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0" r:id="rId44"/>
    <p:sldId id="298" r:id="rId45"/>
    <p:sldId id="299" r:id="rId46"/>
    <p:sldId id="301"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538380-55B4-44CC-8D64-0CFEAEC87175}"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702A3-3BBD-4453-B934-FADD575612CE}" type="slidenum">
              <a:rPr lang="zh-CN" altLang="en-US" smtClean="0"/>
              <a:t>‹#›</a:t>
            </a:fld>
            <a:endParaRPr lang="zh-CN" altLang="en-US"/>
          </a:p>
        </p:txBody>
      </p:sp>
    </p:spTree>
    <p:extLst>
      <p:ext uri="{BB962C8B-B14F-4D97-AF65-F5344CB8AC3E}">
        <p14:creationId xmlns:p14="http://schemas.microsoft.com/office/powerpoint/2010/main" val="124643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nchor="t"/>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2DD3A404-5EF0-430A-B2E4-8DED4DECA18A}"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dirty="0"/>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9993797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9B6F05E-FF6E-4D49-A459-ED6212154775}"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2585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5377DA-850B-4CC3-BE55-7AF8C59ADECC}"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9574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40516419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8978E0C-AD0B-4336-9902-C65367C2D09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61310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40ECAF-2111-4247-8604-73DF73189235}" type="datetime1">
              <a:rPr lang="zh-CN" altLang="en-US" smtClean="0"/>
              <a:t>2022/10/31</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4383938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A3C41C8-1CDE-4462-8A83-8A20E34D4C95}" type="datetime1">
              <a:rPr lang="zh-CN" altLang="en-US" smtClean="0"/>
              <a:t>2022/10/31</a:t>
            </a:fld>
            <a:endParaRPr lang="zh-CN" altLang="en-US"/>
          </a:p>
        </p:txBody>
      </p:sp>
      <p:sp>
        <p:nvSpPr>
          <p:cNvPr id="8" name="页脚占位符 7"/>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9" name="灯片编号占位符 8"/>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3813211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CD0DE5-1C2B-4DE9-9DE6-98692ECA1454}" type="datetime1">
              <a:rPr lang="zh-CN" altLang="en-US" smtClean="0"/>
              <a:t>2022/10/31</a:t>
            </a:fld>
            <a:endParaRPr lang="zh-CN" altLang="en-US"/>
          </a:p>
        </p:txBody>
      </p:sp>
      <p:sp>
        <p:nvSpPr>
          <p:cNvPr id="4" name="页脚占位符 3"/>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5" name="灯片编号占位符 4"/>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3271959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AC1F6F8-E602-43B3-9619-E5B3B066E24C}" type="datetime1">
              <a:rPr lang="zh-CN" altLang="en-US" smtClean="0"/>
              <a:t>2022/10/31</a:t>
            </a:fld>
            <a:endParaRPr lang="zh-CN" altLang="en-US"/>
          </a:p>
        </p:txBody>
      </p:sp>
      <p:sp>
        <p:nvSpPr>
          <p:cNvPr id="3" name="页脚占位符 2"/>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4" name="灯片编号占位符 3"/>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117072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6763820-80DD-42CA-9568-74BA8791AA10}" type="datetime1">
              <a:rPr lang="zh-CN" altLang="en-US" smtClean="0"/>
              <a:t>2022/10/31</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17760116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125E01A-3DFA-40E0-B504-CF7FFB1E4265}" type="datetime1">
              <a:rPr lang="zh-CN" altLang="en-US" smtClean="0"/>
              <a:t>2022/10/31</a:t>
            </a:fld>
            <a:endParaRPr lang="zh-CN" altLang="en-US"/>
          </a:p>
        </p:txBody>
      </p:sp>
      <p:sp>
        <p:nvSpPr>
          <p:cNvPr id="6" name="页脚占位符 5"/>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7" name="灯片编号占位符 6"/>
          <p:cNvSpPr>
            <a:spLocks noGrp="1"/>
          </p:cNvSpPr>
          <p:nvPr>
            <p:ph type="sldNum" sz="quarter" idx="12"/>
          </p:nvPr>
        </p:nvSpPr>
        <p:spPr/>
        <p:txBody>
          <a:bodyPr/>
          <a:lstStyle/>
          <a:p>
            <a:fld id="{EBFC4843-EEDB-4B7A-8496-D61853415229}" type="slidenum">
              <a:rPr lang="zh-CN" altLang="en-US" smtClean="0"/>
              <a:t>‹#›</a:t>
            </a:fld>
            <a:endParaRPr lang="zh-CN" altLang="en-US"/>
          </a:p>
        </p:txBody>
      </p:sp>
    </p:spTree>
    <p:extLst>
      <p:ext uri="{BB962C8B-B14F-4D97-AF65-F5344CB8AC3E}">
        <p14:creationId xmlns:p14="http://schemas.microsoft.com/office/powerpoint/2010/main" val="2429407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98107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482106"/>
            <a:ext cx="7886700" cy="4932533"/>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1738318" y="6516130"/>
            <a:ext cx="829447" cy="263012"/>
          </a:xfrm>
          <a:prstGeom prst="rect">
            <a:avLst/>
          </a:prstGeom>
        </p:spPr>
        <p:txBody>
          <a:bodyPr vert="horz" lIns="91440" tIns="45720" rIns="91440" bIns="45720" rtlCol="0" anchor="ctr"/>
          <a:lstStyle>
            <a:lvl1pPr algn="l">
              <a:defRPr sz="900">
                <a:solidFill>
                  <a:schemeClr val="tx1">
                    <a:tint val="75000"/>
                  </a:schemeClr>
                </a:solidFill>
              </a:defRPr>
            </a:lvl1pPr>
          </a:lstStyle>
          <a:p>
            <a:fld id="{ADCCC1FB-A249-49D3-9620-1BA24AE4595D}" type="datetime1">
              <a:rPr lang="zh-CN" altLang="en-US" smtClean="0"/>
              <a:t>2022/10/31</a:t>
            </a:fld>
            <a:endParaRPr lang="zh-CN" altLang="en-US"/>
          </a:p>
        </p:txBody>
      </p:sp>
      <p:sp>
        <p:nvSpPr>
          <p:cNvPr id="5" name="页脚占位符 4"/>
          <p:cNvSpPr>
            <a:spLocks noGrp="1"/>
          </p:cNvSpPr>
          <p:nvPr>
            <p:ph type="ftr" sz="quarter" idx="3"/>
          </p:nvPr>
        </p:nvSpPr>
        <p:spPr>
          <a:xfrm>
            <a:off x="634425" y="6516130"/>
            <a:ext cx="1008638" cy="263012"/>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dirty="0" smtClean="0"/>
              <a:t>《</a:t>
            </a:r>
            <a:r>
              <a:rPr lang="zh-CN" altLang="en-US" dirty="0" smtClean="0"/>
              <a:t>机器学习概论</a:t>
            </a:r>
            <a:r>
              <a:rPr lang="en-US" altLang="zh-CN" dirty="0" smtClean="0"/>
              <a:t>》</a:t>
            </a:r>
            <a:endParaRPr lang="zh-CN" altLang="en-US" dirty="0"/>
          </a:p>
        </p:txBody>
      </p:sp>
      <p:sp>
        <p:nvSpPr>
          <p:cNvPr id="6" name="灯片编号占位符 5"/>
          <p:cNvSpPr>
            <a:spLocks noGrp="1"/>
          </p:cNvSpPr>
          <p:nvPr>
            <p:ph type="sldNum" sz="quarter" idx="4"/>
          </p:nvPr>
        </p:nvSpPr>
        <p:spPr>
          <a:xfrm>
            <a:off x="8367066" y="879586"/>
            <a:ext cx="628650" cy="365125"/>
          </a:xfrm>
          <a:prstGeom prst="rect">
            <a:avLst/>
          </a:prstGeom>
        </p:spPr>
        <p:txBody>
          <a:bodyPr vert="horz" lIns="91440" tIns="45720" rIns="91440" bIns="45720" rtlCol="0" anchor="ctr"/>
          <a:lstStyle>
            <a:lvl1pPr algn="r">
              <a:defRPr sz="1200" b="1">
                <a:solidFill>
                  <a:schemeClr val="tx1"/>
                </a:solidFill>
              </a:defRPr>
            </a:lvl1pPr>
          </a:lstStyle>
          <a:p>
            <a:fld id="{EBFC4843-EEDB-4B7A-8496-D61853415229}" type="slidenum">
              <a:rPr lang="zh-CN" altLang="en-US" smtClean="0"/>
              <a:pPr/>
              <a:t>‹#›</a:t>
            </a:fld>
            <a:endParaRPr lang="zh-CN" altLang="en-US"/>
          </a:p>
        </p:txBody>
      </p:sp>
      <p:pic>
        <p:nvPicPr>
          <p:cNvPr id="7" name="Picture 6"/>
          <p:cNvPicPr>
            <a:picLocks noChangeAspect="1"/>
          </p:cNvPicPr>
          <p:nvPr userDrawn="1"/>
        </p:nvPicPr>
        <p:blipFill rotWithShape="1">
          <a:blip r:embed="rId13">
            <a:extLst>
              <a:ext uri="{BEBA8EAE-BF5A-486C-A8C5-ECC9F3942E4B}">
                <a14:imgProps xmlns:a14="http://schemas.microsoft.com/office/drawing/2010/main">
                  <a14:imgLayer r:embed="rId14">
                    <a14:imgEffect>
                      <a14:backgroundRemoval t="2652" b="95833" l="805" r="50302"/>
                    </a14:imgEffect>
                  </a14:imgLayer>
                </a14:imgProps>
              </a:ext>
            </a:extLst>
          </a:blip>
          <a:srcRect l="1834" t="5944" r="52105" b="8391"/>
          <a:stretch/>
        </p:blipFill>
        <p:spPr>
          <a:xfrm>
            <a:off x="8076630" y="365126"/>
            <a:ext cx="762106" cy="752887"/>
          </a:xfrm>
          <a:prstGeom prst="rect">
            <a:avLst/>
          </a:prstGeom>
        </p:spPr>
      </p:pic>
    </p:spTree>
    <p:extLst>
      <p:ext uri="{BB962C8B-B14F-4D97-AF65-F5344CB8AC3E}">
        <p14:creationId xmlns:p14="http://schemas.microsoft.com/office/powerpoint/2010/main" val="234938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baseline="0">
          <a:solidFill>
            <a:schemeClr val="tx1"/>
          </a:solidFill>
          <a:latin typeface="Times New Roman" panose="02020603050405020304" pitchFamily="18" charset="0"/>
          <a:ea typeface="微软雅黑" panose="020B0503020204020204" pitchFamily="3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baseline="0">
          <a:solidFill>
            <a:schemeClr val="tx1"/>
          </a:solidFill>
          <a:latin typeface="Times New Roman" panose="02020603050405020304" pitchFamily="18" charset="0"/>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baseline="0">
          <a:solidFill>
            <a:schemeClr val="tx1"/>
          </a:solidFill>
          <a:latin typeface="Times New Roman" panose="02020603050405020304" pitchFamily="18" charset="0"/>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Times New Roman" panose="02020603050405020304" pitchFamily="18" charset="0"/>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Times New Roman" panose="02020603050405020304" pitchFamily="18"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ff.ustc.edu.cn/~liandefu" TargetMode="External"/><Relationship Id="rId2" Type="http://schemas.openxmlformats.org/officeDocument/2006/relationships/hyperlink" Target="mailto:liandefu@ustc.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第十三</a:t>
            </a:r>
            <a:r>
              <a:rPr lang="zh-CN" altLang="en-US" dirty="0"/>
              <a:t>章：半监督学习</a:t>
            </a:r>
          </a:p>
        </p:txBody>
      </p:sp>
      <p:sp>
        <p:nvSpPr>
          <p:cNvPr id="3" name="副标题 2"/>
          <p:cNvSpPr>
            <a:spLocks noGrp="1"/>
          </p:cNvSpPr>
          <p:nvPr>
            <p:ph type="subTitle" idx="1"/>
          </p:nvPr>
        </p:nvSpPr>
        <p:spPr>
          <a:xfrm>
            <a:off x="2804743" y="4195762"/>
            <a:ext cx="4026877" cy="1466484"/>
          </a:xfrm>
        </p:spPr>
        <p:txBody>
          <a:bodyPr>
            <a:normAutofit/>
          </a:bodyPr>
          <a:lstStyle/>
          <a:p>
            <a:pPr algn="l"/>
            <a:r>
              <a:rPr lang="zh-CN" altLang="en-US" dirty="0" smtClean="0"/>
              <a:t>主讲：连德</a:t>
            </a:r>
            <a:r>
              <a:rPr lang="zh-CN" altLang="en-US" smtClean="0"/>
              <a:t>富 特任教授 </a:t>
            </a:r>
            <a:r>
              <a:rPr lang="en-US" altLang="zh-CN" dirty="0" smtClean="0"/>
              <a:t>| </a:t>
            </a:r>
            <a:r>
              <a:rPr lang="zh-CN" altLang="en-US" dirty="0" smtClean="0"/>
              <a:t>博士生导师</a:t>
            </a:r>
            <a:endParaRPr lang="en-US" altLang="zh-CN" dirty="0" smtClean="0"/>
          </a:p>
          <a:p>
            <a:pPr algn="l"/>
            <a:r>
              <a:rPr lang="zh-CN" altLang="en-US" dirty="0" smtClean="0"/>
              <a:t>邮箱：</a:t>
            </a:r>
            <a:r>
              <a:rPr lang="en-US" altLang="zh-CN" dirty="0" smtClean="0">
                <a:hlinkClick r:id="rId2"/>
              </a:rPr>
              <a:t>liandefu@ustc.edu.cn</a:t>
            </a:r>
            <a:endParaRPr lang="en-US" altLang="zh-CN" dirty="0" smtClean="0"/>
          </a:p>
          <a:p>
            <a:pPr algn="l"/>
            <a:r>
              <a:rPr lang="zh-CN" altLang="en-US" dirty="0" smtClean="0"/>
              <a:t>手机：</a:t>
            </a:r>
            <a:r>
              <a:rPr lang="en-US" altLang="zh-CN" dirty="0" smtClean="0"/>
              <a:t>13739227137</a:t>
            </a:r>
          </a:p>
          <a:p>
            <a:pPr algn="l"/>
            <a:r>
              <a:rPr lang="zh-CN" altLang="en-US" dirty="0" smtClean="0"/>
              <a:t>主页：</a:t>
            </a:r>
            <a:r>
              <a:rPr lang="en-US" altLang="zh-CN" dirty="0" smtClean="0">
                <a:hlinkClick r:id="rId3"/>
              </a:rPr>
              <a:t>http://staff.ustc.edu.cn/~liandefu</a:t>
            </a:r>
            <a:endParaRPr lang="en-US" altLang="zh-CN" dirty="0" smtClean="0"/>
          </a:p>
        </p:txBody>
      </p:sp>
      <p:sp>
        <p:nvSpPr>
          <p:cNvPr id="8" name="灯片编号占位符 7"/>
          <p:cNvSpPr>
            <a:spLocks noGrp="1"/>
          </p:cNvSpPr>
          <p:nvPr>
            <p:ph type="sldNum" sz="quarter" idx="12"/>
          </p:nvPr>
        </p:nvSpPr>
        <p:spPr/>
        <p:txBody>
          <a:bodyPr/>
          <a:lstStyle/>
          <a:p>
            <a:fld id="{EBFC4843-EEDB-4B7A-8496-D61853415229}" type="slidenum">
              <a:rPr lang="zh-CN" altLang="en-US" smtClean="0"/>
              <a:t>1</a:t>
            </a:fld>
            <a:endParaRPr lang="zh-CN" altLang="en-US"/>
          </a:p>
        </p:txBody>
      </p:sp>
      <p:sp>
        <p:nvSpPr>
          <p:cNvPr id="9" name="页脚占位符 8"/>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10" name="日期占位符 9"/>
          <p:cNvSpPr>
            <a:spLocks noGrp="1"/>
          </p:cNvSpPr>
          <p:nvPr>
            <p:ph type="dt" sz="half" idx="10"/>
          </p:nvPr>
        </p:nvSpPr>
        <p:spPr/>
        <p:txBody>
          <a:bodyPr/>
          <a:lstStyle/>
          <a:p>
            <a:fld id="{35016999-E266-4270-8059-9A39859FD4B7}" type="datetime1">
              <a:rPr lang="zh-CN" altLang="en-US" smtClean="0"/>
              <a:t>2022/10/31</a:t>
            </a:fld>
            <a:endParaRPr lang="zh-CN" altLang="en-US"/>
          </a:p>
        </p:txBody>
      </p:sp>
      <p:sp>
        <p:nvSpPr>
          <p:cNvPr id="11" name="文本框 10"/>
          <p:cNvSpPr txBox="1"/>
          <p:nvPr/>
        </p:nvSpPr>
        <p:spPr>
          <a:xfrm>
            <a:off x="975943" y="814630"/>
            <a:ext cx="4431323" cy="369332"/>
          </a:xfrm>
          <a:prstGeom prst="rect">
            <a:avLst/>
          </a:prstGeom>
          <a:noFill/>
        </p:spPr>
        <p:txBody>
          <a:bodyPr wrap="square" rtlCol="0">
            <a:spAutoFit/>
          </a:bodyPr>
          <a:lstStyle/>
          <a:p>
            <a:r>
              <a:rPr lang="en-US" altLang="zh-CN" smtClean="0"/>
              <a:t>2022</a:t>
            </a:r>
            <a:r>
              <a:rPr lang="zh-CN" altLang="en-US" smtClean="0"/>
              <a:t>年秋季 </a:t>
            </a:r>
            <a:r>
              <a:rPr lang="en-US" altLang="zh-CN" dirty="0" smtClean="0"/>
              <a:t>《</a:t>
            </a:r>
            <a:r>
              <a:rPr lang="zh-CN" altLang="en-US" dirty="0" smtClean="0"/>
              <a:t>机器学习概论</a:t>
            </a:r>
            <a:r>
              <a:rPr lang="en-US" altLang="zh-CN" dirty="0" smtClean="0"/>
              <a:t>》</a:t>
            </a:r>
            <a:r>
              <a:rPr lang="zh-CN" altLang="en-US" dirty="0" smtClean="0"/>
              <a:t>课程</a:t>
            </a:r>
            <a:endParaRPr lang="zh-CN" altLang="en-US" dirty="0"/>
          </a:p>
        </p:txBody>
      </p:sp>
    </p:spTree>
    <p:extLst>
      <p:ext uri="{BB962C8B-B14F-4D97-AF65-F5344CB8AC3E}">
        <p14:creationId xmlns:p14="http://schemas.microsoft.com/office/powerpoint/2010/main" val="1190516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3" name="内容占位符 2"/>
          <p:cNvSpPr>
            <a:spLocks noGrp="1"/>
          </p:cNvSpPr>
          <p:nvPr>
            <p:ph idx="1"/>
          </p:nvPr>
        </p:nvSpPr>
        <p:spPr/>
        <p:txBody>
          <a:bodyPr/>
          <a:lstStyle/>
          <a:p>
            <a:r>
              <a:rPr lang="zh-CN" altLang="en-US" dirty="0" smtClean="0"/>
              <a:t>生成式方法是直接基于生成式模型的方法。</a:t>
            </a:r>
            <a:endParaRPr lang="en-US" altLang="zh-CN" dirty="0" smtClean="0"/>
          </a:p>
          <a:p>
            <a:endParaRPr lang="en-US" altLang="zh-CN" dirty="0"/>
          </a:p>
          <a:p>
            <a:r>
              <a:rPr lang="zh-CN" altLang="en-US" dirty="0" smtClean="0"/>
              <a:t>假设所有数据都是由同一个潜在模型生成的</a:t>
            </a:r>
            <a:endParaRPr lang="en-US" altLang="zh-CN" dirty="0" smtClean="0"/>
          </a:p>
          <a:p>
            <a:endParaRPr lang="en-US" altLang="zh-CN" dirty="0" smtClean="0"/>
          </a:p>
          <a:p>
            <a:r>
              <a:rPr lang="zh-CN" altLang="en-US" dirty="0" smtClean="0"/>
              <a:t>假设样本由混合高斯混合模型生成</a:t>
            </a:r>
            <a:r>
              <a:rPr lang="en-US" altLang="zh-CN" dirty="0"/>
              <a:t>, </a:t>
            </a:r>
            <a:r>
              <a:rPr lang="zh-CN" altLang="en-US" dirty="0"/>
              <a:t>且每个类别对应一个高斯混合成分</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270905" y="3606504"/>
                <a:ext cx="2602187"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𝚺</m:t>
                                  </m:r>
                                </m:e>
                                <m:sub>
                                  <m:r>
                                    <a:rPr lang="en-US" altLang="zh-CN" i="1">
                                      <a:latin typeface="Cambria Math" panose="02040503050406030204" pitchFamily="18" charset="0"/>
                                    </a:rPr>
                                    <m:t>𝑖</m:t>
                                  </m:r>
                                </m:sub>
                              </m:sSub>
                            </m:e>
                          </m:d>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270905" y="3606504"/>
                <a:ext cx="2602187" cy="87690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71110" y="4992938"/>
                <a:ext cx="5734589" cy="7587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𝚺</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e>
                                  </m:d>
                                </m:e>
                                <m:sup>
                                  <m:r>
                                    <a:rPr lang="en-US" altLang="zh-CN" i="1">
                                      <a:latin typeface="Cambria Math" panose="02040503050406030204" pitchFamily="18" charset="0"/>
                                    </a:rPr>
                                    <m:t>𝑛</m:t>
                                  </m:r>
                                </m:sup>
                              </m:sSup>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𝚺</m:t>
                                      </m:r>
                                    </m:e>
                                    <m:sub>
                                      <m:r>
                                        <a:rPr lang="en-US" altLang="zh-CN" i="1">
                                          <a:latin typeface="Cambria Math" panose="02040503050406030204" pitchFamily="18" charset="0"/>
                                        </a:rPr>
                                        <m:t>𝑖</m:t>
                                      </m:r>
                                    </m:sub>
                                  </m:sSub>
                                </m:e>
                              </m:d>
                            </m:e>
                          </m:rad>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e>
                              </m:d>
                              <m:sSubSup>
                                <m:sSubSupPr>
                                  <m:ctrlPr>
                                    <a:rPr lang="en-US" altLang="zh-CN" i="1">
                                      <a:latin typeface="Cambria Math" panose="02040503050406030204" pitchFamily="18" charset="0"/>
                                    </a:rPr>
                                  </m:ctrlPr>
                                </m:sSubSupPr>
                                <m:e>
                                  <m:r>
                                    <a:rPr lang="en-US" altLang="zh-CN" b="1">
                                      <a:latin typeface="Cambria Math" panose="02040503050406030204" pitchFamily="18" charset="0"/>
                                    </a:rPr>
                                    <m:t>𝚺</m:t>
                                  </m:r>
                                </m:e>
                                <m:sub>
                                  <m:r>
                                    <a:rPr lang="en-US" altLang="zh-CN" i="1">
                                      <a:latin typeface="Cambria Math" panose="02040503050406030204" pitchFamily="18" charset="0"/>
                                    </a:rPr>
                                    <m:t>𝑖</m:t>
                                  </m:r>
                                </m:sub>
                                <m:sup>
                                  <m:r>
                                    <a:rPr lang="en-US" altLang="zh-CN" i="1">
                                      <a:latin typeface="Cambria Math" panose="02040503050406030204" pitchFamily="18" charset="0"/>
                                    </a:rPr>
                                    <m:t>−1</m:t>
                                  </m:r>
                                </m:sup>
                              </m:sSubSup>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e>
                              </m:d>
                            </m:e>
                          </m:d>
                        </m:e>
                      </m:func>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771110" y="4992938"/>
                <a:ext cx="5734589" cy="7587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138743" y="4499865"/>
                <a:ext cx="2561535" cy="391582"/>
              </a:xfrm>
              <a:prstGeom prst="rect">
                <a:avLst/>
              </a:prstGeom>
            </p:spPr>
            <p:txBody>
              <a:bodyPr wrap="none">
                <a:spAutoFit/>
              </a:bodyPr>
              <a:lstStyle/>
              <a:p>
                <a:r>
                  <a:rPr lang="zh-CN" altLang="en-US" dirty="0"/>
                  <a:t>其中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≥0,</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e>
                    </m:nary>
                    <m:r>
                      <a:rPr lang="en-US" altLang="zh-CN" i="1">
                        <a:latin typeface="Cambria Math" panose="02040503050406030204" pitchFamily="18" charset="0"/>
                      </a:rPr>
                      <m:t>=1</m:t>
                    </m:r>
                  </m:oMath>
                </a14:m>
                <a:endParaRPr lang="en-US" altLang="zh-CN" dirty="0"/>
              </a:p>
            </p:txBody>
          </p:sp>
        </mc:Choice>
        <mc:Fallback xmlns="">
          <p:sp>
            <p:nvSpPr>
              <p:cNvPr id="9" name="矩形 8"/>
              <p:cNvSpPr>
                <a:spLocks noRot="1" noChangeAspect="1" noMove="1" noResize="1" noEditPoints="1" noAdjustHandles="1" noChangeArrowheads="1" noChangeShapeType="1" noTextEdit="1"/>
              </p:cNvSpPr>
              <p:nvPr/>
            </p:nvSpPr>
            <p:spPr>
              <a:xfrm>
                <a:off x="1138743" y="4499865"/>
                <a:ext cx="2561535" cy="391582"/>
              </a:xfrm>
              <a:prstGeom prst="rect">
                <a:avLst/>
              </a:prstGeom>
              <a:blipFill>
                <a:blip r:embed="rId4"/>
                <a:stretch>
                  <a:fillRect l="-2143" t="-107813" b="-1765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410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3" name="内容占位符 2"/>
          <p:cNvSpPr>
            <a:spLocks noGrp="1"/>
          </p:cNvSpPr>
          <p:nvPr>
            <p:ph idx="1"/>
          </p:nvPr>
        </p:nvSpPr>
        <p:spPr/>
        <p:txBody>
          <a:bodyPr/>
          <a:lstStyle/>
          <a:p>
            <a:r>
              <a:rPr lang="zh-CN" altLang="en-US" dirty="0" smtClean="0"/>
              <a:t>由最大化后验概率可知：</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11</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433561" y="2300692"/>
                <a:ext cx="2880596" cy="488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𝒴</m:t>
                                  </m:r>
                                </m:lim>
                              </m:limLow>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b="1" i="1">
                                      <a:latin typeface="Cambria Math" panose="02040503050406030204" pitchFamily="18" charset="0"/>
                                    </a:rPr>
                                    <m:t>𝒙</m:t>
                                  </m:r>
                                </m:e>
                              </m:d>
                            </m:e>
                          </m:func>
                        </m:e>
                      </m:func>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433561" y="2300692"/>
                <a:ext cx="2880596" cy="488660"/>
              </a:xfrm>
              <a:prstGeom prst="rect">
                <a:avLst/>
              </a:prstGeom>
              <a:blipFill>
                <a:blip r:embed="rId2"/>
                <a:stretch>
                  <a:fillRect b="-61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946899" y="2789352"/>
                <a:ext cx="3322576"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𝒴</m:t>
                                  </m:r>
                                </m:lim>
                              </m:limLow>
                            </m:fName>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z</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r>
                                        <a:rPr lang="en-US" altLang="zh-CN" b="1" i="1">
                                          <a:latin typeface="Cambria Math" panose="02040503050406030204" pitchFamily="18" charset="0"/>
                                        </a:rPr>
                                        <m:t>𝒙</m:t>
                                      </m:r>
                                    </m:e>
                                  </m:d>
                                </m:e>
                              </m:nary>
                            </m:e>
                          </m:func>
                        </m:e>
                      </m:func>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946899" y="2789352"/>
                <a:ext cx="3322576" cy="87690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946899" y="3666259"/>
                <a:ext cx="4373377" cy="8769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arg</m:t>
                          </m:r>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b="0" i="1" smtClean="0">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𝒴</m:t>
                                  </m:r>
                                </m:lim>
                              </m:limLow>
                            </m:fName>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m:rPr>
                                          <m:sty m:val="p"/>
                                        </m:rPr>
                                        <a:rPr lang="en-US" altLang="zh-CN">
                                          <a:latin typeface="Cambria Math" panose="02040503050406030204" pitchFamily="18" charset="0"/>
                                        </a:rPr>
                                        <m:t>z</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z</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1" i="1">
                                          <a:latin typeface="Cambria Math" panose="02040503050406030204" pitchFamily="18" charset="0"/>
                                        </a:rPr>
                                        <m:t>𝒙</m:t>
                                      </m:r>
                                    </m:e>
                                  </m:d>
                                  <m:r>
                                    <m:rPr>
                                      <m:nor/>
                                    </m:rPr>
                                    <a:rPr lang="zh-CN" altLang="en-US" dirty="0"/>
                                    <m:t> </m:t>
                                  </m:r>
                                </m:e>
                              </m:nary>
                            </m:e>
                          </m:func>
                        </m:e>
                      </m:func>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946899" y="3666259"/>
                <a:ext cx="4373377" cy="87690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556742" y="3044504"/>
                <a:ext cx="3547574" cy="8131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i="1" smtClean="0">
                          <a:latin typeface="Cambria Math" panose="02040503050406030204" pitchFamily="18" charset="0"/>
                        </a:rPr>
                        <m:t>𝑃</m:t>
                      </m:r>
                      <m:d>
                        <m:dPr>
                          <m:ctrlPr>
                            <a:rPr lang="en-US" altLang="zh-CN" sz="2100" i="1">
                              <a:latin typeface="Cambria Math" panose="02040503050406030204" pitchFamily="18" charset="0"/>
                            </a:rPr>
                          </m:ctrlPr>
                        </m:dPr>
                        <m:e>
                          <m:r>
                            <a:rPr lang="en-US" altLang="zh-CN" sz="2100" i="1">
                              <a:latin typeface="Cambria Math" panose="02040503050406030204" pitchFamily="18" charset="0"/>
                            </a:rPr>
                            <m:t>𝑦</m:t>
                          </m:r>
                          <m:r>
                            <a:rPr lang="en-US" altLang="zh-CN" sz="2100" i="1">
                              <a:latin typeface="Cambria Math" panose="02040503050406030204" pitchFamily="18" charset="0"/>
                            </a:rPr>
                            <m:t>=</m:t>
                          </m:r>
                          <m:r>
                            <a:rPr lang="en-US" altLang="zh-CN" sz="2100" i="1">
                              <a:latin typeface="Cambria Math" panose="02040503050406030204" pitchFamily="18" charset="0"/>
                            </a:rPr>
                            <m:t>𝑗</m:t>
                          </m:r>
                          <m:r>
                            <a:rPr lang="en-US" altLang="zh-CN" sz="2100" i="1">
                              <a:latin typeface="Cambria Math" panose="02040503050406030204" pitchFamily="18" charset="0"/>
                            </a:rPr>
                            <m:t>|</m:t>
                          </m:r>
                          <m:r>
                            <m:rPr>
                              <m:sty m:val="p"/>
                            </m:rPr>
                            <a:rPr lang="en-US" altLang="zh-CN" sz="2100">
                              <a:latin typeface="Cambria Math" panose="02040503050406030204" pitchFamily="18" charset="0"/>
                            </a:rPr>
                            <m:t>z</m:t>
                          </m:r>
                          <m:r>
                            <a:rPr lang="en-US" altLang="zh-CN" sz="2100" i="1">
                              <a:latin typeface="Cambria Math" panose="02040503050406030204" pitchFamily="18" charset="0"/>
                            </a:rPr>
                            <m:t>=</m:t>
                          </m:r>
                          <m:r>
                            <a:rPr lang="en-US" altLang="zh-CN" sz="2100" i="1">
                              <a:latin typeface="Cambria Math" panose="02040503050406030204" pitchFamily="18" charset="0"/>
                            </a:rPr>
                            <m:t>𝑖</m:t>
                          </m:r>
                        </m:e>
                      </m:d>
                      <m:r>
                        <a:rPr lang="en-US" altLang="zh-CN" sz="2100" b="1" i="1" smtClean="0">
                          <a:latin typeface="Cambria Math" panose="02040503050406030204" pitchFamily="18" charset="0"/>
                        </a:rPr>
                        <m:t>=</m:t>
                      </m:r>
                      <m:d>
                        <m:dPr>
                          <m:begChr m:val="{"/>
                          <m:endChr m:val=""/>
                          <m:ctrlPr>
                            <a:rPr lang="en-US" altLang="zh-CN" sz="2100" b="1" i="1" smtClean="0">
                              <a:latin typeface="Cambria Math" panose="02040503050406030204" pitchFamily="18" charset="0"/>
                            </a:rPr>
                          </m:ctrlPr>
                        </m:dPr>
                        <m:e>
                          <m:eqArr>
                            <m:eqArrPr>
                              <m:ctrlPr>
                                <a:rPr lang="en-US" altLang="zh-CN" sz="2100" b="1" i="1" smtClean="0">
                                  <a:latin typeface="Cambria Math" panose="02040503050406030204" pitchFamily="18" charset="0"/>
                                </a:rPr>
                              </m:ctrlPr>
                            </m:eqArrPr>
                            <m:e>
                              <m:r>
                                <a:rPr lang="en-US" altLang="zh-CN" sz="2100" b="0" i="1" smtClean="0">
                                  <a:latin typeface="Cambria Math" panose="02040503050406030204" pitchFamily="18" charset="0"/>
                                </a:rPr>
                                <m:t>1, </m:t>
                              </m:r>
                              <m:r>
                                <m:rPr>
                                  <m:sty m:val="p"/>
                                </m:rPr>
                                <a:rPr lang="en-US" altLang="zh-CN" sz="2100" b="0" i="0" smtClean="0">
                                  <a:latin typeface="Cambria Math" panose="02040503050406030204" pitchFamily="18" charset="0"/>
                                </a:rPr>
                                <m:t>if</m:t>
                              </m:r>
                              <m:r>
                                <a:rPr lang="en-US" altLang="zh-CN" sz="2100" b="0" i="1" smtClean="0">
                                  <a:latin typeface="Cambria Math" panose="02040503050406030204" pitchFamily="18" charset="0"/>
                                </a:rPr>
                                <m:t> </m:t>
                              </m:r>
                              <m:r>
                                <a:rPr lang="en-US" altLang="zh-CN" sz="2100" b="0" i="1" smtClean="0">
                                  <a:latin typeface="Cambria Math" panose="02040503050406030204" pitchFamily="18" charset="0"/>
                                </a:rPr>
                                <m:t>𝑖</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𝑗</m:t>
                              </m:r>
                            </m:e>
                            <m:e>
                              <m:r>
                                <a:rPr lang="en-US" altLang="zh-CN" b="0" i="1" smtClean="0">
                                  <a:latin typeface="Cambria Math" panose="02040503050406030204" pitchFamily="18" charset="0"/>
                                </a:rPr>
                                <m:t>0, </m:t>
                              </m:r>
                              <m:r>
                                <m:rPr>
                                  <m:sty m:val="p"/>
                                </m:rPr>
                                <a:rPr lang="en-US" altLang="zh-CN" b="0" i="0" smtClean="0">
                                  <a:latin typeface="Cambria Math" panose="02040503050406030204" pitchFamily="18" charset="0"/>
                                </a:rPr>
                                <m:t>otherise</m:t>
                              </m:r>
                            </m:e>
                          </m:eqArr>
                        </m:e>
                      </m:d>
                    </m:oMath>
                  </m:oMathPara>
                </a14:m>
                <a:endParaRPr lang="zh-CN" altLang="en-US" sz="2100" dirty="0"/>
              </a:p>
            </p:txBody>
          </p:sp>
        </mc:Choice>
        <mc:Fallback xmlns="">
          <p:sp>
            <p:nvSpPr>
              <p:cNvPr id="11" name="矩形 10"/>
              <p:cNvSpPr>
                <a:spLocks noRot="1" noChangeAspect="1" noMove="1" noResize="1" noEditPoints="1" noAdjustHandles="1" noChangeArrowheads="1" noChangeShapeType="1" noTextEdit="1"/>
              </p:cNvSpPr>
              <p:nvPr/>
            </p:nvSpPr>
            <p:spPr>
              <a:xfrm>
                <a:off x="5556742" y="3044504"/>
                <a:ext cx="3547574" cy="813171"/>
              </a:xfrm>
              <a:prstGeom prst="rect">
                <a:avLst/>
              </a:prstGeom>
              <a:blipFill>
                <a:blip r:embed="rId5"/>
                <a:stretch>
                  <a:fillRect/>
                </a:stretch>
              </a:blipFill>
            </p:spPr>
            <p:txBody>
              <a:bodyPr/>
              <a:lstStyle/>
              <a:p>
                <a:r>
                  <a:rPr lang="zh-CN" altLang="en-US">
                    <a:noFill/>
                  </a:rPr>
                  <a:t> </a:t>
                </a:r>
              </a:p>
            </p:txBody>
          </p:sp>
        </mc:Fallback>
      </mc:AlternateContent>
      <p:cxnSp>
        <p:nvCxnSpPr>
          <p:cNvPr id="13" name="直接箭头连接符 12"/>
          <p:cNvCxnSpPr/>
          <p:nvPr/>
        </p:nvCxnSpPr>
        <p:spPr>
          <a:xfrm flipH="1">
            <a:off x="4966081" y="3558676"/>
            <a:ext cx="597877" cy="316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p:cNvSpPr/>
              <p:nvPr/>
            </p:nvSpPr>
            <p:spPr>
              <a:xfrm>
                <a:off x="5487770" y="5386866"/>
                <a:ext cx="3322063" cy="710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z</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b="1" i="1">
                              <a:latin typeface="Cambria Math" panose="02040503050406030204" pitchFamily="18" charset="0"/>
                            </a:rPr>
                            <m:t>𝒙</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𝝁</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𝚺</m:t>
                                  </m:r>
                                </m:e>
                                <m:sub>
                                  <m:r>
                                    <a:rPr lang="en-US" altLang="zh-CN" b="0" i="1" smtClean="0">
                                      <a:latin typeface="Cambria Math" panose="02040503050406030204" pitchFamily="18" charset="0"/>
                                    </a:rPr>
                                    <m:t>𝑖</m:t>
                                  </m:r>
                                </m:sub>
                              </m:sSub>
                            </m:e>
                          </m:d>
                        </m:num>
                        <m:den>
                          <m:nary>
                            <m:naryPr>
                              <m:chr m:val="∑"/>
                              <m:ctrlPr>
                                <a:rPr lang="en-US" altLang="zh-CN" b="1"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𝚺</m:t>
                                      </m:r>
                                    </m:e>
                                    <m:sub>
                                      <m:r>
                                        <a:rPr lang="en-US" altLang="zh-CN" i="1">
                                          <a:latin typeface="Cambria Math" panose="02040503050406030204" pitchFamily="18" charset="0"/>
                                        </a:rPr>
                                        <m:t>𝑖</m:t>
                                      </m:r>
                                    </m:sub>
                                  </m:sSub>
                                </m:e>
                              </m:d>
                            </m:e>
                          </m:nary>
                        </m:den>
                      </m:f>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5487770" y="5386866"/>
                <a:ext cx="3322063" cy="710836"/>
              </a:xfrm>
              <a:prstGeom prst="rect">
                <a:avLst/>
              </a:prstGeom>
              <a:blipFill>
                <a:blip r:embed="rId6"/>
                <a:stretch>
                  <a:fillRect/>
                </a:stretch>
              </a:blipFill>
            </p:spPr>
            <p:txBody>
              <a:bodyPr/>
              <a:lstStyle/>
              <a:p>
                <a:r>
                  <a:rPr lang="zh-CN" altLang="en-US">
                    <a:noFill/>
                  </a:rPr>
                  <a:t> </a:t>
                </a:r>
              </a:p>
            </p:txBody>
          </p:sp>
        </mc:Fallback>
      </mc:AlternateContent>
      <p:sp>
        <p:nvSpPr>
          <p:cNvPr id="15" name="文本框 14"/>
          <p:cNvSpPr txBox="1"/>
          <p:nvPr/>
        </p:nvSpPr>
        <p:spPr>
          <a:xfrm>
            <a:off x="5829300" y="4674298"/>
            <a:ext cx="1635366" cy="369332"/>
          </a:xfrm>
          <a:prstGeom prst="rect">
            <a:avLst/>
          </a:prstGeom>
          <a:noFill/>
        </p:spPr>
        <p:txBody>
          <a:bodyPr wrap="square" rtlCol="0">
            <a:spAutoFit/>
          </a:bodyPr>
          <a:lstStyle/>
          <a:p>
            <a:r>
              <a:rPr lang="zh-CN" altLang="en-US" dirty="0" smtClean="0"/>
              <a:t>不涉及标记</a:t>
            </a:r>
            <a:endParaRPr lang="zh-CN" altLang="en-US" dirty="0"/>
          </a:p>
        </p:txBody>
      </p:sp>
      <p:cxnSp>
        <p:nvCxnSpPr>
          <p:cNvPr id="17" name="直接箭头连接符 16"/>
          <p:cNvCxnSpPr/>
          <p:nvPr/>
        </p:nvCxnSpPr>
        <p:spPr>
          <a:xfrm flipH="1" flipV="1">
            <a:off x="5563958" y="4384848"/>
            <a:ext cx="265342" cy="792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46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3" name="内容占位符 2"/>
          <p:cNvSpPr>
            <a:spLocks noGrp="1"/>
          </p:cNvSpPr>
          <p:nvPr>
            <p:ph idx="1"/>
          </p:nvPr>
        </p:nvSpPr>
        <p:spPr/>
        <p:txBody>
          <a:bodyPr/>
          <a:lstStyle/>
          <a:p>
            <a:r>
              <a:rPr lang="zh-CN" altLang="en-US" dirty="0" smtClean="0"/>
              <a:t>假设样本独立同分布，且由同一个高斯混合模型生成，对数似然函数：</a:t>
            </a:r>
            <a:endParaRPr lang="en-US" altLang="zh-CN" dirty="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12</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794043" y="4801207"/>
                <a:ext cx="4801699" cy="10057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𝚺</m:t>
                                              </m:r>
                                            </m:e>
                                            <m:sub>
                                              <m:r>
                                                <a:rPr lang="en-US" altLang="zh-CN" i="1">
                                                  <a:latin typeface="Cambria Math" panose="02040503050406030204" pitchFamily="18" charset="0"/>
                                                </a:rPr>
                                                <m:t>𝑖</m:t>
                                              </m:r>
                                            </m:sub>
                                          </m:sSub>
                                        </m:e>
                                      </m:d>
                                    </m:e>
                                  </m:nary>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𝑖</m:t>
                                      </m:r>
                                    </m:e>
                                  </m:d>
                                </m:e>
                              </m:d>
                            </m:e>
                          </m:func>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794043" y="4801207"/>
                <a:ext cx="4801699" cy="100572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74784" y="2410070"/>
                <a:ext cx="5936049" cy="8535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e>
                          </m:d>
                        </m:e>
                      </m:func>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e>
                              </m:d>
                            </m:e>
                          </m:func>
                        </m:e>
                      </m:nary>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b="0" i="1" smtClean="0">
                                  <a:latin typeface="Cambria Math" panose="02040503050406030204" pitchFamily="18" charset="0"/>
                                </a:rPr>
                                <m:t>𝑢</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e>
                          </m:func>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74784" y="2410070"/>
                <a:ext cx="5936049" cy="85350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645527" y="3189650"/>
                <a:ext cx="5580823" cy="8535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e>
                          </m:func>
                        </m:e>
                      </m:nary>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e>
                          </m:func>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645527" y="3189650"/>
                <a:ext cx="5580823" cy="85350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663114" y="3947704"/>
                <a:ext cx="7633756" cy="96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nary>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e>
                          </m:func>
                        </m:e>
                      </m:nary>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e>
                          </m:func>
                        </m:e>
                      </m:nary>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663114" y="3947704"/>
                <a:ext cx="7633756" cy="9601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117159" y="5701203"/>
                <a:ext cx="3219023"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sub>
                        <m:sup/>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𝚺</m:t>
                                              </m:r>
                                            </m:e>
                                            <m:sub>
                                              <m:r>
                                                <a:rPr lang="en-US" altLang="zh-CN" i="1">
                                                  <a:latin typeface="Cambria Math" panose="02040503050406030204" pitchFamily="18" charset="0"/>
                                                </a:rPr>
                                                <m:t>𝑖</m:t>
                                              </m:r>
                                            </m:sub>
                                          </m:sSub>
                                        </m:e>
                                      </m:d>
                                    </m:e>
                                  </m:nary>
                                </m:e>
                              </m:d>
                            </m:e>
                          </m:func>
                        </m:e>
                      </m:nary>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117159" y="5701203"/>
                <a:ext cx="3219023" cy="98405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635212" y="394877"/>
                <a:ext cx="4138056"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100" i="1" smtClean="0">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i="1">
                              <a:latin typeface="Cambria Math" panose="02040503050406030204" pitchFamily="18" charset="0"/>
                            </a:rPr>
                            <m:t>𝑙</m:t>
                          </m:r>
                        </m:sub>
                      </m:sSub>
                      <m:r>
                        <a:rPr lang="en-US" altLang="zh-CN" sz="2100" b="0" i="1" smtClean="0">
                          <a:latin typeface="Cambria Math" panose="02040503050406030204" pitchFamily="18" charset="0"/>
                        </a:rPr>
                        <m:t>=</m:t>
                      </m:r>
                      <m:d>
                        <m:dPr>
                          <m:begChr m:val="{"/>
                          <m:endChr m:val="}"/>
                          <m:ctrlPr>
                            <a:rPr lang="en-US" altLang="zh-CN" sz="2100" b="0" i="1" smtClean="0">
                              <a:latin typeface="Cambria Math" panose="02040503050406030204" pitchFamily="18" charset="0"/>
                            </a:rPr>
                          </m:ctrlPr>
                        </m:dPr>
                        <m:e>
                          <m:d>
                            <m:dPr>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b="0" i="1" smtClean="0">
                                      <a:latin typeface="Cambria Math" panose="02040503050406030204" pitchFamily="18" charset="0"/>
                                    </a:rPr>
                                    <m:t>1</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b="0" i="1" smtClean="0">
                                      <a:latin typeface="Cambria Math" panose="02040503050406030204" pitchFamily="18" charset="0"/>
                                    </a:rPr>
                                    <m:t>1</m:t>
                                  </m:r>
                                </m:sub>
                              </m:sSub>
                            </m:e>
                          </m:d>
                          <m:r>
                            <a:rPr lang="en-US" altLang="zh-CN" sz="2100" b="0" i="1" smtClean="0">
                              <a:latin typeface="Cambria Math" panose="02040503050406030204" pitchFamily="18" charset="0"/>
                            </a:rPr>
                            <m:t>,</m:t>
                          </m:r>
                          <m:d>
                            <m:dPr>
                              <m:ctrlPr>
                                <a:rPr lang="en-US" altLang="zh-CN" sz="2100" i="1">
                                  <a:latin typeface="Cambria Math" panose="02040503050406030204" pitchFamily="18" charset="0"/>
                                </a:rPr>
                              </m:ctrlPr>
                            </m:dPr>
                            <m:e>
                              <m:sSub>
                                <m:sSubPr>
                                  <m:ctrlPr>
                                    <a:rPr lang="en-US" altLang="zh-CN" sz="2100" i="1" smtClean="0">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b="0" i="1" smtClean="0">
                                      <a:latin typeface="Cambria Math" panose="02040503050406030204" pitchFamily="18" charset="0"/>
                                    </a:rPr>
                                    <m:t>2</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b="0" i="1" smtClean="0">
                                      <a:latin typeface="Cambria Math" panose="02040503050406030204" pitchFamily="18" charset="0"/>
                                    </a:rPr>
                                    <m:t>2</m:t>
                                  </m:r>
                                </m:sub>
                              </m:sSub>
                            </m:e>
                          </m:d>
                          <m:r>
                            <a:rPr lang="en-US" altLang="zh-CN" sz="2100" b="0" i="1" smtClean="0">
                              <a:latin typeface="Cambria Math" panose="02040503050406030204" pitchFamily="18" charset="0"/>
                            </a:rPr>
                            <m:t>,…,</m:t>
                          </m:r>
                          <m:d>
                            <m:dPr>
                              <m:ctrlPr>
                                <a:rPr lang="en-US" altLang="zh-CN" sz="2100" i="1">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b="0" i="1" smtClean="0">
                                      <a:latin typeface="Cambria Math" panose="02040503050406030204" pitchFamily="18" charset="0"/>
                                    </a:rPr>
                                    <m:t>𝑙</m:t>
                                  </m:r>
                                </m:sub>
                              </m:sSub>
                              <m:r>
                                <a:rPr lang="en-US" altLang="zh-CN" sz="2100" i="1">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i="1">
                                      <a:latin typeface="Cambria Math" panose="02040503050406030204" pitchFamily="18" charset="0"/>
                                    </a:rPr>
                                    <m:t>𝑦</m:t>
                                  </m:r>
                                </m:e>
                                <m:sub>
                                  <m:r>
                                    <a:rPr lang="en-US" altLang="zh-CN" sz="2100" b="0" i="1" smtClean="0">
                                      <a:latin typeface="Cambria Math" panose="02040503050406030204" pitchFamily="18" charset="0"/>
                                    </a:rPr>
                                    <m:t>𝑙</m:t>
                                  </m:r>
                                </m:sub>
                              </m:sSub>
                            </m:e>
                          </m:d>
                        </m:e>
                      </m:d>
                    </m:oMath>
                  </m:oMathPara>
                </a14:m>
                <a:endParaRPr lang="zh-CN" altLang="en-US" sz="2100" dirty="0"/>
              </a:p>
            </p:txBody>
          </p:sp>
        </mc:Choice>
        <mc:Fallback xmlns="">
          <p:sp>
            <p:nvSpPr>
              <p:cNvPr id="12" name="矩形 11"/>
              <p:cNvSpPr>
                <a:spLocks noRot="1" noChangeAspect="1" noMove="1" noResize="1" noEditPoints="1" noAdjustHandles="1" noChangeArrowheads="1" noChangeShapeType="1" noTextEdit="1"/>
              </p:cNvSpPr>
              <p:nvPr/>
            </p:nvSpPr>
            <p:spPr>
              <a:xfrm>
                <a:off x="3635212" y="394877"/>
                <a:ext cx="4138056" cy="415498"/>
              </a:xfrm>
              <a:prstGeom prst="rect">
                <a:avLst/>
              </a:prstGeom>
              <a:blipFill>
                <a:blip r:embed="rId7"/>
                <a:stretch>
                  <a:fillRect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92080" y="961257"/>
                <a:ext cx="2897075"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100" i="1" smtClean="0">
                              <a:latin typeface="Cambria Math" panose="02040503050406030204" pitchFamily="18" charset="0"/>
                            </a:rPr>
                          </m:ctrlPr>
                        </m:sSubPr>
                        <m:e>
                          <m:r>
                            <a:rPr lang="en-US" altLang="zh-CN" sz="2100" i="1">
                              <a:latin typeface="Cambria Math" panose="02040503050406030204" pitchFamily="18" charset="0"/>
                            </a:rPr>
                            <m:t>𝐷</m:t>
                          </m:r>
                        </m:e>
                        <m:sub>
                          <m:r>
                            <a:rPr lang="en-US" altLang="zh-CN" sz="2100" b="0" i="1" smtClean="0">
                              <a:latin typeface="Cambria Math" panose="02040503050406030204" pitchFamily="18" charset="0"/>
                            </a:rPr>
                            <m:t>𝑢</m:t>
                          </m:r>
                        </m:sub>
                      </m:sSub>
                      <m:r>
                        <a:rPr lang="en-US" altLang="zh-CN" sz="2100" b="0" i="1" smtClean="0">
                          <a:latin typeface="Cambria Math" panose="02040503050406030204" pitchFamily="18" charset="0"/>
                        </a:rPr>
                        <m:t>=</m:t>
                      </m:r>
                      <m:d>
                        <m:dPr>
                          <m:begChr m:val="{"/>
                          <m:endChr m:val="}"/>
                          <m:ctrlPr>
                            <a:rPr lang="en-US" altLang="zh-CN" sz="2100" b="0" i="1" smtClean="0">
                              <a:latin typeface="Cambria Math" panose="02040503050406030204" pitchFamily="18" charset="0"/>
                            </a:rPr>
                          </m:ctrlPr>
                        </m:dPr>
                        <m:e>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i="1">
                                  <a:latin typeface="Cambria Math" panose="02040503050406030204" pitchFamily="18" charset="0"/>
                                </a:rPr>
                                <m:t>1</m:t>
                              </m:r>
                              <m:r>
                                <a:rPr lang="en-US" altLang="zh-CN" sz="2100" i="1" smtClean="0">
                                  <a:latin typeface="Cambria Math" panose="02040503050406030204" pitchFamily="18" charset="0"/>
                                </a:rPr>
                                <m:t>+</m:t>
                              </m:r>
                              <m:r>
                                <a:rPr lang="en-US" altLang="zh-CN" sz="2100" b="0" i="1" smtClean="0">
                                  <a:latin typeface="Cambria Math" panose="02040503050406030204" pitchFamily="18" charset="0"/>
                                </a:rPr>
                                <m:t>𝑙</m:t>
                              </m:r>
                            </m:sub>
                          </m:sSub>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b="0" i="1" smtClean="0">
                                  <a:latin typeface="Cambria Math" panose="02040503050406030204" pitchFamily="18" charset="0"/>
                                </a:rPr>
                                <m:t>2+</m:t>
                              </m:r>
                              <m:r>
                                <a:rPr lang="en-US" altLang="zh-CN" sz="2100" b="0" i="1" smtClean="0">
                                  <a:latin typeface="Cambria Math" panose="02040503050406030204" pitchFamily="18" charset="0"/>
                                </a:rPr>
                                <m:t>𝑙</m:t>
                              </m:r>
                            </m:sub>
                          </m:sSub>
                          <m:r>
                            <a:rPr lang="en-US" altLang="zh-CN" sz="2100" b="0" i="1" smtClean="0">
                              <a:latin typeface="Cambria Math" panose="02040503050406030204" pitchFamily="18" charset="0"/>
                            </a:rPr>
                            <m:t>,</m:t>
                          </m:r>
                          <m:sSub>
                            <m:sSubPr>
                              <m:ctrlPr>
                                <a:rPr lang="en-US" altLang="zh-CN" sz="2100" i="1">
                                  <a:latin typeface="Cambria Math" panose="02040503050406030204" pitchFamily="18" charset="0"/>
                                </a:rPr>
                              </m:ctrlPr>
                            </m:sSubPr>
                            <m:e>
                              <m:r>
                                <a:rPr lang="en-US" altLang="zh-CN" sz="2100" b="1" i="1">
                                  <a:latin typeface="Cambria Math" panose="02040503050406030204" pitchFamily="18" charset="0"/>
                                </a:rPr>
                                <m:t>𝒙</m:t>
                              </m:r>
                            </m:e>
                            <m:sub>
                              <m:r>
                                <a:rPr lang="en-US" altLang="zh-CN" sz="2100" b="0" i="1" smtClean="0">
                                  <a:latin typeface="Cambria Math" panose="02040503050406030204" pitchFamily="18" charset="0"/>
                                </a:rPr>
                                <m:t>𝑢</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𝑙</m:t>
                              </m:r>
                            </m:sub>
                          </m:sSub>
                        </m:e>
                      </m:d>
                    </m:oMath>
                  </m:oMathPara>
                </a14:m>
                <a:endParaRPr lang="zh-CN" altLang="en-US" sz="2100" dirty="0"/>
              </a:p>
            </p:txBody>
          </p:sp>
        </mc:Choice>
        <mc:Fallback xmlns="">
          <p:sp>
            <p:nvSpPr>
              <p:cNvPr id="13" name="矩形 12"/>
              <p:cNvSpPr>
                <a:spLocks noRot="1" noChangeAspect="1" noMove="1" noResize="1" noEditPoints="1" noAdjustHandles="1" noChangeArrowheads="1" noChangeShapeType="1" noTextEdit="1"/>
              </p:cNvSpPr>
              <p:nvPr/>
            </p:nvSpPr>
            <p:spPr>
              <a:xfrm>
                <a:off x="4092080" y="961257"/>
                <a:ext cx="2897075" cy="415498"/>
              </a:xfrm>
              <a:prstGeom prst="rect">
                <a:avLst/>
              </a:prstGeom>
              <a:blipFill>
                <a:blip r:embed="rId8"/>
                <a:stretch>
                  <a:fillRect b="-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763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384559" y="1475266"/>
                <a:ext cx="6817262" cy="787588"/>
              </a:xfrm>
              <a:prstGeom prst="rect">
                <a:avLst/>
              </a:prstGeom>
              <a:solidFill>
                <a:schemeClr val="accent2">
                  <a:lumMod val="20000"/>
                  <a:lumOff val="80000"/>
                </a:schemeClr>
              </a:solidFill>
            </p:spPr>
            <p:txBody>
              <a:bodyPr wrap="square">
                <a:spAutoFit/>
              </a:bodyPr>
              <a:lstStyle/>
              <a:p>
                <a:r>
                  <a:rPr lang="zh-CN" altLang="en-US" sz="2100" dirty="0" smtClean="0"/>
                  <a:t>基于</a:t>
                </a:r>
                <a14:m>
                  <m:oMath xmlns:m="http://schemas.openxmlformats.org/officeDocument/2006/math">
                    <m:sSup>
                      <m:sSupPr>
                        <m:ctrlPr>
                          <a:rPr lang="en-US" altLang="zh-CN" sz="2100" i="1" dirty="0">
                            <a:latin typeface="Cambria Math" panose="02040503050406030204" pitchFamily="18" charset="0"/>
                          </a:rPr>
                        </m:ctrlPr>
                      </m:sSupPr>
                      <m:e>
                        <m:r>
                          <a:rPr lang="en-US" altLang="zh-CN" sz="2100" b="1" dirty="0">
                            <a:latin typeface="Cambria Math" panose="02040503050406030204" pitchFamily="18" charset="0"/>
                          </a:rPr>
                          <m:t>𝚯</m:t>
                        </m:r>
                      </m:e>
                      <m:sup>
                        <m:r>
                          <a:rPr lang="en-US" altLang="zh-CN" sz="2100" i="1" dirty="0">
                            <a:latin typeface="Cambria Math" panose="02040503050406030204" pitchFamily="18" charset="0"/>
                          </a:rPr>
                          <m:t>𝑡</m:t>
                        </m:r>
                      </m:sup>
                    </m:sSup>
                  </m:oMath>
                </a14:m>
                <a:r>
                  <a:rPr lang="zh-CN" altLang="en-US" sz="2100" dirty="0"/>
                  <a:t>推断隐变量</a:t>
                </a:r>
                <a14:m>
                  <m:oMath xmlns:m="http://schemas.openxmlformats.org/officeDocument/2006/math">
                    <m:r>
                      <a:rPr lang="en-US" altLang="zh-CN" sz="2100" b="1" i="1" dirty="0" smtClean="0">
                        <a:latin typeface="Cambria Math" panose="02040503050406030204" pitchFamily="18" charset="0"/>
                      </a:rPr>
                      <m:t>𝒛</m:t>
                    </m:r>
                  </m:oMath>
                </a14:m>
                <a:r>
                  <a:rPr lang="zh-CN" altLang="en-US" sz="2100" dirty="0"/>
                  <a:t>的分布</a:t>
                </a:r>
                <a14:m>
                  <m:oMath xmlns:m="http://schemas.openxmlformats.org/officeDocument/2006/math">
                    <m:r>
                      <a:rPr lang="en-US" altLang="zh-CN" sz="2100" b="0" i="1" smtClean="0">
                        <a:latin typeface="Cambria Math" panose="02040503050406030204" pitchFamily="18" charset="0"/>
                      </a:rPr>
                      <m:t>𝑝</m:t>
                    </m:r>
                    <m:r>
                      <a:rPr lang="el-GR" altLang="zh-CN" sz="2100" i="1">
                        <a:latin typeface="Cambria Math" panose="02040503050406030204" pitchFamily="18" charset="0"/>
                      </a:rPr>
                      <m:t>(</m:t>
                    </m:r>
                    <m:r>
                      <a:rPr lang="en-US" altLang="zh-CN" sz="2100" b="1" i="1" smtClean="0">
                        <a:latin typeface="Cambria Math" panose="02040503050406030204" pitchFamily="18" charset="0"/>
                      </a:rPr>
                      <m:t>𝒛</m:t>
                    </m:r>
                    <m:r>
                      <a:rPr lang="zh-CN" altLang="el-GR" sz="2100" i="1">
                        <a:latin typeface="Cambria Math" panose="02040503050406030204" pitchFamily="18" charset="0"/>
                      </a:rPr>
                      <m:t>│</m:t>
                    </m:r>
                    <m:r>
                      <a:rPr lang="en-US" altLang="zh-CN" sz="2100" b="1" i="1" smtClean="0">
                        <a:latin typeface="Cambria Math" panose="02040503050406030204" pitchFamily="18" charset="0"/>
                      </a:rPr>
                      <m:t>𝒙</m:t>
                    </m:r>
                    <m:r>
                      <a:rPr lang="el-GR" altLang="zh-CN" sz="2100" i="1">
                        <a:latin typeface="Cambria Math" panose="02040503050406030204" pitchFamily="18" charset="0"/>
                      </a:rPr>
                      <m:t>,</m:t>
                    </m:r>
                    <m:sSup>
                      <m:sSupPr>
                        <m:ctrlPr>
                          <a:rPr lang="el-GR" altLang="zh-CN" sz="2100" i="1">
                            <a:latin typeface="Cambria Math" panose="02040503050406030204" pitchFamily="18" charset="0"/>
                          </a:rPr>
                        </m:ctrlPr>
                      </m:sSupPr>
                      <m:e>
                        <m:r>
                          <a:rPr lang="el-GR" altLang="zh-CN" sz="2100" b="1" i="1">
                            <a:latin typeface="Cambria Math" panose="02040503050406030204" pitchFamily="18" charset="0"/>
                          </a:rPr>
                          <m:t>𝜣</m:t>
                        </m:r>
                      </m:e>
                      <m:sup>
                        <m:r>
                          <a:rPr lang="zh-CN" altLang="el-GR" sz="2100" i="1">
                            <a:latin typeface="Cambria Math" panose="02040503050406030204" pitchFamily="18" charset="0"/>
                          </a:rPr>
                          <m:t>𝑡</m:t>
                        </m:r>
                      </m:sup>
                    </m:sSup>
                    <m:r>
                      <a:rPr lang="zh-CN" altLang="el-GR" sz="2100" i="1">
                        <a:latin typeface="Cambria Math" panose="02040503050406030204" pitchFamily="18" charset="0"/>
                      </a:rPr>
                      <m:t> </m:t>
                    </m:r>
                    <m:r>
                      <a:rPr lang="el-GR" altLang="zh-CN" sz="2100" i="1">
                        <a:latin typeface="Cambria Math" panose="02040503050406030204" pitchFamily="18" charset="0"/>
                      </a:rPr>
                      <m:t>) </m:t>
                    </m:r>
                  </m:oMath>
                </a14:m>
                <a:r>
                  <a:rPr lang="zh-CN" altLang="en-US" sz="2100" dirty="0"/>
                  <a:t>，</a:t>
                </a:r>
                <a:r>
                  <a:rPr lang="zh-CN" altLang="en-US" sz="2000" dirty="0">
                    <a:latin typeface="+mn-ea"/>
                    <a:cs typeface="宋体"/>
                  </a:rPr>
                  <a:t>并计算对数似然</a:t>
                </a:r>
                <a14:m>
                  <m:oMath xmlns:m="http://schemas.openxmlformats.org/officeDocument/2006/math">
                    <m:r>
                      <a:rPr lang="en-US" altLang="zh-CN" sz="2000" i="1">
                        <a:latin typeface="Cambria Math" panose="02040503050406030204" pitchFamily="18" charset="0"/>
                      </a:rPr>
                      <m:t>𝐿𝐿</m:t>
                    </m:r>
                    <m:d>
                      <m:dPr>
                        <m:ctrlPr>
                          <a:rPr lang="en-US" altLang="zh-CN" sz="2000" i="1">
                            <a:latin typeface="Cambria Math" panose="02040503050406030204" pitchFamily="18" charset="0"/>
                          </a:rPr>
                        </m:ctrlPr>
                      </m:dPr>
                      <m:e>
                        <m:r>
                          <a:rPr lang="en-US" altLang="zh-CN" sz="2000" b="1">
                            <a:latin typeface="Cambria Math" panose="02040503050406030204" pitchFamily="18" charset="0"/>
                          </a:rPr>
                          <m:t>𝚯</m:t>
                        </m:r>
                        <m:r>
                          <a:rPr lang="en-US" altLang="zh-CN" sz="2000" i="1">
                            <a:latin typeface="Cambria Math" panose="02040503050406030204" pitchFamily="18" charset="0"/>
                          </a:rPr>
                          <m:t>|</m:t>
                        </m:r>
                        <m:r>
                          <a:rPr lang="en-US" altLang="zh-CN" sz="2000" b="1" i="1" smtClean="0">
                            <a:latin typeface="Cambria Math" panose="02040503050406030204" pitchFamily="18" charset="0"/>
                          </a:rPr>
                          <m:t>𝒙</m:t>
                        </m:r>
                        <m:r>
                          <a:rPr lang="en-US" altLang="zh-CN" sz="2000" i="1">
                            <a:latin typeface="Cambria Math" panose="02040503050406030204" pitchFamily="18" charset="0"/>
                          </a:rPr>
                          <m:t>,</m:t>
                        </m:r>
                        <m:r>
                          <a:rPr lang="en-US" altLang="zh-CN" sz="2000" b="1" i="1" smtClean="0">
                            <a:latin typeface="Cambria Math" panose="02040503050406030204" pitchFamily="18" charset="0"/>
                          </a:rPr>
                          <m:t>𝒛</m:t>
                        </m:r>
                      </m:e>
                    </m:d>
                  </m:oMath>
                </a14:m>
                <a:r>
                  <a:rPr lang="zh-CN" altLang="en-US" sz="2000" dirty="0">
                    <a:latin typeface="+mn-ea"/>
                    <a:cs typeface="宋体"/>
                  </a:rPr>
                  <a:t>关于</a:t>
                </a:r>
                <a14:m>
                  <m:oMath xmlns:m="http://schemas.openxmlformats.org/officeDocument/2006/math">
                    <m:r>
                      <a:rPr lang="en-US" altLang="zh-CN" sz="2000" b="1" i="1" dirty="0" smtClean="0">
                        <a:latin typeface="Cambria Math" panose="02040503050406030204" pitchFamily="18" charset="0"/>
                        <a:cs typeface="宋体"/>
                      </a:rPr>
                      <m:t>𝒛</m:t>
                    </m:r>
                  </m:oMath>
                </a14:m>
                <a:r>
                  <a:rPr lang="zh-CN" altLang="en-US" sz="2000" dirty="0">
                    <a:latin typeface="+mn-ea"/>
                    <a:cs typeface="Times"/>
                  </a:rPr>
                  <a:t>的期</a:t>
                </a:r>
                <a:r>
                  <a:rPr lang="zh-CN" altLang="en-US" sz="2000" dirty="0">
                    <a:latin typeface="+mn-ea"/>
                    <a:cs typeface="宋体"/>
                  </a:rPr>
                  <a:t>望</a:t>
                </a:r>
                <a:r>
                  <a:rPr lang="en-US" altLang="zh-CN" sz="2100" dirty="0"/>
                  <a:t>;</a:t>
                </a:r>
              </a:p>
            </p:txBody>
          </p:sp>
        </mc:Choice>
        <mc:Fallback xmlns="">
          <p:sp>
            <p:nvSpPr>
              <p:cNvPr id="7" name="矩形 6"/>
              <p:cNvSpPr>
                <a:spLocks noRot="1" noChangeAspect="1" noMove="1" noResize="1" noEditPoints="1" noAdjustHandles="1" noChangeArrowheads="1" noChangeShapeType="1" noTextEdit="1"/>
              </p:cNvSpPr>
              <p:nvPr/>
            </p:nvSpPr>
            <p:spPr>
              <a:xfrm>
                <a:off x="1384559" y="1475266"/>
                <a:ext cx="6817262" cy="787588"/>
              </a:xfrm>
              <a:prstGeom prst="rect">
                <a:avLst/>
              </a:prstGeom>
              <a:blipFill>
                <a:blip r:embed="rId2"/>
                <a:stretch>
                  <a:fillRect l="-1073" t="-1550" b="-15504"/>
                </a:stretch>
              </a:blipFill>
            </p:spPr>
            <p:txBody>
              <a:bodyPr/>
              <a:lstStyle/>
              <a:p>
                <a:r>
                  <a:rPr lang="zh-CN" altLang="en-US">
                    <a:noFill/>
                  </a:rPr>
                  <a:t> </a:t>
                </a:r>
              </a:p>
            </p:txBody>
          </p:sp>
        </mc:Fallback>
      </mc:AlternateContent>
      <p:sp>
        <p:nvSpPr>
          <p:cNvPr id="8" name="矩形 7"/>
          <p:cNvSpPr/>
          <p:nvPr/>
        </p:nvSpPr>
        <p:spPr>
          <a:xfrm>
            <a:off x="1384558" y="4177433"/>
            <a:ext cx="4568045" cy="430887"/>
          </a:xfrm>
          <a:prstGeom prst="rect">
            <a:avLst/>
          </a:prstGeom>
          <a:solidFill>
            <a:schemeClr val="accent5">
              <a:lumMod val="20000"/>
              <a:lumOff val="80000"/>
            </a:schemeClr>
          </a:solidFill>
        </p:spPr>
        <p:txBody>
          <a:bodyPr wrap="square">
            <a:spAutoFit/>
          </a:bodyPr>
          <a:lstStyle/>
          <a:p>
            <a:r>
              <a:rPr lang="zh-CN" altLang="en-US" sz="2000" dirty="0">
                <a:latin typeface="+mn-ea"/>
                <a:cs typeface="宋体"/>
              </a:rPr>
              <a:t>寻找参数最大化期望似然</a:t>
            </a:r>
            <a:r>
              <a:rPr lang="en-US" altLang="zh-CN" sz="2100" dirty="0" smtClean="0"/>
              <a:t>;</a:t>
            </a:r>
            <a:endParaRPr lang="en-US" altLang="zh-CN" sz="2100" dirty="0"/>
          </a:p>
        </p:txBody>
      </p:sp>
      <p:sp>
        <p:nvSpPr>
          <p:cNvPr id="9" name="椭圆 8"/>
          <p:cNvSpPr/>
          <p:nvPr/>
        </p:nvSpPr>
        <p:spPr>
          <a:xfrm>
            <a:off x="862842" y="1659902"/>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E</a:t>
            </a:r>
            <a:endParaRPr lang="zh-CN" altLang="en-US" dirty="0"/>
          </a:p>
        </p:txBody>
      </p:sp>
      <p:sp>
        <p:nvSpPr>
          <p:cNvPr id="10" name="椭圆 9"/>
          <p:cNvSpPr/>
          <p:nvPr/>
        </p:nvSpPr>
        <p:spPr>
          <a:xfrm>
            <a:off x="862842" y="4186765"/>
            <a:ext cx="360000" cy="3600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M</a:t>
            </a:r>
            <a:endParaRPr lang="zh-CN" altLang="en-US" dirty="0"/>
          </a:p>
        </p:txBody>
      </p:sp>
      <p:sp>
        <p:nvSpPr>
          <p:cNvPr id="11" name="上弧形箭头 10"/>
          <p:cNvSpPr/>
          <p:nvPr/>
        </p:nvSpPr>
        <p:spPr>
          <a:xfrm rot="16200000">
            <a:off x="-861018" y="2919951"/>
            <a:ext cx="2606654" cy="45953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2" name="文本框 11"/>
              <p:cNvSpPr txBox="1"/>
              <p:nvPr/>
            </p:nvSpPr>
            <p:spPr>
              <a:xfrm>
                <a:off x="1238878" y="2458642"/>
                <a:ext cx="6211200" cy="494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100" i="1" smtClean="0">
                          <a:latin typeface="Cambria Math" panose="02040503050406030204" pitchFamily="18" charset="0"/>
                        </a:rPr>
                        <m:t>ℒ</m:t>
                      </m:r>
                      <m:d>
                        <m:dPr>
                          <m:ctrlPr>
                            <a:rPr lang="en-US" altLang="zh-CN" sz="2100" i="1">
                              <a:latin typeface="Cambria Math" panose="02040503050406030204" pitchFamily="18" charset="0"/>
                            </a:rPr>
                          </m:ctrlPr>
                        </m:dPr>
                        <m:e>
                          <m:r>
                            <a:rPr lang="en-US" altLang="zh-CN" sz="2100" b="0" i="1" smtClean="0">
                              <a:latin typeface="Cambria Math" panose="02040503050406030204" pitchFamily="18" charset="0"/>
                              <a:cs typeface="Times"/>
                            </a:rPr>
                            <m:t>𝑝</m:t>
                          </m:r>
                          <m:d>
                            <m:dPr>
                              <m:ctrlPr>
                                <a:rPr lang="en-US" altLang="zh-CN" sz="2100" i="1">
                                  <a:latin typeface="Cambria Math" panose="02040503050406030204" pitchFamily="18" charset="0"/>
                                  <a:cs typeface="Times"/>
                                </a:rPr>
                              </m:ctrlPr>
                            </m:dPr>
                            <m:e>
                              <m:r>
                                <a:rPr lang="en-US" altLang="zh-CN" sz="2100" b="1" i="1" smtClean="0">
                                  <a:latin typeface="Cambria Math" panose="02040503050406030204" pitchFamily="18" charset="0"/>
                                  <a:cs typeface="Times"/>
                                </a:rPr>
                                <m:t>𝒛</m:t>
                              </m:r>
                            </m:e>
                            <m:e>
                              <m:r>
                                <a:rPr lang="en-US" altLang="zh-CN" sz="2100" b="1" i="1" smtClean="0">
                                  <a:latin typeface="Cambria Math" panose="02040503050406030204" pitchFamily="18" charset="0"/>
                                  <a:cs typeface="Times"/>
                                </a:rPr>
                                <m:t>𝒙</m:t>
                              </m:r>
                              <m:r>
                                <a:rPr lang="en-US" altLang="zh-CN" sz="2100" b="1" i="1">
                                  <a:latin typeface="Cambria Math" panose="02040503050406030204" pitchFamily="18" charset="0"/>
                                  <a:cs typeface="Times"/>
                                </a:rPr>
                                <m:t>,</m:t>
                              </m:r>
                              <m:r>
                                <a:rPr lang="en-US" altLang="zh-CN" sz="2100" b="1" i="1">
                                  <a:latin typeface="Cambria Math" panose="02040503050406030204" pitchFamily="18" charset="0"/>
                                  <a:cs typeface="Times"/>
                                </a:rPr>
                                <m:t>𝚯</m:t>
                              </m:r>
                            </m:e>
                          </m:d>
                          <m:r>
                            <a:rPr lang="en-US" altLang="zh-CN" sz="2100" i="1">
                              <a:latin typeface="Cambria Math" panose="02040503050406030204" pitchFamily="18" charset="0"/>
                            </a:rPr>
                            <m:t>,</m:t>
                          </m:r>
                          <m:r>
                            <a:rPr lang="en-US" altLang="zh-CN" sz="2100" b="1">
                              <a:latin typeface="Cambria Math" panose="02040503050406030204" pitchFamily="18" charset="0"/>
                            </a:rPr>
                            <m:t>𝚯</m:t>
                          </m:r>
                        </m:e>
                      </m:d>
                      <m:r>
                        <a:rPr lang="en-US" altLang="zh-CN" sz="2100" b="0" i="1" smtClean="0">
                          <a:latin typeface="Cambria Math" panose="02040503050406030204" pitchFamily="18" charset="0"/>
                        </a:rPr>
                        <m:t>=</m:t>
                      </m:r>
                      <m:sSub>
                        <m:sSubPr>
                          <m:ctrlPr>
                            <a:rPr lang="en-US" altLang="zh-CN" sz="2100" b="0" i="1" smtClean="0">
                              <a:latin typeface="Cambria Math" panose="02040503050406030204" pitchFamily="18" charset="0"/>
                            </a:rPr>
                          </m:ctrlPr>
                        </m:sSubPr>
                        <m:e>
                          <m:r>
                            <a:rPr lang="en-US" altLang="zh-CN" sz="2100" b="0" i="1" smtClean="0">
                              <a:latin typeface="Cambria Math" panose="02040503050406030204" pitchFamily="18" charset="0"/>
                            </a:rPr>
                            <m:t>𝔼</m:t>
                          </m:r>
                        </m:e>
                        <m:sub>
                          <m:r>
                            <a:rPr lang="en-US" altLang="zh-CN" sz="2100" b="1" i="1" smtClean="0">
                              <a:latin typeface="Cambria Math" panose="02040503050406030204" pitchFamily="18" charset="0"/>
                            </a:rPr>
                            <m:t>𝒛</m:t>
                          </m:r>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𝑝</m:t>
                          </m:r>
                          <m:r>
                            <a:rPr lang="el-GR" altLang="zh-CN" sz="2100" i="1">
                              <a:latin typeface="Cambria Math" panose="02040503050406030204" pitchFamily="18" charset="0"/>
                            </a:rPr>
                            <m:t>(</m:t>
                          </m:r>
                          <m:r>
                            <a:rPr lang="en-US" altLang="zh-CN" sz="2100" b="1" i="1" smtClean="0">
                              <a:latin typeface="Cambria Math" panose="02040503050406030204" pitchFamily="18" charset="0"/>
                            </a:rPr>
                            <m:t>𝒛</m:t>
                          </m:r>
                          <m:r>
                            <a:rPr lang="zh-CN" altLang="el-GR" sz="2100" i="1">
                              <a:latin typeface="Cambria Math" panose="02040503050406030204" pitchFamily="18" charset="0"/>
                            </a:rPr>
                            <m:t>│</m:t>
                          </m:r>
                          <m:r>
                            <a:rPr lang="en-US" altLang="zh-CN" sz="2100" b="1" i="1" smtClean="0">
                              <a:latin typeface="Cambria Math" panose="02040503050406030204" pitchFamily="18" charset="0"/>
                            </a:rPr>
                            <m:t>𝒙</m:t>
                          </m:r>
                          <m:r>
                            <a:rPr lang="el-GR" altLang="zh-CN" sz="2100" i="1">
                              <a:latin typeface="Cambria Math" panose="02040503050406030204" pitchFamily="18" charset="0"/>
                            </a:rPr>
                            <m:t>,</m:t>
                          </m:r>
                          <m:sSup>
                            <m:sSupPr>
                              <m:ctrlPr>
                                <a:rPr lang="el-GR" altLang="zh-CN" sz="2100" i="1">
                                  <a:latin typeface="Cambria Math" panose="02040503050406030204" pitchFamily="18" charset="0"/>
                                </a:rPr>
                              </m:ctrlPr>
                            </m:sSupPr>
                            <m:e>
                              <m:r>
                                <a:rPr lang="el-GR" altLang="zh-CN" sz="2100" b="1" i="1">
                                  <a:latin typeface="Cambria Math" panose="02040503050406030204" pitchFamily="18" charset="0"/>
                                </a:rPr>
                                <m:t>𝜣</m:t>
                              </m:r>
                            </m:e>
                            <m:sup>
                              <m:r>
                                <a:rPr lang="zh-CN" altLang="el-GR" sz="2100" i="1">
                                  <a:latin typeface="Cambria Math" panose="02040503050406030204" pitchFamily="18" charset="0"/>
                                </a:rPr>
                                <m:t>𝑡</m:t>
                              </m:r>
                            </m:sup>
                          </m:sSup>
                          <m:r>
                            <a:rPr lang="zh-CN" altLang="el-GR" sz="2100" i="1">
                              <a:latin typeface="Cambria Math" panose="02040503050406030204" pitchFamily="18" charset="0"/>
                            </a:rPr>
                            <m:t> </m:t>
                          </m:r>
                          <m:r>
                            <a:rPr lang="el-GR" altLang="zh-CN" sz="2100" i="1">
                              <a:latin typeface="Cambria Math" panose="02040503050406030204" pitchFamily="18" charset="0"/>
                            </a:rPr>
                            <m:t>)</m:t>
                          </m:r>
                        </m:sub>
                      </m:sSub>
                      <m:r>
                        <a:rPr lang="en-US" altLang="zh-CN" sz="2100" b="0" i="1" smtClean="0">
                          <a:latin typeface="Cambria Math" panose="02040503050406030204" pitchFamily="18" charset="0"/>
                        </a:rPr>
                        <m:t>𝐿𝐿</m:t>
                      </m:r>
                      <m:d>
                        <m:dPr>
                          <m:ctrlPr>
                            <a:rPr lang="en-US" altLang="zh-CN" sz="2100" b="0" i="1" smtClean="0">
                              <a:latin typeface="Cambria Math" panose="02040503050406030204" pitchFamily="18" charset="0"/>
                            </a:rPr>
                          </m:ctrlPr>
                        </m:dPr>
                        <m:e>
                          <m:r>
                            <a:rPr lang="en-US" altLang="zh-CN" sz="2100" b="1" i="0" smtClean="0">
                              <a:latin typeface="Cambria Math" panose="02040503050406030204" pitchFamily="18" charset="0"/>
                            </a:rPr>
                            <m:t>𝚯</m:t>
                          </m:r>
                          <m:r>
                            <a:rPr lang="en-US" altLang="zh-CN" sz="2100" b="0" i="1" smtClean="0">
                              <a:latin typeface="Cambria Math" panose="02040503050406030204" pitchFamily="18" charset="0"/>
                            </a:rPr>
                            <m:t>|</m:t>
                          </m:r>
                          <m:r>
                            <a:rPr lang="en-US" altLang="zh-CN" sz="2100" b="1" i="1" smtClean="0">
                              <a:latin typeface="Cambria Math" panose="02040503050406030204" pitchFamily="18" charset="0"/>
                            </a:rPr>
                            <m:t>𝒙</m:t>
                          </m:r>
                          <m:r>
                            <a:rPr lang="en-US" altLang="zh-CN" sz="2100" b="0" i="1" smtClean="0">
                              <a:latin typeface="Cambria Math" panose="02040503050406030204" pitchFamily="18" charset="0"/>
                            </a:rPr>
                            <m:t>,</m:t>
                          </m:r>
                          <m:r>
                            <a:rPr lang="en-US" altLang="zh-CN" sz="2100" b="1" i="1" smtClean="0">
                              <a:latin typeface="Cambria Math" panose="02040503050406030204" pitchFamily="18" charset="0"/>
                            </a:rPr>
                            <m:t>𝒛</m:t>
                          </m:r>
                        </m:e>
                      </m:d>
                    </m:oMath>
                  </m:oMathPara>
                </a14:m>
                <a:endParaRPr lang="zh-CN" altLang="en-US" sz="21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238878" y="2458642"/>
                <a:ext cx="6211200" cy="494174"/>
              </a:xfrm>
              <a:prstGeom prst="rect">
                <a:avLst/>
              </a:prstGeom>
              <a:blipFill>
                <a:blip r:embed="rId3"/>
                <a:stretch>
                  <a:fillRect b="-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046357" y="4186361"/>
                <a:ext cx="3097643" cy="5206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100" b="0" i="1" smtClean="0">
                              <a:latin typeface="Cambria Math" panose="02040503050406030204" pitchFamily="18" charset="0"/>
                            </a:rPr>
                          </m:ctrlPr>
                        </m:sSupPr>
                        <m:e>
                          <m:r>
                            <a:rPr lang="en-US" altLang="zh-CN" sz="2100" b="1" i="0" smtClean="0">
                              <a:latin typeface="Cambria Math" panose="02040503050406030204" pitchFamily="18" charset="0"/>
                            </a:rPr>
                            <m:t>𝚯</m:t>
                          </m:r>
                        </m:e>
                        <m:sup>
                          <m:r>
                            <a:rPr lang="en-US" altLang="zh-CN" sz="2100" b="0" i="1" smtClean="0">
                              <a:latin typeface="Cambria Math" panose="02040503050406030204" pitchFamily="18" charset="0"/>
                            </a:rPr>
                            <m:t>𝑡</m:t>
                          </m:r>
                          <m:r>
                            <a:rPr lang="en-US" altLang="zh-CN" sz="2100" b="0" i="1" smtClean="0">
                              <a:latin typeface="Cambria Math" panose="02040503050406030204" pitchFamily="18" charset="0"/>
                            </a:rPr>
                            <m:t>+1</m:t>
                          </m:r>
                        </m:sup>
                      </m:sSup>
                      <m:r>
                        <a:rPr lang="en-US" altLang="zh-CN" sz="2100" b="0" i="1" smtClean="0">
                          <a:latin typeface="Cambria Math" panose="02040503050406030204" pitchFamily="18" charset="0"/>
                        </a:rPr>
                        <m:t>=</m:t>
                      </m:r>
                      <m:func>
                        <m:funcPr>
                          <m:ctrlPr>
                            <a:rPr lang="en-US" altLang="zh-CN" sz="2100" b="0" i="1" smtClean="0">
                              <a:latin typeface="Cambria Math" panose="02040503050406030204" pitchFamily="18" charset="0"/>
                            </a:rPr>
                          </m:ctrlPr>
                        </m:funcPr>
                        <m:fName>
                          <m:r>
                            <m:rPr>
                              <m:sty m:val="p"/>
                            </m:rPr>
                            <a:rPr lang="en-US" altLang="zh-CN" sz="2100" b="0" i="0" smtClean="0">
                              <a:latin typeface="Cambria Math" panose="02040503050406030204" pitchFamily="18" charset="0"/>
                            </a:rPr>
                            <m:t>arg</m:t>
                          </m:r>
                        </m:fName>
                        <m:e>
                          <m:func>
                            <m:funcPr>
                              <m:ctrlPr>
                                <a:rPr lang="en-US" altLang="zh-CN" sz="2100" b="0" i="1" smtClean="0">
                                  <a:latin typeface="Cambria Math" panose="02040503050406030204" pitchFamily="18" charset="0"/>
                                </a:rPr>
                              </m:ctrlPr>
                            </m:funcPr>
                            <m:fName>
                              <m:limLow>
                                <m:limLowPr>
                                  <m:ctrlPr>
                                    <a:rPr lang="en-US" altLang="zh-CN" sz="2100" b="0" i="1" smtClean="0">
                                      <a:latin typeface="Cambria Math" panose="02040503050406030204" pitchFamily="18" charset="0"/>
                                    </a:rPr>
                                  </m:ctrlPr>
                                </m:limLowPr>
                                <m:e>
                                  <m:r>
                                    <m:rPr>
                                      <m:sty m:val="p"/>
                                    </m:rPr>
                                    <a:rPr lang="en-US" altLang="zh-CN" sz="2100" b="0" i="0" smtClean="0">
                                      <a:latin typeface="Cambria Math" panose="02040503050406030204" pitchFamily="18" charset="0"/>
                                    </a:rPr>
                                    <m:t>max</m:t>
                                  </m:r>
                                </m:e>
                                <m:lim>
                                  <m:r>
                                    <a:rPr lang="en-US" altLang="zh-CN" sz="2100" b="1" i="0" smtClean="0">
                                      <a:latin typeface="Cambria Math" panose="02040503050406030204" pitchFamily="18" charset="0"/>
                                    </a:rPr>
                                    <m:t>𝚯</m:t>
                                  </m:r>
                                </m:lim>
                              </m:limLow>
                            </m:fName>
                            <m:e>
                              <m:r>
                                <a:rPr lang="en-US" altLang="zh-CN" sz="2100" i="1">
                                  <a:latin typeface="Cambria Math" panose="02040503050406030204" pitchFamily="18" charset="0"/>
                                </a:rPr>
                                <m:t>𝑄</m:t>
                              </m:r>
                              <m:d>
                                <m:dPr>
                                  <m:ctrlPr>
                                    <a:rPr lang="en-US" altLang="zh-CN" sz="2100" i="1">
                                      <a:latin typeface="Cambria Math" panose="02040503050406030204" pitchFamily="18" charset="0"/>
                                    </a:rPr>
                                  </m:ctrlPr>
                                </m:dPr>
                                <m:e>
                                  <m:r>
                                    <a:rPr lang="en-US" altLang="zh-CN" sz="2100" b="1">
                                      <a:latin typeface="Cambria Math" panose="02040503050406030204" pitchFamily="18" charset="0"/>
                                    </a:rPr>
                                    <m:t>𝚯</m:t>
                                  </m:r>
                                  <m:r>
                                    <a:rPr lang="en-US" altLang="zh-CN" sz="2100" i="1">
                                      <a:latin typeface="Cambria Math" panose="02040503050406030204" pitchFamily="18" charset="0"/>
                                    </a:rPr>
                                    <m:t>|</m:t>
                                  </m:r>
                                  <m:sSup>
                                    <m:sSupPr>
                                      <m:ctrlPr>
                                        <a:rPr lang="en-US" altLang="zh-CN" sz="2100" i="1">
                                          <a:latin typeface="Cambria Math" panose="02040503050406030204" pitchFamily="18" charset="0"/>
                                        </a:rPr>
                                      </m:ctrlPr>
                                    </m:sSupPr>
                                    <m:e>
                                      <m:r>
                                        <a:rPr lang="en-US" altLang="zh-CN" sz="2100" b="1">
                                          <a:latin typeface="Cambria Math" panose="02040503050406030204" pitchFamily="18" charset="0"/>
                                        </a:rPr>
                                        <m:t>𝚯</m:t>
                                      </m:r>
                                    </m:e>
                                    <m:sup>
                                      <m:r>
                                        <a:rPr lang="en-US" altLang="zh-CN" sz="2100" i="1">
                                          <a:latin typeface="Cambria Math" panose="02040503050406030204" pitchFamily="18" charset="0"/>
                                        </a:rPr>
                                        <m:t>𝑡</m:t>
                                      </m:r>
                                    </m:sup>
                                  </m:sSup>
                                </m:e>
                              </m:d>
                            </m:e>
                          </m:func>
                        </m:e>
                      </m:func>
                    </m:oMath>
                  </m:oMathPara>
                </a14:m>
                <a:endParaRPr lang="zh-CN" altLang="en-US" sz="2100" dirty="0"/>
              </a:p>
            </p:txBody>
          </p:sp>
        </mc:Choice>
        <mc:Fallback xmlns="">
          <p:sp>
            <p:nvSpPr>
              <p:cNvPr id="13" name="矩形 12"/>
              <p:cNvSpPr>
                <a:spLocks noRot="1" noChangeAspect="1" noMove="1" noResize="1" noEditPoints="1" noAdjustHandles="1" noChangeArrowheads="1" noChangeShapeType="1" noTextEdit="1"/>
              </p:cNvSpPr>
              <p:nvPr/>
            </p:nvSpPr>
            <p:spPr>
              <a:xfrm>
                <a:off x="6046357" y="4186361"/>
                <a:ext cx="3097643" cy="520655"/>
              </a:xfrm>
              <a:prstGeom prst="rect">
                <a:avLst/>
              </a:prstGeom>
              <a:blipFill>
                <a:blip r:embed="rId4"/>
                <a:stretch>
                  <a:fillRect b="-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725160" y="2479219"/>
                <a:ext cx="1518814" cy="415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100" b="0" i="1" smtClean="0">
                          <a:latin typeface="Cambria Math" panose="02040503050406030204" pitchFamily="18" charset="0"/>
                        </a:rPr>
                        <m:t>=</m:t>
                      </m:r>
                      <m:r>
                        <a:rPr lang="en-US" altLang="zh-CN" sz="2100" b="0" i="1" smtClean="0">
                          <a:latin typeface="Cambria Math" panose="02040503050406030204" pitchFamily="18" charset="0"/>
                        </a:rPr>
                        <m:t>𝑄</m:t>
                      </m:r>
                      <m:d>
                        <m:dPr>
                          <m:ctrlPr>
                            <a:rPr lang="en-US" altLang="zh-CN" sz="2100" i="1">
                              <a:latin typeface="Cambria Math" panose="02040503050406030204" pitchFamily="18" charset="0"/>
                            </a:rPr>
                          </m:ctrlPr>
                        </m:dPr>
                        <m:e>
                          <m:r>
                            <a:rPr lang="en-US" altLang="zh-CN" sz="2100" b="1">
                              <a:latin typeface="Cambria Math" panose="02040503050406030204" pitchFamily="18" charset="0"/>
                            </a:rPr>
                            <m:t>𝚯</m:t>
                          </m:r>
                          <m:r>
                            <a:rPr lang="en-US" altLang="zh-CN" sz="2100" i="1">
                              <a:latin typeface="Cambria Math" panose="02040503050406030204" pitchFamily="18" charset="0"/>
                            </a:rPr>
                            <m:t>|</m:t>
                          </m:r>
                          <m:sSup>
                            <m:sSupPr>
                              <m:ctrlPr>
                                <a:rPr lang="en-US" altLang="zh-CN" sz="2100" i="1">
                                  <a:latin typeface="Cambria Math" panose="02040503050406030204" pitchFamily="18" charset="0"/>
                                </a:rPr>
                              </m:ctrlPr>
                            </m:sSupPr>
                            <m:e>
                              <m:r>
                                <a:rPr lang="en-US" altLang="zh-CN" sz="2100" b="1">
                                  <a:latin typeface="Cambria Math" panose="02040503050406030204" pitchFamily="18" charset="0"/>
                                </a:rPr>
                                <m:t>𝚯</m:t>
                              </m:r>
                            </m:e>
                            <m:sup>
                              <m:r>
                                <a:rPr lang="en-US" altLang="zh-CN" sz="2100" i="1">
                                  <a:latin typeface="Cambria Math" panose="02040503050406030204" pitchFamily="18" charset="0"/>
                                </a:rPr>
                                <m:t>𝑡</m:t>
                              </m:r>
                            </m:sup>
                          </m:sSup>
                        </m:e>
                      </m:d>
                    </m:oMath>
                  </m:oMathPara>
                </a14:m>
                <a:endParaRPr lang="zh-CN" altLang="en-US" sz="2100" dirty="0"/>
              </a:p>
            </p:txBody>
          </p:sp>
        </mc:Choice>
        <mc:Fallback xmlns="">
          <p:sp>
            <p:nvSpPr>
              <p:cNvPr id="14" name="矩形 13"/>
              <p:cNvSpPr>
                <a:spLocks noRot="1" noChangeAspect="1" noMove="1" noResize="1" noEditPoints="1" noAdjustHandles="1" noChangeArrowheads="1" noChangeShapeType="1" noTextEdit="1"/>
              </p:cNvSpPr>
              <p:nvPr/>
            </p:nvSpPr>
            <p:spPr>
              <a:xfrm>
                <a:off x="6725160" y="2479219"/>
                <a:ext cx="1518814" cy="415498"/>
              </a:xfrm>
              <a:prstGeom prst="rect">
                <a:avLst/>
              </a:prstGeom>
              <a:blipFill>
                <a:blip r:embed="rId5"/>
                <a:stretch>
                  <a:fillRect b="-16176"/>
                </a:stretch>
              </a:blipFill>
            </p:spPr>
            <p:txBody>
              <a:bodyPr/>
              <a:lstStyle/>
              <a:p>
                <a:r>
                  <a:rPr lang="zh-CN" altLang="en-US">
                    <a:noFill/>
                  </a:rPr>
                  <a:t> </a:t>
                </a:r>
              </a:p>
            </p:txBody>
          </p:sp>
        </mc:Fallback>
      </mc:AlternateContent>
      <p:sp>
        <p:nvSpPr>
          <p:cNvPr id="15" name="矩形 14"/>
          <p:cNvSpPr/>
          <p:nvPr/>
        </p:nvSpPr>
        <p:spPr>
          <a:xfrm>
            <a:off x="1551611" y="3190117"/>
            <a:ext cx="3520594" cy="646331"/>
          </a:xfrm>
          <a:prstGeom prst="rect">
            <a:avLst/>
          </a:prstGeom>
          <a:solidFill>
            <a:schemeClr val="accent6">
              <a:lumMod val="20000"/>
              <a:lumOff val="80000"/>
            </a:schemeClr>
          </a:solidFill>
        </p:spPr>
        <p:txBody>
          <a:bodyPr wrap="square">
            <a:spAutoFit/>
          </a:bodyPr>
          <a:lstStyle/>
          <a:p>
            <a:r>
              <a:rPr lang="zh-CN" altLang="en-US" dirty="0"/>
              <a:t>根据当前模型参数计算未标记样本属于各高斯混合成分的概率</a:t>
            </a:r>
          </a:p>
        </p:txBody>
      </p:sp>
      <mc:AlternateContent xmlns:mc="http://schemas.openxmlformats.org/markup-compatibility/2006" xmlns:a14="http://schemas.microsoft.com/office/drawing/2010/main">
        <mc:Choice Requires="a14">
          <p:sp>
            <p:nvSpPr>
              <p:cNvPr id="16" name="文本框 15"/>
              <p:cNvSpPr txBox="1"/>
              <p:nvPr/>
            </p:nvSpPr>
            <p:spPr>
              <a:xfrm>
                <a:off x="4603958" y="3082679"/>
                <a:ext cx="3640016" cy="7742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𝑗𝑖</m:t>
                          </m:r>
                        </m:sub>
                      </m:sSub>
                      <m:r>
                        <a:rPr lang="en-US" altLang="zh-CN" b="0" i="1" smtClean="0">
                          <a:latin typeface="Cambria Math" panose="02040503050406030204" pitchFamily="18" charset="0"/>
                        </a:rPr>
                        <m:t>=</m:t>
                      </m:r>
                      <m:f>
                        <m:fPr>
                          <m:ctrlPr>
                            <a:rPr lang="en-US" altLang="zh-CN" b="1"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𝚺</m:t>
                                  </m:r>
                                </m:e>
                                <m:sub>
                                  <m:r>
                                    <a:rPr lang="en-US" altLang="zh-CN" i="1">
                                      <a:latin typeface="Cambria Math" panose="02040503050406030204" pitchFamily="18" charset="0"/>
                                    </a:rPr>
                                    <m:t>𝑖</m:t>
                                  </m:r>
                                </m:sub>
                              </m:sSub>
                            </m:e>
                          </m:d>
                        </m:num>
                        <m:den>
                          <m:nary>
                            <m:naryPr>
                              <m:chr m:val="∑"/>
                              <m:ctrlPr>
                                <a:rPr lang="en-US" altLang="zh-CN" b="1"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𝑘</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𝑖</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𝚺</m:t>
                                      </m:r>
                                    </m:e>
                                    <m:sub>
                                      <m:r>
                                        <a:rPr lang="en-US" altLang="zh-CN" i="1">
                                          <a:latin typeface="Cambria Math" panose="02040503050406030204" pitchFamily="18" charset="0"/>
                                        </a:rPr>
                                        <m:t>𝑖</m:t>
                                      </m:r>
                                    </m:sub>
                                  </m:sSub>
                                </m:e>
                              </m:d>
                            </m:e>
                          </m:nary>
                        </m:den>
                      </m:f>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4603958" y="3082679"/>
                <a:ext cx="3640016" cy="77425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364860" y="4836518"/>
                <a:ext cx="5351006" cy="8535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𝝁</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𝑢</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e>
                          </m:nary>
                        </m:den>
                      </m:f>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𝑗𝑖</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up/>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e>
                              </m:nary>
                            </m:e>
                          </m:nary>
                        </m:e>
                      </m:d>
                    </m:oMath>
                  </m:oMathPara>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64860" y="4836518"/>
                <a:ext cx="5351006" cy="85350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42308" y="5690021"/>
                <a:ext cx="8598877" cy="8535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𝚺</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𝑢</m:t>
                                  </m:r>
                                </m:sub>
                              </m:sSub>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e>
                          </m:nary>
                        </m:den>
                      </m:f>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𝑗𝑖</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𝝁</m:t>
                                      </m:r>
                                    </m:e>
                                    <m:sub>
                                      <m:r>
                                        <a:rPr lang="en-US" altLang="zh-CN" b="0" i="1" smtClean="0">
                                          <a:latin typeface="Cambria Math" panose="02040503050406030204" pitchFamily="18" charset="0"/>
                                        </a:rPr>
                                        <m:t>𝑖</m:t>
                                      </m:r>
                                    </m:sub>
                                  </m:sSub>
                                </m:e>
                              </m:d>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e>
                                  </m:d>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up/>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𝝁</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m:t>
                                      </m:r>
                                    </m:sup>
                                  </m:sSup>
                                </m:e>
                              </m:nary>
                            </m:e>
                          </m:nary>
                        </m:e>
                      </m:d>
                    </m:oMath>
                  </m:oMathPara>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42308" y="5690021"/>
                <a:ext cx="8598877" cy="85350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162295" y="4848989"/>
                <a:ext cx="2204771" cy="8285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𝑚</m:t>
                          </m:r>
                        </m:den>
                      </m:f>
                      <m:nary>
                        <m:naryPr>
                          <m:chr m:val="∑"/>
                          <m:supHide m:val="on"/>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𝑗𝑖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e>
                      </m:nary>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162295" y="4848989"/>
                <a:ext cx="2204771" cy="828560"/>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036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3" name="内容占位符 2"/>
          <p:cNvSpPr>
            <a:spLocks noGrp="1"/>
          </p:cNvSpPr>
          <p:nvPr>
            <p:ph idx="1"/>
          </p:nvPr>
        </p:nvSpPr>
        <p:spPr/>
        <p:txBody>
          <a:bodyPr/>
          <a:lstStyle/>
          <a:p>
            <a:r>
              <a:rPr lang="zh-CN" altLang="en-US" dirty="0"/>
              <a:t>将上述过程中的高斯混合模型换成</a:t>
            </a:r>
            <a:r>
              <a:rPr lang="zh-CN" altLang="en-US" dirty="0">
                <a:solidFill>
                  <a:srgbClr val="FF0000"/>
                </a:solidFill>
              </a:rPr>
              <a:t>混合专家模型</a:t>
            </a:r>
            <a:r>
              <a:rPr lang="zh-CN" altLang="en-US" dirty="0"/>
              <a:t>，</a:t>
            </a:r>
            <a:r>
              <a:rPr lang="zh-CN" altLang="en-US" dirty="0">
                <a:solidFill>
                  <a:srgbClr val="FF0000"/>
                </a:solidFill>
              </a:rPr>
              <a:t>朴素贝叶斯模型</a:t>
            </a:r>
            <a:r>
              <a:rPr lang="zh-CN" altLang="en-US" dirty="0"/>
              <a:t>等即可推导出其他的生成式半监督学习算法。</a:t>
            </a:r>
            <a:endParaRPr lang="en-US" altLang="zh-CN" dirty="0"/>
          </a:p>
          <a:p>
            <a:endParaRPr lang="en-US" altLang="zh-CN" dirty="0"/>
          </a:p>
          <a:p>
            <a:endParaRPr lang="en-US" altLang="zh-CN" dirty="0"/>
          </a:p>
          <a:p>
            <a:r>
              <a:rPr lang="zh-CN" altLang="en-US" dirty="0"/>
              <a:t>此类方法简单、易于实现</a:t>
            </a:r>
            <a:r>
              <a:rPr lang="en-US" altLang="zh-CN" dirty="0"/>
              <a:t>, </a:t>
            </a:r>
            <a:r>
              <a:rPr lang="zh-CN" altLang="en-US" dirty="0"/>
              <a:t>在</a:t>
            </a:r>
            <a:r>
              <a:rPr lang="zh-CN" altLang="en-US" dirty="0">
                <a:solidFill>
                  <a:srgbClr val="FF0000"/>
                </a:solidFill>
              </a:rPr>
              <a:t>有标记数据极少</a:t>
            </a:r>
            <a:r>
              <a:rPr lang="zh-CN" altLang="en-US" dirty="0"/>
              <a:t>的情形下往往比其他方法性能更好。</a:t>
            </a:r>
            <a:endParaRPr lang="en-US" altLang="zh-CN" dirty="0"/>
          </a:p>
          <a:p>
            <a:endParaRPr lang="en-US" altLang="zh-CN" dirty="0"/>
          </a:p>
          <a:p>
            <a:endParaRPr lang="en-US" altLang="zh-CN" dirty="0"/>
          </a:p>
          <a:p>
            <a:r>
              <a:rPr lang="zh-CN" altLang="en-US" dirty="0"/>
              <a:t>然而</a:t>
            </a:r>
            <a:r>
              <a:rPr lang="en-US" altLang="zh-CN" dirty="0"/>
              <a:t>, </a:t>
            </a:r>
            <a:r>
              <a:rPr lang="zh-CN" altLang="en-US" dirty="0"/>
              <a:t>此类方法有一个关键</a:t>
            </a:r>
            <a:r>
              <a:rPr lang="en-US" altLang="zh-CN" dirty="0"/>
              <a:t>: </a:t>
            </a:r>
            <a:r>
              <a:rPr lang="zh-CN" altLang="en-US" dirty="0">
                <a:solidFill>
                  <a:srgbClr val="FF0000"/>
                </a:solidFill>
              </a:rPr>
              <a:t>模型假设必须准确</a:t>
            </a:r>
            <a:r>
              <a:rPr lang="en-US" altLang="zh-CN" dirty="0"/>
              <a:t>, </a:t>
            </a:r>
            <a:r>
              <a:rPr lang="zh-CN" altLang="en-US" dirty="0"/>
              <a:t>即假设的生成式模型必须与真实数据分布吻合</a:t>
            </a:r>
            <a:r>
              <a:rPr lang="en-US" altLang="zh-CN" dirty="0"/>
              <a:t>; </a:t>
            </a:r>
            <a:r>
              <a:rPr lang="zh-CN" altLang="en-US" dirty="0"/>
              <a:t>否则利用未标记数据反而会显著降低泛化性能。</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14</a:t>
            </a:fld>
            <a:endParaRPr lang="zh-CN" altLang="en-US"/>
          </a:p>
        </p:txBody>
      </p:sp>
    </p:spTree>
    <p:extLst>
      <p:ext uri="{BB962C8B-B14F-4D97-AF65-F5344CB8AC3E}">
        <p14:creationId xmlns:p14="http://schemas.microsoft.com/office/powerpoint/2010/main" val="354117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半监督</a:t>
            </a:r>
            <a:r>
              <a:rPr lang="en-US" altLang="zh-CN" dirty="0" smtClean="0"/>
              <a:t>SVM</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15</a:t>
            </a:fld>
            <a:endParaRPr lang="zh-CN" altLang="en-US"/>
          </a:p>
        </p:txBody>
      </p:sp>
      <p:pic>
        <p:nvPicPr>
          <p:cNvPr id="7" name="内容占位符 3"/>
          <p:cNvPicPr>
            <a:picLocks noGrp="1" noChangeAspect="1"/>
          </p:cNvPicPr>
          <p:nvPr>
            <p:ph idx="1"/>
          </p:nvPr>
        </p:nvPicPr>
        <p:blipFill>
          <a:blip r:embed="rId2"/>
          <a:stretch>
            <a:fillRect/>
          </a:stretch>
        </p:blipFill>
        <p:spPr>
          <a:xfrm>
            <a:off x="1503485" y="1571990"/>
            <a:ext cx="5641120" cy="4802420"/>
          </a:xfrm>
          <a:prstGeom prst="rect">
            <a:avLst/>
          </a:prstGeom>
        </p:spPr>
      </p:pic>
    </p:spTree>
    <p:extLst>
      <p:ext uri="{BB962C8B-B14F-4D97-AF65-F5344CB8AC3E}">
        <p14:creationId xmlns:p14="http://schemas.microsoft.com/office/powerpoint/2010/main" val="4156108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3" name="内容占位符 2"/>
          <p:cNvSpPr>
            <a:spLocks noGrp="1"/>
          </p:cNvSpPr>
          <p:nvPr>
            <p:ph idx="1"/>
          </p:nvPr>
        </p:nvSpPr>
        <p:spPr/>
        <p:txBody>
          <a:bodyPr/>
          <a:lstStyle/>
          <a:p>
            <a:r>
              <a:rPr lang="zh-CN" altLang="en-US" dirty="0"/>
              <a:t>半监督支持向量机中最著名的是</a:t>
            </a:r>
            <a:r>
              <a:rPr lang="en-US" altLang="zh-CN" dirty="0"/>
              <a:t>TSVM(</a:t>
            </a:r>
            <a:r>
              <a:rPr lang="en-US" altLang="zh-CN" dirty="0" err="1"/>
              <a:t>Transductive</a:t>
            </a:r>
            <a:r>
              <a:rPr lang="en-US" altLang="zh-CN" dirty="0"/>
              <a:t> Support Vector Machine)</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pic>
        <p:nvPicPr>
          <p:cNvPr id="25" name="图片 24"/>
          <p:cNvPicPr>
            <a:picLocks noChangeAspect="1"/>
          </p:cNvPicPr>
          <p:nvPr/>
        </p:nvPicPr>
        <p:blipFill>
          <a:blip r:embed="rId2"/>
          <a:stretch>
            <a:fillRect/>
          </a:stretch>
        </p:blipFill>
        <p:spPr>
          <a:xfrm>
            <a:off x="1314503" y="2207178"/>
            <a:ext cx="5983112" cy="2504015"/>
          </a:xfrm>
          <a:prstGeom prst="rect">
            <a:avLst/>
          </a:prstGeom>
        </p:spPr>
      </p:pic>
      <p:sp>
        <p:nvSpPr>
          <p:cNvPr id="6" name="灯片编号占位符 5"/>
          <p:cNvSpPr>
            <a:spLocks noGrp="1"/>
          </p:cNvSpPr>
          <p:nvPr>
            <p:ph type="sldNum" sz="quarter" idx="12"/>
          </p:nvPr>
        </p:nvSpPr>
        <p:spPr/>
        <p:txBody>
          <a:bodyPr/>
          <a:lstStyle/>
          <a:p>
            <a:fld id="{EBFC4843-EEDB-4B7A-8496-D61853415229}" type="slidenum">
              <a:rPr lang="zh-CN" altLang="en-US" smtClean="0"/>
              <a:t>16</a:t>
            </a:fld>
            <a:endParaRPr lang="zh-CN" altLang="en-US"/>
          </a:p>
        </p:txBody>
      </p:sp>
      <p:sp>
        <p:nvSpPr>
          <p:cNvPr id="26" name="文本框 25"/>
          <p:cNvSpPr txBox="1"/>
          <p:nvPr/>
        </p:nvSpPr>
        <p:spPr>
          <a:xfrm>
            <a:off x="1055077" y="4962751"/>
            <a:ext cx="6586537" cy="369332"/>
          </a:xfrm>
          <a:prstGeom prst="rect">
            <a:avLst/>
          </a:prstGeom>
          <a:solidFill>
            <a:schemeClr val="accent1"/>
          </a:solidFill>
        </p:spPr>
        <p:txBody>
          <a:bodyPr wrap="square" rtlCol="0">
            <a:spAutoFit/>
          </a:bodyPr>
          <a:lstStyle/>
          <a:p>
            <a:r>
              <a:rPr lang="zh-CN" altLang="en-US" dirty="0"/>
              <a:t>试图</a:t>
            </a:r>
            <a:r>
              <a:rPr lang="zh-CN" altLang="en-US" dirty="0" smtClean="0"/>
              <a:t>考虑对未标记样本进行各种可能的标记指派</a:t>
            </a:r>
            <a:endParaRPr lang="en-US" altLang="zh-CN" dirty="0" smtClean="0"/>
          </a:p>
        </p:txBody>
      </p:sp>
      <p:sp>
        <p:nvSpPr>
          <p:cNvPr id="27" name="矩形 26"/>
          <p:cNvSpPr/>
          <p:nvPr/>
        </p:nvSpPr>
        <p:spPr>
          <a:xfrm>
            <a:off x="1055077" y="5341015"/>
            <a:ext cx="6586537" cy="646331"/>
          </a:xfrm>
          <a:prstGeom prst="rect">
            <a:avLst/>
          </a:prstGeom>
          <a:solidFill>
            <a:schemeClr val="accent1">
              <a:lumMod val="20000"/>
              <a:lumOff val="80000"/>
            </a:schemeClr>
          </a:solidFill>
        </p:spPr>
        <p:txBody>
          <a:bodyPr wrap="square">
            <a:spAutoFit/>
          </a:bodyPr>
          <a:lstStyle/>
          <a:p>
            <a:r>
              <a:rPr lang="zh-CN" altLang="en-US" dirty="0"/>
              <a:t>即尝试将每个未标记样本分别作为正例或者负例，然后在所有这些结果中，寻求一个在所有样本上间隔最大化的划分超平面</a:t>
            </a:r>
          </a:p>
        </p:txBody>
      </p:sp>
    </p:spTree>
    <p:extLst>
      <p:ext uri="{BB962C8B-B14F-4D97-AF65-F5344CB8AC3E}">
        <p14:creationId xmlns:p14="http://schemas.microsoft.com/office/powerpoint/2010/main" val="181271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3" name="内容占位符 2"/>
          <p:cNvSpPr>
            <a:spLocks noGrp="1"/>
          </p:cNvSpPr>
          <p:nvPr>
            <p:ph idx="1"/>
          </p:nvPr>
        </p:nvSpPr>
        <p:spPr/>
        <p:txBody>
          <a:bodyPr/>
          <a:lstStyle/>
          <a:p>
            <a:r>
              <a:rPr lang="zh-CN" altLang="en-US" dirty="0" smtClean="0"/>
              <a:t>尝试未标记样本的各种标记指派是一个穷举过程，仅当为标记样本很少是才有可能直接求解</a:t>
            </a:r>
            <a:endParaRPr lang="en-US" altLang="zh-CN" dirty="0" smtClean="0"/>
          </a:p>
          <a:p>
            <a:endParaRPr lang="en-US" altLang="zh-CN" dirty="0" smtClean="0"/>
          </a:p>
          <a:p>
            <a:r>
              <a:rPr lang="en-US" altLang="zh-CN" dirty="0" smtClean="0"/>
              <a:t>TSVM</a:t>
            </a:r>
            <a:r>
              <a:rPr lang="zh-CN" altLang="en-US" dirty="0"/>
              <a:t>采用局部搜索来迭代地寻找</a:t>
            </a:r>
            <a:r>
              <a:rPr lang="zh-CN" altLang="en-US" dirty="0" smtClean="0"/>
              <a:t>近似解</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17</a:t>
            </a:fld>
            <a:endParaRPr lang="zh-CN" altLang="en-US"/>
          </a:p>
        </p:txBody>
      </p:sp>
      <p:sp>
        <p:nvSpPr>
          <p:cNvPr id="7" name="Rectangle 28"/>
          <p:cNvSpPr>
            <a:spLocks noChangeArrowheads="1"/>
          </p:cNvSpPr>
          <p:nvPr/>
        </p:nvSpPr>
        <p:spPr bwMode="auto">
          <a:xfrm>
            <a:off x="4395517" y="5314219"/>
            <a:ext cx="1425002" cy="369332"/>
          </a:xfrm>
          <a:prstGeom prst="rect">
            <a:avLst/>
          </a:prstGeom>
          <a:solidFill>
            <a:schemeClr val="accent3">
              <a:lumMod val="20000"/>
              <a:lumOff val="80000"/>
            </a:schemeClr>
          </a:solidFill>
          <a:ln w="38100">
            <a:solidFill>
              <a:schemeClr val="accent3"/>
            </a:solidFill>
          </a:ln>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a:solidFill>
                  <a:schemeClr val="accent3"/>
                </a:solidFill>
              </a:rPr>
              <a:t>无标记样本</a:t>
            </a:r>
            <a:endParaRPr lang="en-US" altLang="zh-CN" dirty="0">
              <a:solidFill>
                <a:schemeClr val="accent3"/>
              </a:solidFill>
            </a:endParaRPr>
          </a:p>
        </p:txBody>
      </p:sp>
      <p:grpSp>
        <p:nvGrpSpPr>
          <p:cNvPr id="9" name="组合 8"/>
          <p:cNvGrpSpPr/>
          <p:nvPr/>
        </p:nvGrpSpPr>
        <p:grpSpPr>
          <a:xfrm>
            <a:off x="3648951" y="3968345"/>
            <a:ext cx="798910" cy="616744"/>
            <a:chOff x="5216959" y="3292342"/>
            <a:chExt cx="1065213" cy="822325"/>
          </a:xfrm>
        </p:grpSpPr>
        <p:pic>
          <p:nvPicPr>
            <p:cNvPr id="10"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6959" y="3292342"/>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7"/>
            <p:cNvSpPr>
              <a:spLocks noChangeArrowheads="1"/>
            </p:cNvSpPr>
            <p:nvPr/>
          </p:nvSpPr>
          <p:spPr bwMode="auto">
            <a:xfrm>
              <a:off x="5386184" y="3628546"/>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0</a:t>
              </a:r>
            </a:p>
          </p:txBody>
        </p:sp>
      </p:grpSp>
      <p:sp>
        <p:nvSpPr>
          <p:cNvPr id="12" name="Text Box 32"/>
          <p:cNvSpPr txBox="1">
            <a:spLocks noChangeArrowheads="1"/>
          </p:cNvSpPr>
          <p:nvPr/>
        </p:nvSpPr>
        <p:spPr bwMode="auto">
          <a:xfrm>
            <a:off x="5820518" y="5315618"/>
            <a:ext cx="856507" cy="3708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solidFill>
                  <a:schemeClr val="accent2"/>
                </a:solidFill>
                <a:latin typeface="幼圆" pitchFamily="49" charset="-122"/>
                <a:ea typeface="幼圆" pitchFamily="49" charset="-122"/>
              </a:rPr>
              <a:t>伪标记</a:t>
            </a:r>
            <a:endParaRPr lang="en-US" altLang="zh-CN" sz="1600" b="1" kern="0" dirty="0">
              <a:solidFill>
                <a:schemeClr val="accent2"/>
              </a:solidFill>
              <a:latin typeface="幼圆" pitchFamily="49" charset="-122"/>
              <a:ea typeface="幼圆" pitchFamily="49" charset="-122"/>
            </a:endParaRPr>
          </a:p>
        </p:txBody>
      </p:sp>
      <p:sp>
        <p:nvSpPr>
          <p:cNvPr id="13" name="上弧形箭头 12"/>
          <p:cNvSpPr/>
          <p:nvPr/>
        </p:nvSpPr>
        <p:spPr>
          <a:xfrm>
            <a:off x="2603531" y="3431864"/>
            <a:ext cx="1513702" cy="5128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4" name="右箭头 13"/>
          <p:cNvSpPr/>
          <p:nvPr/>
        </p:nvSpPr>
        <p:spPr>
          <a:xfrm>
            <a:off x="2714622" y="4218367"/>
            <a:ext cx="936516" cy="1533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右箭头 14"/>
          <p:cNvSpPr/>
          <p:nvPr/>
        </p:nvSpPr>
        <p:spPr>
          <a:xfrm rot="2767643">
            <a:off x="4019014" y="4847017"/>
            <a:ext cx="1010237"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下弧形箭头 15"/>
          <p:cNvSpPr/>
          <p:nvPr/>
        </p:nvSpPr>
        <p:spPr>
          <a:xfrm rot="12845550">
            <a:off x="4534446" y="4271071"/>
            <a:ext cx="1334530" cy="44598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17" name="组合 16"/>
          <p:cNvGrpSpPr/>
          <p:nvPr/>
        </p:nvGrpSpPr>
        <p:grpSpPr>
          <a:xfrm>
            <a:off x="3654490" y="3968345"/>
            <a:ext cx="798910" cy="616744"/>
            <a:chOff x="7461069" y="2379604"/>
            <a:chExt cx="1065213" cy="822325"/>
          </a:xfrm>
        </p:grpSpPr>
        <p:pic>
          <p:nvPicPr>
            <p:cNvPr id="1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7"/>
            <p:cNvSpPr>
              <a:spLocks noChangeArrowheads="1"/>
            </p:cNvSpPr>
            <p:nvPr/>
          </p:nvSpPr>
          <p:spPr bwMode="auto">
            <a:xfrm>
              <a:off x="7646358" y="2712967"/>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1</a:t>
              </a:r>
            </a:p>
          </p:txBody>
        </p:sp>
      </p:grpSp>
      <p:sp>
        <p:nvSpPr>
          <p:cNvPr id="20" name="Text Box 20"/>
          <p:cNvSpPr txBox="1">
            <a:spLocks noChangeArrowheads="1"/>
          </p:cNvSpPr>
          <p:nvPr/>
        </p:nvSpPr>
        <p:spPr bwMode="auto">
          <a:xfrm>
            <a:off x="2803295" y="4408304"/>
            <a:ext cx="7004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kern="0" dirty="0">
                <a:solidFill>
                  <a:srgbClr val="000000"/>
                </a:solidFill>
                <a:latin typeface="+mj-ea"/>
                <a:ea typeface="+mj-ea"/>
              </a:rPr>
              <a:t>训练</a:t>
            </a:r>
            <a:endParaRPr lang="en-US" altLang="zh-CN" sz="1600" kern="0" dirty="0">
              <a:solidFill>
                <a:srgbClr val="000000"/>
              </a:solidFill>
              <a:latin typeface="+mj-ea"/>
              <a:ea typeface="+mj-ea"/>
            </a:endParaRPr>
          </a:p>
        </p:txBody>
      </p:sp>
      <p:sp>
        <p:nvSpPr>
          <p:cNvPr id="21" name="Text Box 20"/>
          <p:cNvSpPr txBox="1">
            <a:spLocks noChangeArrowheads="1"/>
          </p:cNvSpPr>
          <p:nvPr/>
        </p:nvSpPr>
        <p:spPr bwMode="auto">
          <a:xfrm>
            <a:off x="3021427" y="2995428"/>
            <a:ext cx="81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kern="0" dirty="0">
                <a:solidFill>
                  <a:srgbClr val="000000"/>
                </a:solidFill>
                <a:latin typeface="+mj-ea"/>
                <a:ea typeface="+mj-ea"/>
              </a:rPr>
              <a:t>训练</a:t>
            </a:r>
            <a:endParaRPr lang="en-US" altLang="zh-CN" sz="1600" kern="0" dirty="0">
              <a:solidFill>
                <a:srgbClr val="000000"/>
              </a:solidFill>
              <a:latin typeface="+mj-ea"/>
              <a:ea typeface="+mj-ea"/>
            </a:endParaRPr>
          </a:p>
        </p:txBody>
      </p:sp>
      <p:sp>
        <p:nvSpPr>
          <p:cNvPr id="22" name="Text Box 20"/>
          <p:cNvSpPr txBox="1">
            <a:spLocks noChangeArrowheads="1"/>
          </p:cNvSpPr>
          <p:nvPr/>
        </p:nvSpPr>
        <p:spPr bwMode="auto">
          <a:xfrm>
            <a:off x="5391879" y="3954240"/>
            <a:ext cx="6756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kern="0" dirty="0">
                <a:solidFill>
                  <a:srgbClr val="000000"/>
                </a:solidFill>
                <a:latin typeface="+mj-ea"/>
                <a:ea typeface="+mj-ea"/>
              </a:rPr>
              <a:t>训练</a:t>
            </a:r>
            <a:endParaRPr lang="en-US" altLang="zh-CN" sz="1600" kern="0" dirty="0">
              <a:solidFill>
                <a:srgbClr val="000000"/>
              </a:solidFill>
              <a:latin typeface="+mj-ea"/>
              <a:ea typeface="+mj-ea"/>
            </a:endParaRPr>
          </a:p>
        </p:txBody>
      </p:sp>
      <p:sp>
        <p:nvSpPr>
          <p:cNvPr id="23" name="Text Box 20"/>
          <p:cNvSpPr txBox="1">
            <a:spLocks noChangeArrowheads="1"/>
          </p:cNvSpPr>
          <p:nvPr/>
        </p:nvSpPr>
        <p:spPr bwMode="auto">
          <a:xfrm>
            <a:off x="4335871" y="4690095"/>
            <a:ext cx="6953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kern="0" dirty="0">
                <a:solidFill>
                  <a:srgbClr val="000000"/>
                </a:solidFill>
                <a:latin typeface="+mj-ea"/>
                <a:ea typeface="+mj-ea"/>
              </a:rPr>
              <a:t>标注</a:t>
            </a:r>
            <a:endParaRPr lang="en-US" altLang="zh-CN" sz="1600" kern="0" dirty="0">
              <a:solidFill>
                <a:srgbClr val="000000"/>
              </a:solidFill>
              <a:latin typeface="+mj-ea"/>
              <a:ea typeface="+mj-ea"/>
            </a:endParaRPr>
          </a:p>
        </p:txBody>
      </p:sp>
      <p:sp>
        <p:nvSpPr>
          <p:cNvPr id="26" name="文本框 25"/>
          <p:cNvSpPr txBox="1"/>
          <p:nvPr/>
        </p:nvSpPr>
        <p:spPr>
          <a:xfrm>
            <a:off x="1266825" y="4124733"/>
            <a:ext cx="1400232" cy="369332"/>
          </a:xfrm>
          <a:prstGeom prst="rect">
            <a:avLst/>
          </a:prstGeom>
          <a:solidFill>
            <a:schemeClr val="accent5">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a:solidFill>
                  <a:schemeClr val="accent5"/>
                </a:solidFill>
              </a:rPr>
              <a:t>有标记样本</a:t>
            </a:r>
          </a:p>
        </p:txBody>
      </p:sp>
    </p:spTree>
    <p:extLst>
      <p:ext uri="{BB962C8B-B14F-4D97-AF65-F5344CB8AC3E}">
        <p14:creationId xmlns:p14="http://schemas.microsoft.com/office/powerpoint/2010/main" val="266743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6" presetClass="entr" presetSubtype="2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P spid="16" grpId="0" animBg="1"/>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18</a:t>
            </a:fld>
            <a:endParaRPr lang="zh-CN" altLang="en-US"/>
          </a:p>
        </p:txBody>
      </p:sp>
      <p:grpSp>
        <p:nvGrpSpPr>
          <p:cNvPr id="7" name="组合 6"/>
          <p:cNvGrpSpPr/>
          <p:nvPr/>
        </p:nvGrpSpPr>
        <p:grpSpPr>
          <a:xfrm>
            <a:off x="3225865" y="2972616"/>
            <a:ext cx="798910" cy="616744"/>
            <a:chOff x="7461069" y="2379604"/>
            <a:chExt cx="1065213" cy="822325"/>
          </a:xfrm>
        </p:grpSpPr>
        <p:pic>
          <p:nvPicPr>
            <p:cNvPr id="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7646358" y="2712967"/>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1</a:t>
              </a:r>
            </a:p>
          </p:txBody>
        </p:sp>
      </p:grpSp>
      <p:sp>
        <p:nvSpPr>
          <p:cNvPr id="10" name="Rectangle 28"/>
          <p:cNvSpPr>
            <a:spLocks noChangeArrowheads="1"/>
          </p:cNvSpPr>
          <p:nvPr/>
        </p:nvSpPr>
        <p:spPr bwMode="auto">
          <a:xfrm>
            <a:off x="4046023" y="4354392"/>
            <a:ext cx="1344454" cy="369332"/>
          </a:xfrm>
          <a:prstGeom prst="rect">
            <a:avLst/>
          </a:prstGeom>
          <a:solidFill>
            <a:schemeClr val="accent3">
              <a:lumMod val="20000"/>
              <a:lumOff val="80000"/>
            </a:schemeClr>
          </a:solidFill>
          <a:ln w="38100">
            <a:solidFill>
              <a:schemeClr val="accent3"/>
            </a:solidFill>
          </a:ln>
          <a:ex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a:solidFill>
                  <a:schemeClr val="accent3"/>
                </a:solidFill>
              </a:rPr>
              <a:t>无标记样本</a:t>
            </a:r>
            <a:endParaRPr lang="en-US" altLang="zh-CN" dirty="0">
              <a:solidFill>
                <a:schemeClr val="accent3"/>
              </a:solidFill>
            </a:endParaRPr>
          </a:p>
        </p:txBody>
      </p:sp>
      <p:sp>
        <p:nvSpPr>
          <p:cNvPr id="11" name="右箭头 10"/>
          <p:cNvSpPr/>
          <p:nvPr/>
        </p:nvSpPr>
        <p:spPr>
          <a:xfrm rot="2767643">
            <a:off x="3669520" y="3864478"/>
            <a:ext cx="1010237"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Text Box 20"/>
          <p:cNvSpPr txBox="1">
            <a:spLocks noChangeArrowheads="1"/>
          </p:cNvSpPr>
          <p:nvPr/>
        </p:nvSpPr>
        <p:spPr bwMode="auto">
          <a:xfrm>
            <a:off x="3831425" y="3735021"/>
            <a:ext cx="7340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kern="0" dirty="0">
                <a:solidFill>
                  <a:srgbClr val="000000"/>
                </a:solidFill>
                <a:latin typeface="+mj-ea"/>
                <a:ea typeface="+mj-ea"/>
              </a:rPr>
              <a:t>搜索</a:t>
            </a:r>
            <a:endParaRPr lang="en-US" altLang="zh-CN" sz="1600" kern="0" dirty="0">
              <a:solidFill>
                <a:srgbClr val="000000"/>
              </a:solidFill>
              <a:latin typeface="+mj-ea"/>
              <a:ea typeface="+mj-ea"/>
            </a:endParaRPr>
          </a:p>
        </p:txBody>
      </p:sp>
      <p:sp>
        <p:nvSpPr>
          <p:cNvPr id="13" name="右箭头 12"/>
          <p:cNvSpPr/>
          <p:nvPr/>
        </p:nvSpPr>
        <p:spPr>
          <a:xfrm rot="18626493">
            <a:off x="4579776" y="3775061"/>
            <a:ext cx="1087272"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Rectangle 28"/>
          <p:cNvSpPr>
            <a:spLocks noChangeArrowheads="1"/>
          </p:cNvSpPr>
          <p:nvPr/>
        </p:nvSpPr>
        <p:spPr bwMode="auto">
          <a:xfrm>
            <a:off x="4832129" y="3050218"/>
            <a:ext cx="2254471" cy="346731"/>
          </a:xfrm>
          <a:prstGeom prst="rect">
            <a:avLst/>
          </a:prstGeom>
          <a:solidFill>
            <a:schemeClr val="accent6">
              <a:lumMod val="20000"/>
              <a:lumOff val="80000"/>
            </a:schemeClr>
          </a:solidFill>
          <a:ln w="38100">
            <a:solidFill>
              <a:schemeClr val="accent6"/>
            </a:solidFill>
            <a:headEnd/>
            <a:tailEnd/>
          </a:ln>
          <a:effectLst/>
          <a:extLst/>
        </p:spPr>
        <p:style>
          <a:lnRef idx="0">
            <a:schemeClr val="accent2"/>
          </a:lnRef>
          <a:fillRef idx="3">
            <a:schemeClr val="accent2"/>
          </a:fillRef>
          <a:effectRef idx="3">
            <a:schemeClr val="accent2"/>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kern="0" dirty="0">
                <a:solidFill>
                  <a:schemeClr val="accent6"/>
                </a:solidFill>
                <a:latin typeface="+mj-ea"/>
                <a:ea typeface="+mj-ea"/>
              </a:rPr>
              <a:t>指派可能出错的样本</a:t>
            </a:r>
            <a:endParaRPr kumimoji="1" lang="en-US" altLang="zh-CN" kern="0" dirty="0">
              <a:solidFill>
                <a:schemeClr val="accent6"/>
              </a:solidFill>
              <a:latin typeface="+mj-ea"/>
              <a:ea typeface="+mj-ea"/>
            </a:endParaRPr>
          </a:p>
        </p:txBody>
      </p:sp>
      <p:sp>
        <p:nvSpPr>
          <p:cNvPr id="15" name="Text Box 32"/>
          <p:cNvSpPr txBox="1">
            <a:spLocks noChangeArrowheads="1"/>
          </p:cNvSpPr>
          <p:nvPr/>
        </p:nvSpPr>
        <p:spPr bwMode="auto">
          <a:xfrm>
            <a:off x="5641552" y="2556345"/>
            <a:ext cx="1858903" cy="369332"/>
          </a:xfrm>
          <a:prstGeom prst="rect">
            <a:avLst/>
          </a:prstGeom>
          <a:solidFill>
            <a:schemeClr val="accent2">
              <a:lumMod val="20000"/>
              <a:lumOff val="80000"/>
            </a:schemeClr>
          </a:solidFill>
          <a:ln w="38100">
            <a:solidFill>
              <a:schemeClr val="accent2"/>
            </a:solidFill>
            <a:headEnd/>
            <a:tailEnd/>
          </a:ln>
          <a:extLst/>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800" b="1" kern="0" dirty="0">
                <a:solidFill>
                  <a:schemeClr val="accent2"/>
                </a:solidFill>
                <a:latin typeface="幼圆" pitchFamily="49" charset="-122"/>
                <a:ea typeface="幼圆" pitchFamily="49" charset="-122"/>
              </a:rPr>
              <a:t>交换样本标记</a:t>
            </a:r>
            <a:endParaRPr lang="en-US" altLang="zh-CN" sz="1800" b="1" kern="0" dirty="0">
              <a:solidFill>
                <a:schemeClr val="accent2"/>
              </a:solidFill>
              <a:latin typeface="幼圆" pitchFamily="49" charset="-122"/>
              <a:ea typeface="幼圆" pitchFamily="49" charset="-122"/>
            </a:endParaRPr>
          </a:p>
        </p:txBody>
      </p:sp>
      <p:sp>
        <p:nvSpPr>
          <p:cNvPr id="17" name="上弧形箭头 16"/>
          <p:cNvSpPr/>
          <p:nvPr/>
        </p:nvSpPr>
        <p:spPr>
          <a:xfrm>
            <a:off x="2260632" y="2431790"/>
            <a:ext cx="1513702" cy="5128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8" name="下弧形箭头 17"/>
          <p:cNvSpPr/>
          <p:nvPr/>
        </p:nvSpPr>
        <p:spPr>
          <a:xfrm rot="9852331">
            <a:off x="3841137" y="2203819"/>
            <a:ext cx="1796620" cy="570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9" name="Text Box 20"/>
          <p:cNvSpPr txBox="1">
            <a:spLocks noChangeArrowheads="1"/>
          </p:cNvSpPr>
          <p:nvPr/>
        </p:nvSpPr>
        <p:spPr bwMode="auto">
          <a:xfrm>
            <a:off x="2610760" y="2030575"/>
            <a:ext cx="783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kern="0" dirty="0">
                <a:solidFill>
                  <a:srgbClr val="000000"/>
                </a:solidFill>
                <a:latin typeface="+mj-ea"/>
                <a:ea typeface="+mj-ea"/>
              </a:rPr>
              <a:t>训练</a:t>
            </a:r>
            <a:endParaRPr lang="en-US" altLang="zh-CN" sz="1600" kern="0" dirty="0">
              <a:solidFill>
                <a:srgbClr val="000000"/>
              </a:solidFill>
              <a:latin typeface="+mj-ea"/>
              <a:ea typeface="+mj-ea"/>
            </a:endParaRPr>
          </a:p>
        </p:txBody>
      </p:sp>
      <p:sp>
        <p:nvSpPr>
          <p:cNvPr id="20" name="Text Box 20"/>
          <p:cNvSpPr txBox="1">
            <a:spLocks noChangeArrowheads="1"/>
          </p:cNvSpPr>
          <p:nvPr/>
        </p:nvSpPr>
        <p:spPr bwMode="auto">
          <a:xfrm>
            <a:off x="4422540" y="1770876"/>
            <a:ext cx="6960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kern="0" dirty="0">
                <a:solidFill>
                  <a:srgbClr val="000000"/>
                </a:solidFill>
                <a:latin typeface="+mj-ea"/>
                <a:ea typeface="+mj-ea"/>
              </a:rPr>
              <a:t>训练</a:t>
            </a:r>
            <a:endParaRPr lang="en-US" altLang="zh-CN" sz="1600" kern="0" dirty="0">
              <a:solidFill>
                <a:srgbClr val="000000"/>
              </a:solidFill>
              <a:latin typeface="+mj-ea"/>
              <a:ea typeface="+mj-ea"/>
            </a:endParaRPr>
          </a:p>
        </p:txBody>
      </p:sp>
      <p:grpSp>
        <p:nvGrpSpPr>
          <p:cNvPr id="21" name="组合 20"/>
          <p:cNvGrpSpPr/>
          <p:nvPr/>
        </p:nvGrpSpPr>
        <p:grpSpPr>
          <a:xfrm>
            <a:off x="3224490" y="2972616"/>
            <a:ext cx="798910" cy="616744"/>
            <a:chOff x="7461069" y="2379604"/>
            <a:chExt cx="1065213" cy="822325"/>
          </a:xfrm>
        </p:grpSpPr>
        <p:pic>
          <p:nvPicPr>
            <p:cNvPr id="22"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7"/>
            <p:cNvSpPr>
              <a:spLocks noChangeArrowheads="1"/>
            </p:cNvSpPr>
            <p:nvPr/>
          </p:nvSpPr>
          <p:spPr bwMode="auto">
            <a:xfrm>
              <a:off x="7646358" y="2712967"/>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2</a:t>
              </a:r>
            </a:p>
          </p:txBody>
        </p:sp>
      </p:grpSp>
      <p:sp>
        <p:nvSpPr>
          <p:cNvPr id="25" name="文本框 24"/>
          <p:cNvSpPr txBox="1"/>
          <p:nvPr/>
        </p:nvSpPr>
        <p:spPr>
          <a:xfrm>
            <a:off x="1264210" y="3085386"/>
            <a:ext cx="1400232" cy="369332"/>
          </a:xfrm>
          <a:prstGeom prst="rect">
            <a:avLst/>
          </a:prstGeom>
          <a:solidFill>
            <a:schemeClr val="accent5">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dirty="0">
                <a:solidFill>
                  <a:schemeClr val="accent5"/>
                </a:solidFill>
              </a:rPr>
              <a:t>有标记样本</a:t>
            </a:r>
          </a:p>
        </p:txBody>
      </p:sp>
    </p:spTree>
    <p:extLst>
      <p:ext uri="{BB962C8B-B14F-4D97-AF65-F5344CB8AC3E}">
        <p14:creationId xmlns:p14="http://schemas.microsoft.com/office/powerpoint/2010/main" val="37675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inVertical)">
                                      <p:cBhvr>
                                        <p:cTn id="45" dur="500"/>
                                        <p:tgtEl>
                                          <p:spTgt spid="19"/>
                                        </p:tgtEl>
                                      </p:cBhvr>
                                    </p:animEffect>
                                  </p:childTnLst>
                                </p:cTn>
                              </p:par>
                            </p:childTnLst>
                          </p:cTn>
                        </p:par>
                        <p:par>
                          <p:cTn id="46" fill="hold">
                            <p:stCondLst>
                              <p:cond delay="500"/>
                            </p:stCondLst>
                            <p:childTnLst>
                              <p:par>
                                <p:cTn id="47" presetID="16" presetClass="entr" presetSubtype="21"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500"/>
                                        <p:tgtEl>
                                          <p:spTgt spid="21"/>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animBg="1"/>
      <p:bldP spid="14" grpId="0" animBg="1"/>
      <p:bldP spid="15" grpId="0" animBg="1"/>
      <p:bldP spid="17" grpId="0" animBg="1"/>
      <p:bldP spid="18" grpId="0" animBg="1"/>
      <p:bldP spid="19" grpId="0"/>
      <p:bldP spid="20" grpId="0"/>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19</a:t>
            </a:fld>
            <a:endParaRPr lang="zh-CN" altLang="en-US"/>
          </a:p>
        </p:txBody>
      </p:sp>
      <p:pic>
        <p:nvPicPr>
          <p:cNvPr id="7" name="图片 6"/>
          <p:cNvPicPr>
            <a:picLocks noChangeAspect="1"/>
          </p:cNvPicPr>
          <p:nvPr/>
        </p:nvPicPr>
        <p:blipFill>
          <a:blip r:embed="rId2"/>
          <a:stretch>
            <a:fillRect/>
          </a:stretch>
        </p:blipFill>
        <p:spPr>
          <a:xfrm>
            <a:off x="1806121" y="1250328"/>
            <a:ext cx="7083640" cy="5028410"/>
          </a:xfrm>
          <a:prstGeom prst="rect">
            <a:avLst/>
          </a:prstGeom>
        </p:spPr>
      </p:pic>
      <p:sp>
        <p:nvSpPr>
          <p:cNvPr id="8" name="矩形 7"/>
          <p:cNvSpPr/>
          <p:nvPr/>
        </p:nvSpPr>
        <p:spPr>
          <a:xfrm>
            <a:off x="2929106" y="2936630"/>
            <a:ext cx="1087394" cy="2672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9" name="直接箭头连接符 8"/>
          <p:cNvCxnSpPr/>
          <p:nvPr/>
        </p:nvCxnSpPr>
        <p:spPr>
          <a:xfrm flipH="1" flipV="1">
            <a:off x="1714026" y="3059248"/>
            <a:ext cx="121508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32"/>
          <p:cNvSpPr txBox="1">
            <a:spLocks noChangeArrowheads="1"/>
          </p:cNvSpPr>
          <p:nvPr/>
        </p:nvSpPr>
        <p:spPr bwMode="auto">
          <a:xfrm>
            <a:off x="8792" y="2794638"/>
            <a:ext cx="1705233" cy="584775"/>
          </a:xfrm>
          <a:prstGeom prst="rect">
            <a:avLst/>
          </a:prstGeom>
          <a:solidFill>
            <a:schemeClr val="accent2">
              <a:lumMod val="20000"/>
              <a:lumOff val="80000"/>
            </a:schemeClr>
          </a:solidFill>
          <a:ln w="38100">
            <a:solidFill>
              <a:schemeClr val="accent2"/>
            </a:solidFill>
            <a:miter lim="800000"/>
            <a:headEnd/>
            <a:tailEnd/>
          </a:ln>
          <a:effectLs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solidFill>
                  <a:schemeClr val="accent2"/>
                </a:solidFill>
                <a:latin typeface="幼圆" pitchFamily="49" charset="-122"/>
                <a:ea typeface="幼圆" pitchFamily="49" charset="-122"/>
              </a:rPr>
              <a:t>未标记样本的伪标记不准确</a:t>
            </a:r>
            <a:endParaRPr lang="en-US" altLang="zh-CN" sz="1600" b="1" kern="0" dirty="0">
              <a:solidFill>
                <a:schemeClr val="accent2"/>
              </a:solidFill>
              <a:latin typeface="幼圆" pitchFamily="49" charset="-122"/>
              <a:ea typeface="幼圆" pitchFamily="49" charset="-122"/>
            </a:endParaRPr>
          </a:p>
        </p:txBody>
      </p:sp>
      <p:cxnSp>
        <p:nvCxnSpPr>
          <p:cNvPr id="11" name="直接连接符 10"/>
          <p:cNvCxnSpPr/>
          <p:nvPr/>
        </p:nvCxnSpPr>
        <p:spPr>
          <a:xfrm>
            <a:off x="3922796" y="3968420"/>
            <a:ext cx="3932537" cy="97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473967" y="3663225"/>
            <a:ext cx="6073344" cy="122692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149305" y="4976788"/>
            <a:ext cx="3846411" cy="369332"/>
          </a:xfrm>
          <a:prstGeom prst="rect">
            <a:avLst/>
          </a:prstGeom>
          <a:noFill/>
        </p:spPr>
        <p:txBody>
          <a:bodyPr wrap="square" rtlCol="0">
            <a:spAutoFit/>
          </a:bodyPr>
          <a:lstStyle/>
          <a:p>
            <a:r>
              <a:rPr lang="zh-CN" altLang="en-US" dirty="0" smtClean="0">
                <a:solidFill>
                  <a:srgbClr val="FF0000"/>
                </a:solidFill>
              </a:rPr>
              <a:t>可使得每轮迭代后目标函数值下降</a:t>
            </a:r>
            <a:endParaRPr lang="zh-CN" altLang="en-US" dirty="0">
              <a:solidFill>
                <a:srgbClr val="FF0000"/>
              </a:solidFill>
            </a:endParaRPr>
          </a:p>
        </p:txBody>
      </p:sp>
    </p:spTree>
    <p:extLst>
      <p:ext uri="{BB962C8B-B14F-4D97-AF65-F5344CB8AC3E}">
        <p14:creationId xmlns:p14="http://schemas.microsoft.com/office/powerpoint/2010/main" val="34204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背景（半监督学习）</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4537" y="2790088"/>
            <a:ext cx="1838311" cy="127699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3738" y="1819142"/>
            <a:ext cx="1940418" cy="1452281"/>
          </a:xfrm>
          <a:prstGeom prst="rect">
            <a:avLst/>
          </a:prstGeom>
        </p:spPr>
      </p:pic>
      <p:sp>
        <p:nvSpPr>
          <p:cNvPr id="9" name="Text Box 17"/>
          <p:cNvSpPr txBox="1">
            <a:spLocks noChangeArrowheads="1"/>
          </p:cNvSpPr>
          <p:nvPr/>
        </p:nvSpPr>
        <p:spPr bwMode="auto">
          <a:xfrm>
            <a:off x="1890345" y="4240300"/>
            <a:ext cx="1105543" cy="369332"/>
          </a:xfrm>
          <a:prstGeom prst="rect">
            <a:avLst/>
          </a:prstGeom>
          <a:no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800" kern="0" dirty="0">
                <a:latin typeface="+mj-ea"/>
                <a:ea typeface="+mj-ea"/>
              </a:rPr>
              <a:t>隔壁老王</a:t>
            </a:r>
            <a:endParaRPr lang="en-US" altLang="zh-CN" sz="1800" kern="0" dirty="0">
              <a:latin typeface="+mj-ea"/>
              <a:ea typeface="+mj-ea"/>
            </a:endParaRPr>
          </a:p>
        </p:txBody>
      </p:sp>
      <p:sp>
        <p:nvSpPr>
          <p:cNvPr id="10" name="Text Box 17"/>
          <p:cNvSpPr txBox="1">
            <a:spLocks noChangeArrowheads="1"/>
          </p:cNvSpPr>
          <p:nvPr/>
        </p:nvSpPr>
        <p:spPr bwMode="auto">
          <a:xfrm>
            <a:off x="1890346" y="4241536"/>
            <a:ext cx="1105542" cy="369332"/>
          </a:xfrm>
          <a:prstGeom prst="rect">
            <a:avLst/>
          </a:prstGeom>
          <a:solidFill>
            <a:schemeClr val="accent2">
              <a:lumMod val="20000"/>
              <a:lumOff val="80000"/>
            </a:schemeClr>
          </a:solidFill>
          <a:ln>
            <a:noFill/>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800" kern="0" dirty="0">
                <a:latin typeface="+mj-ea"/>
                <a:ea typeface="+mj-ea"/>
              </a:rPr>
              <a:t>品瓜师</a:t>
            </a:r>
            <a:endParaRPr lang="en-US" altLang="zh-CN" sz="1800" kern="0" dirty="0">
              <a:latin typeface="+mj-ea"/>
              <a:ea typeface="+mj-ea"/>
            </a:endParaRPr>
          </a:p>
        </p:txBody>
      </p:sp>
      <p:sp>
        <p:nvSpPr>
          <p:cNvPr id="11" name="文本框 10"/>
          <p:cNvSpPr txBox="1"/>
          <p:nvPr/>
        </p:nvSpPr>
        <p:spPr>
          <a:xfrm>
            <a:off x="6976977" y="2213006"/>
            <a:ext cx="665162" cy="600164"/>
          </a:xfrm>
          <a:prstGeom prst="rect">
            <a:avLst/>
          </a:prstGeom>
          <a:solidFill>
            <a:schemeClr val="accent5">
              <a:lumMod val="20000"/>
              <a:lumOff val="80000"/>
            </a:schemeClr>
          </a:solidFill>
          <a:ln w="38100">
            <a:solidFill>
              <a:schemeClr val="accent5"/>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FF0000"/>
                </a:solidFill>
              </a:rPr>
              <a:t>吃</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622" y="3788722"/>
            <a:ext cx="2311751" cy="1542569"/>
          </a:xfrm>
          <a:prstGeom prst="rect">
            <a:avLst/>
          </a:prstGeom>
        </p:spPr>
      </p:pic>
      <p:sp>
        <p:nvSpPr>
          <p:cNvPr id="13" name="下箭头 12"/>
          <p:cNvSpPr/>
          <p:nvPr/>
        </p:nvSpPr>
        <p:spPr>
          <a:xfrm rot="15344670">
            <a:off x="4174034" y="1919958"/>
            <a:ext cx="467139" cy="1364092"/>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下箭头 13"/>
          <p:cNvSpPr/>
          <p:nvPr/>
        </p:nvSpPr>
        <p:spPr>
          <a:xfrm rot="17428784">
            <a:off x="4124665" y="3575010"/>
            <a:ext cx="467139" cy="1330579"/>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86362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0-#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未标记样本进行标记指派及调整的过程中</a:t>
                </a:r>
                <a:r>
                  <a:rPr lang="en-US" altLang="zh-CN" dirty="0"/>
                  <a:t>, </a:t>
                </a:r>
                <a:r>
                  <a:rPr lang="zh-CN" altLang="en-US" dirty="0"/>
                  <a:t>有可能出现</a:t>
                </a:r>
                <a:r>
                  <a:rPr lang="zh-CN" altLang="en-US" dirty="0">
                    <a:solidFill>
                      <a:srgbClr val="FF0000"/>
                    </a:solidFill>
                  </a:rPr>
                  <a:t>类别不平衡问题</a:t>
                </a:r>
                <a:r>
                  <a:rPr lang="en-US" altLang="zh-CN" dirty="0"/>
                  <a:t>,</a:t>
                </a:r>
                <a:r>
                  <a:rPr lang="zh-CN" altLang="en-US" dirty="0"/>
                  <a:t>即某类的样本远多于另一类。</a:t>
                </a:r>
                <a:endParaRPr lang="en-US" altLang="zh-CN" dirty="0"/>
              </a:p>
              <a:p>
                <a:pPr marL="0" indent="0">
                  <a:buNone/>
                </a:pPr>
                <a:endParaRPr lang="en-US" altLang="zh-CN" dirty="0"/>
              </a:p>
              <a:p>
                <a:r>
                  <a:rPr lang="zh-CN" altLang="en-US" dirty="0" smtClean="0"/>
                  <a:t>为了减轻类别不平衡性所造成的不利影响</a:t>
                </a:r>
                <a:r>
                  <a:rPr lang="en-US" altLang="zh-CN" dirty="0"/>
                  <a:t>, </a:t>
                </a:r>
                <a:r>
                  <a:rPr lang="zh-CN" altLang="en-US" dirty="0"/>
                  <a:t>可对算法稍加改进</a:t>
                </a:r>
                <a:r>
                  <a:rPr lang="en-US" altLang="zh-CN" dirty="0"/>
                  <a:t>:</a:t>
                </a:r>
              </a:p>
              <a:p>
                <a:pPr marL="0" indent="0">
                  <a:buNone/>
                </a:pPr>
                <a:r>
                  <a:rPr lang="zh-CN" altLang="en-US" dirty="0" smtClean="0"/>
                  <a:t>    将优化目标中的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𝑢</m:t>
                        </m:r>
                      </m:sub>
                    </m:sSub>
                  </m:oMath>
                </a14:m>
                <a:r>
                  <a:rPr lang="zh-CN" altLang="en-US" dirty="0" smtClean="0"/>
                  <a:t>项</a:t>
                </a:r>
                <a:r>
                  <a:rPr lang="zh-CN" altLang="en-US" dirty="0"/>
                  <a:t>拆分为</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𝑢</m:t>
                        </m:r>
                      </m:sub>
                      <m:sup>
                        <m:r>
                          <a:rPr lang="en-US" altLang="zh-CN" b="0" i="1" smtClean="0">
                            <a:latin typeface="Cambria Math" panose="02040503050406030204" pitchFamily="18" charset="0"/>
                          </a:rPr>
                          <m:t>+</m:t>
                        </m:r>
                      </m:sup>
                    </m:sSubSup>
                  </m:oMath>
                </a14:m>
                <a:r>
                  <a:rPr lang="zh-CN" altLang="en-US" dirty="0"/>
                  <a:t>与</a:t>
                </a: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𝑢</m:t>
                        </m:r>
                      </m:sub>
                      <m:sup>
                        <m:r>
                          <a:rPr lang="en-US" altLang="zh-CN" b="0" i="1" smtClean="0">
                            <a:latin typeface="Cambria Math" panose="02040503050406030204" pitchFamily="18" charset="0"/>
                          </a:rPr>
                          <m:t>−</m:t>
                        </m:r>
                      </m:sup>
                    </m:sSubSup>
                  </m:oMath>
                </a14:m>
                <a:r>
                  <a:rPr lang="zh-CN" altLang="en-US" dirty="0"/>
                  <a:t>两项</a:t>
                </a:r>
                <a:r>
                  <a:rPr lang="en-US" altLang="zh-CN" dirty="0"/>
                  <a:t>,</a:t>
                </a:r>
                <a:r>
                  <a:rPr lang="zh-CN" altLang="en-US" dirty="0"/>
                  <a:t>并在初始化时令</a:t>
                </a:r>
                <a:r>
                  <a:rPr lang="zh-CN" altLang="en-US" dirty="0" smtClean="0"/>
                  <a:t>：</a:t>
                </a:r>
                <a:endParaRPr lang="en-US" altLang="zh-CN" dirty="0" smtClean="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𝑢</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m:t>
                              </m:r>
                            </m:sub>
                          </m:sSub>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m:t>
                          </m:r>
                        </m:sup>
                      </m:sSubSup>
                    </m:oMath>
                  </m:oMathPara>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20</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845286" y="4528011"/>
                <a:ext cx="5836726" cy="369332"/>
              </a:xfrm>
              <a:prstGeom prst="rect">
                <a:avLst/>
              </a:prstGeom>
            </p:spPr>
            <p:txBody>
              <a:bodyPr wrap="none">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m:t>
                        </m:r>
                      </m:sub>
                    </m:sSub>
                  </m:oMath>
                </a14:m>
                <a:r>
                  <a:rPr lang="zh-CN" altLang="en-US" dirty="0" smtClean="0"/>
                  <a:t>和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m:t>
                        </m:r>
                      </m:sub>
                    </m:sSub>
                  </m:oMath>
                </a14:m>
                <a:r>
                  <a:rPr lang="zh-CN" altLang="en-US" dirty="0" smtClean="0"/>
                  <a:t>为基于伪标记而当做正、反例使用的未标记样本</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845286" y="4528011"/>
                <a:ext cx="5836726" cy="369332"/>
              </a:xfrm>
              <a:prstGeom prst="rect">
                <a:avLst/>
              </a:prstGeom>
              <a:blipFill>
                <a:blip r:embed="rId3"/>
                <a:stretch>
                  <a:fillRect t="-10000" r="-418"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974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3" name="内容占位符 2"/>
          <p:cNvSpPr>
            <a:spLocks noGrp="1"/>
          </p:cNvSpPr>
          <p:nvPr>
            <p:ph idx="1"/>
          </p:nvPr>
        </p:nvSpPr>
        <p:spPr/>
        <p:txBody>
          <a:bodyPr/>
          <a:lstStyle/>
          <a:p>
            <a:r>
              <a:rPr lang="zh-CN" altLang="en-US" dirty="0"/>
              <a:t>显然</a:t>
            </a:r>
            <a:r>
              <a:rPr lang="en-US" altLang="zh-CN" dirty="0"/>
              <a:t>, </a:t>
            </a:r>
            <a:r>
              <a:rPr lang="zh-CN" altLang="en-US" dirty="0"/>
              <a:t>搜寻标记指派可能出错的每一对未标记样本进行调整</a:t>
            </a:r>
            <a:r>
              <a:rPr lang="en-US" altLang="zh-CN" dirty="0"/>
              <a:t>, </a:t>
            </a:r>
            <a:r>
              <a:rPr lang="zh-CN" altLang="en-US" dirty="0"/>
              <a:t>仍是一个涉及</a:t>
            </a:r>
            <a:r>
              <a:rPr lang="zh-CN" altLang="en-US" dirty="0">
                <a:solidFill>
                  <a:srgbClr val="FF0000"/>
                </a:solidFill>
              </a:rPr>
              <a:t>巨大计算开销</a:t>
            </a:r>
            <a:r>
              <a:rPr lang="zh-CN" altLang="en-US" dirty="0"/>
              <a:t>的大规模优化问题。</a:t>
            </a:r>
            <a:endParaRPr lang="en-US" altLang="zh-CN" dirty="0"/>
          </a:p>
          <a:p>
            <a:endParaRPr lang="en-US" altLang="zh-CN" dirty="0" smtClean="0"/>
          </a:p>
          <a:p>
            <a:endParaRPr lang="en-US" altLang="zh-CN" dirty="0"/>
          </a:p>
          <a:p>
            <a:r>
              <a:rPr lang="zh-CN" altLang="en-US" dirty="0"/>
              <a:t>因此</a:t>
            </a:r>
            <a:r>
              <a:rPr lang="en-US" altLang="zh-CN" dirty="0"/>
              <a:t>, </a:t>
            </a:r>
            <a:r>
              <a:rPr lang="zh-CN" altLang="en-US" dirty="0"/>
              <a:t>半监督</a:t>
            </a:r>
            <a:r>
              <a:rPr lang="en-US" altLang="zh-CN" dirty="0"/>
              <a:t>SVM</a:t>
            </a:r>
            <a:r>
              <a:rPr lang="zh-CN" altLang="en-US" dirty="0"/>
              <a:t>研究的一个重点是如何</a:t>
            </a:r>
            <a:r>
              <a:rPr lang="zh-CN" altLang="en-US" dirty="0">
                <a:solidFill>
                  <a:srgbClr val="FF0000"/>
                </a:solidFill>
              </a:rPr>
              <a:t>设计出高效的优化求解</a:t>
            </a:r>
            <a:r>
              <a:rPr lang="zh-CN" altLang="en-US" dirty="0" smtClean="0">
                <a:solidFill>
                  <a:srgbClr val="FF0000"/>
                </a:solidFill>
              </a:rPr>
              <a:t>策略</a:t>
            </a:r>
            <a:endParaRPr lang="en-US" altLang="zh-CN" dirty="0"/>
          </a:p>
          <a:p>
            <a:endParaRPr lang="en-US" altLang="zh-CN" dirty="0" smtClean="0"/>
          </a:p>
          <a:p>
            <a:endParaRPr lang="en-US" altLang="zh-CN" dirty="0"/>
          </a:p>
          <a:p>
            <a:r>
              <a:rPr lang="zh-CN" altLang="en-US" dirty="0"/>
              <a:t>例如基于图核</a:t>
            </a:r>
            <a:r>
              <a:rPr lang="en-US" altLang="zh-CN" dirty="0"/>
              <a:t>(graph kernel)</a:t>
            </a:r>
            <a:r>
              <a:rPr lang="zh-CN" altLang="en-US" dirty="0"/>
              <a:t>函数梯度下降的</a:t>
            </a:r>
            <a:r>
              <a:rPr lang="en-US" altLang="zh-CN" dirty="0"/>
              <a:t>Laplacian </a:t>
            </a:r>
            <a:r>
              <a:rPr lang="en-US" altLang="zh-CN" dirty="0" smtClean="0"/>
              <a:t>SVM [</a:t>
            </a:r>
            <a:r>
              <a:rPr lang="en-US" altLang="zh-CN" dirty="0" err="1"/>
              <a:t>Chapelle</a:t>
            </a:r>
            <a:r>
              <a:rPr lang="en-US" altLang="zh-CN" dirty="0"/>
              <a:t> and </a:t>
            </a:r>
            <a:r>
              <a:rPr lang="en-US" altLang="zh-CN" dirty="0" err="1"/>
              <a:t>Zien</a:t>
            </a:r>
            <a:r>
              <a:rPr lang="en-US" altLang="zh-CN" dirty="0"/>
              <a:t>, 2005]</a:t>
            </a:r>
            <a:r>
              <a:rPr lang="zh-CN" altLang="en-US" dirty="0"/>
              <a:t>、基于标记均值估计的</a:t>
            </a:r>
            <a:r>
              <a:rPr lang="en-US" altLang="zh-CN" dirty="0"/>
              <a:t>meanS3VM[Li et al., 2009]</a:t>
            </a:r>
            <a:r>
              <a:rPr lang="zh-CN" altLang="en-US" dirty="0"/>
              <a:t>等</a:t>
            </a:r>
            <a:r>
              <a:rPr lang="en-US" altLang="zh-CN" dirty="0"/>
              <a:t>.</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21</a:t>
            </a:fld>
            <a:endParaRPr lang="zh-CN" altLang="en-US"/>
          </a:p>
        </p:txBody>
      </p:sp>
    </p:spTree>
    <p:extLst>
      <p:ext uri="{BB962C8B-B14F-4D97-AF65-F5344CB8AC3E}">
        <p14:creationId xmlns:p14="http://schemas.microsoft.com/office/powerpoint/2010/main" val="18242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p:txBody>
          <a:bodyPr/>
          <a:lstStyle/>
          <a:p>
            <a:r>
              <a:rPr lang="zh-CN" altLang="en-US" dirty="0"/>
              <a:t>给定一个数据集</a:t>
            </a:r>
            <a:r>
              <a:rPr lang="en-US" altLang="zh-CN" dirty="0"/>
              <a:t>, </a:t>
            </a:r>
            <a:r>
              <a:rPr lang="zh-CN" altLang="en-US" dirty="0"/>
              <a:t>我们可将其映射为一个图</a:t>
            </a:r>
            <a:r>
              <a:rPr lang="en-US" altLang="zh-CN" dirty="0"/>
              <a:t>, </a:t>
            </a:r>
            <a:r>
              <a:rPr lang="zh-CN" altLang="en-US" dirty="0"/>
              <a:t>数据集中每个样本对应于图中一个结点</a:t>
            </a:r>
            <a:r>
              <a:rPr lang="en-US" altLang="zh-CN" dirty="0"/>
              <a:t>, </a:t>
            </a:r>
            <a:r>
              <a:rPr lang="zh-CN" altLang="en-US" dirty="0"/>
              <a:t>若两个样本之间的</a:t>
            </a:r>
            <a:r>
              <a:rPr lang="zh-CN" altLang="en-US" dirty="0">
                <a:solidFill>
                  <a:srgbClr val="FF0000"/>
                </a:solidFill>
              </a:rPr>
              <a:t>相似度很高</a:t>
            </a:r>
            <a:r>
              <a:rPr lang="en-US" altLang="zh-CN" dirty="0"/>
              <a:t>(</a:t>
            </a:r>
            <a:r>
              <a:rPr lang="zh-CN" altLang="en-US" dirty="0"/>
              <a:t>或相关性很强</a:t>
            </a:r>
            <a:r>
              <a:rPr lang="en-US" altLang="zh-CN" dirty="0"/>
              <a:t>), </a:t>
            </a:r>
            <a:r>
              <a:rPr lang="zh-CN" altLang="en-US" dirty="0"/>
              <a:t>则对应的结点之间存在一条边</a:t>
            </a:r>
            <a:r>
              <a:rPr lang="en-US" altLang="zh-CN" dirty="0"/>
              <a:t>, </a:t>
            </a:r>
            <a:r>
              <a:rPr lang="zh-CN" altLang="en-US" dirty="0"/>
              <a:t>边的</a:t>
            </a:r>
            <a:r>
              <a:rPr lang="zh-CN" altLang="en-US" dirty="0">
                <a:solidFill>
                  <a:srgbClr val="FF0000"/>
                </a:solidFill>
              </a:rPr>
              <a:t>“强度”</a:t>
            </a:r>
            <a:r>
              <a:rPr lang="en-US" altLang="zh-CN" dirty="0"/>
              <a:t>(strength)</a:t>
            </a:r>
            <a:r>
              <a:rPr lang="zh-CN" altLang="en-US" dirty="0"/>
              <a:t>正比于样本之间的</a:t>
            </a:r>
            <a:r>
              <a:rPr lang="zh-CN" altLang="en-US" dirty="0">
                <a:solidFill>
                  <a:srgbClr val="FF0000"/>
                </a:solidFill>
              </a:rPr>
              <a:t>相似度</a:t>
            </a:r>
            <a:r>
              <a:rPr lang="en-US" altLang="zh-CN" dirty="0"/>
              <a:t>(</a:t>
            </a:r>
            <a:r>
              <a:rPr lang="zh-CN" altLang="en-US" dirty="0"/>
              <a:t>或相关性</a:t>
            </a:r>
            <a:r>
              <a:rPr lang="en-US" altLang="zh-CN" dirty="0" smtClean="0"/>
              <a:t>)</a:t>
            </a:r>
            <a:endParaRPr lang="en-US" altLang="zh-CN" dirty="0"/>
          </a:p>
          <a:p>
            <a:endParaRPr lang="en-US" altLang="zh-CN" dirty="0" smtClean="0"/>
          </a:p>
          <a:p>
            <a:r>
              <a:rPr lang="zh-CN" altLang="en-US" dirty="0" smtClean="0"/>
              <a:t>将</a:t>
            </a:r>
            <a:r>
              <a:rPr lang="zh-CN" altLang="en-US" dirty="0"/>
              <a:t>有标记样本所对应的结点想象为</a:t>
            </a:r>
            <a:r>
              <a:rPr lang="zh-CN" altLang="en-US" dirty="0">
                <a:solidFill>
                  <a:srgbClr val="FF0000"/>
                </a:solidFill>
              </a:rPr>
              <a:t>染过色</a:t>
            </a:r>
            <a:r>
              <a:rPr lang="en-US" altLang="zh-CN" dirty="0"/>
              <a:t>, </a:t>
            </a:r>
            <a:r>
              <a:rPr lang="zh-CN" altLang="en-US" dirty="0"/>
              <a:t>而未标记样本所对应的结点则</a:t>
            </a:r>
            <a:r>
              <a:rPr lang="zh-CN" altLang="en-US" dirty="0">
                <a:solidFill>
                  <a:srgbClr val="FF0000"/>
                </a:solidFill>
              </a:rPr>
              <a:t>尚未</a:t>
            </a:r>
            <a:r>
              <a:rPr lang="zh-CN" altLang="en-US" dirty="0" smtClean="0">
                <a:solidFill>
                  <a:srgbClr val="FF0000"/>
                </a:solidFill>
              </a:rPr>
              <a:t>染色</a:t>
            </a:r>
            <a:r>
              <a:rPr lang="zh-CN" altLang="en-US" dirty="0" smtClean="0"/>
              <a:t>。半</a:t>
            </a:r>
            <a:r>
              <a:rPr lang="zh-CN" altLang="en-US" dirty="0"/>
              <a:t>监督学习就对应于“颜色”在图上扩散或传播的</a:t>
            </a:r>
            <a:r>
              <a:rPr lang="zh-CN" altLang="en-US" dirty="0" smtClean="0"/>
              <a:t>过程</a:t>
            </a:r>
            <a:endParaRPr lang="en-US" altLang="zh-CN" dirty="0"/>
          </a:p>
          <a:p>
            <a:endParaRPr lang="en-US" altLang="zh-CN" dirty="0" smtClean="0"/>
          </a:p>
          <a:p>
            <a:r>
              <a:rPr lang="zh-CN" altLang="en-US" dirty="0"/>
              <a:t>由于一个图对应了一个矩阵</a:t>
            </a:r>
            <a:r>
              <a:rPr lang="en-US" altLang="zh-CN" dirty="0"/>
              <a:t>, </a:t>
            </a:r>
            <a:r>
              <a:rPr lang="zh-CN" altLang="en-US" dirty="0"/>
              <a:t>这就使得我们能基于矩阵运算来进行半监督学习算法的推导与</a:t>
            </a:r>
            <a:r>
              <a:rPr lang="zh-CN" altLang="en-US" dirty="0" smtClean="0"/>
              <a:t>分析</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22</a:t>
            </a:fld>
            <a:endParaRPr lang="zh-CN" altLang="en-US"/>
          </a:p>
        </p:txBody>
      </p:sp>
    </p:spTree>
    <p:extLst>
      <p:ext uri="{BB962C8B-B14F-4D97-AF65-F5344CB8AC3E}">
        <p14:creationId xmlns:p14="http://schemas.microsoft.com/office/powerpoint/2010/main" val="11323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先基于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𝑢</m:t>
                        </m:r>
                      </m:sub>
                    </m:sSub>
                  </m:oMath>
                </a14:m>
                <a:r>
                  <a:rPr lang="zh-CN" altLang="en-US" dirty="0" smtClean="0"/>
                  <a:t>构建图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e>
                    </m:d>
                  </m:oMath>
                </a14:m>
                <a:r>
                  <a:rPr lang="zh-CN" altLang="en-US" dirty="0" smtClean="0"/>
                  <a:t>，其中节点集</a:t>
                </a:r>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smtClean="0"/>
                  <a:t>边集</a:t>
                </a:r>
                <a14:m>
                  <m:oMath xmlns:m="http://schemas.openxmlformats.org/officeDocument/2006/math">
                    <m:r>
                      <a:rPr lang="en-US" altLang="zh-CN" b="0" i="1" smtClean="0">
                        <a:latin typeface="Cambria Math" panose="02040503050406030204" pitchFamily="18" charset="0"/>
                      </a:rPr>
                      <m:t>𝐸</m:t>
                    </m:r>
                  </m:oMath>
                </a14:m>
                <a:r>
                  <a:rPr lang="zh-CN" altLang="en-US" dirty="0" smtClean="0"/>
                  <a:t>可表示为一个相似度矩阵，常基于高斯函数定义为</a:t>
                </a:r>
                <a:endParaRPr lang="en-US" altLang="zh-CN" dirty="0" smtClean="0"/>
              </a:p>
              <a:p>
                <a:endParaRPr lang="en-US" altLang="zh-CN" b="0"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854758" y="2101334"/>
                <a:ext cx="27315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𝑢</m:t>
                              </m:r>
                            </m:sub>
                          </m:sSub>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854758" y="2101334"/>
                <a:ext cx="2731517" cy="369332"/>
              </a:xfrm>
              <a:prstGeom prst="rect">
                <a:avLst/>
              </a:prstGeom>
              <a:blipFill>
                <a:blip r:embed="rId3"/>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367509" y="3740440"/>
                <a:ext cx="3670428" cy="1117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f>
                                    <m:fPr>
                                      <m:ctrlPr>
                                        <a:rPr lang="en-US" altLang="zh-CN" i="1">
                                          <a:latin typeface="Cambria Math" panose="02040503050406030204" pitchFamily="18" charset="0"/>
                                        </a:rPr>
                                      </m:ctrlPr>
                                    </m:fPr>
                                    <m:num>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e>
                                          </m:d>
                                        </m:e>
                                        <m:sup>
                                          <m:r>
                                            <a:rPr lang="en-US" altLang="zh-CN" i="1">
                                              <a:latin typeface="Cambria Math" panose="02040503050406030204" pitchFamily="18" charset="0"/>
                                            </a:rPr>
                                            <m:t>2</m:t>
                                          </m:r>
                                        </m:sup>
                                      </m:sSup>
                                    </m:num>
                                    <m:den>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𝜎</m:t>
                                          </m:r>
                                        </m:e>
                                        <m:sup>
                                          <m:r>
                                            <a:rPr lang="en-US" altLang="zh-CN" i="1">
                                              <a:latin typeface="Cambria Math" panose="02040503050406030204" pitchFamily="18" charset="0"/>
                                            </a:rPr>
                                            <m:t>2</m:t>
                                          </m:r>
                                        </m:sup>
                                      </m:sSup>
                                    </m:den>
                                  </m:f>
                                </m:e>
                              </m:func>
                              <m:r>
                                <a:rPr lang="en-US" altLang="zh-CN" i="1">
                                  <a:latin typeface="Cambria Math" panose="02040503050406030204" pitchFamily="18" charset="0"/>
                                </a:rPr>
                                <m:t>&amp;</m:t>
                              </m:r>
                              <m:r>
                                <a:rPr lang="en-US" altLang="zh-CN">
                                  <a:latin typeface="Cambria Math" panose="02040503050406030204" pitchFamily="18" charset="0"/>
                                </a:rPr>
                                <m:t>,</m:t>
                              </m:r>
                              <m:r>
                                <m:rPr>
                                  <m:sty m:val="p"/>
                                </m:rPr>
                                <a:rPr lang="en-US" altLang="zh-CN">
                                  <a:latin typeface="Cambria Math" panose="02040503050406030204" pitchFamily="18" charset="0"/>
                                </a:rPr>
                                <m:t>if</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e>
                              <m:r>
                                <a:rPr lang="en-US" altLang="zh-CN" i="1">
                                  <a:latin typeface="Cambria Math" panose="02040503050406030204" pitchFamily="18" charset="0"/>
                                </a:rPr>
                                <m:t>0,</m:t>
                              </m:r>
                              <m:r>
                                <a:rPr lang="en-US" altLang="zh-CN">
                                  <a:latin typeface="Cambria Math" panose="02040503050406030204" pitchFamily="18" charset="0"/>
                                </a:rPr>
                                <m:t>&amp; </m:t>
                              </m:r>
                              <m:r>
                                <m:rPr>
                                  <m:sty m:val="p"/>
                                </m:rPr>
                                <a:rPr lang="en-US" altLang="zh-CN">
                                  <a:latin typeface="Cambria Math" panose="02040503050406030204" pitchFamily="18" charset="0"/>
                                </a:rPr>
                                <m:t>otherwise</m:t>
                              </m:r>
                            </m:e>
                          </m:eqArr>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367509" y="3740440"/>
                <a:ext cx="3670428" cy="111799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8316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假定从图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𝐸</m:t>
                        </m:r>
                      </m:e>
                    </m:d>
                  </m:oMath>
                </a14:m>
                <a:r>
                  <a:rPr lang="zh-CN" altLang="en-US" dirty="0"/>
                  <a:t> 将学得一个实值函数</a:t>
                </a:r>
                <a14:m>
                  <m:oMath xmlns:m="http://schemas.openxmlformats.org/officeDocument/2006/math">
                    <m:r>
                      <a:rPr lang="en-US" altLang="zh-CN" b="0" i="1" dirty="0" smtClean="0">
                        <a:latin typeface="Cambria Math" panose="02040503050406030204" pitchFamily="18" charset="0"/>
                      </a:rPr>
                      <m:t>𝑓</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𝑉</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ℝ</m:t>
                    </m:r>
                  </m:oMath>
                </a14:m>
                <a:endParaRPr lang="en-US" altLang="zh-CN" dirty="0"/>
              </a:p>
              <a:p>
                <a:endParaRPr lang="en-US" altLang="zh-CN" dirty="0" smtClean="0"/>
              </a:p>
              <a:p>
                <a:r>
                  <a:rPr lang="zh-CN" altLang="en-US" dirty="0"/>
                  <a:t>直观上讲相似的样本应具有相似的标记</a:t>
                </a:r>
                <a:r>
                  <a:rPr lang="en-US" altLang="zh-CN" dirty="0" smtClean="0"/>
                  <a:t>,</a:t>
                </a:r>
                <a:r>
                  <a:rPr lang="zh-CN" altLang="en-US" dirty="0" smtClean="0"/>
                  <a:t>于是</a:t>
                </a:r>
                <a:r>
                  <a:rPr lang="zh-CN" altLang="en-US" dirty="0"/>
                  <a:t>可定义关于</a:t>
                </a:r>
                <a14:m>
                  <m:oMath xmlns:m="http://schemas.openxmlformats.org/officeDocument/2006/math">
                    <m:r>
                      <a:rPr lang="en-US" altLang="zh-CN" i="1" dirty="0" smtClean="0">
                        <a:latin typeface="Cambria Math" panose="02040503050406030204" pitchFamily="18" charset="0"/>
                      </a:rPr>
                      <m:t>𝑓</m:t>
                    </m:r>
                  </m:oMath>
                </a14:m>
                <a:r>
                  <a:rPr lang="zh-CN" altLang="en-US" dirty="0"/>
                  <a:t>的“能量函数”</a:t>
                </a:r>
                <a:r>
                  <a:rPr lang="en-US" altLang="zh-CN" dirty="0"/>
                  <a:t>(</a:t>
                </a:r>
                <a:r>
                  <a:rPr lang="en-US" altLang="zh-CN" dirty="0" smtClean="0"/>
                  <a:t>energy </a:t>
                </a:r>
                <a:r>
                  <a:rPr lang="en-US" altLang="zh-CN" dirty="0"/>
                  <a:t>function)[Zhu et al., 2003</a:t>
                </a:r>
                <a:r>
                  <a:rPr lang="en-US" altLang="zh-CN" dirty="0" smtClean="0"/>
                  <a:t>]:</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24</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201486" y="3003090"/>
                <a:ext cx="3896964"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b="0" i="1" smtClean="0">
                              <a:latin typeface="Cambria Math" panose="02040503050406030204" pitchFamily="18" charset="0"/>
                            </a:rPr>
                            <m:t>=1</m:t>
                          </m:r>
                        </m:sub>
                        <m:sup>
                          <m:r>
                            <a:rPr lang="en-US" altLang="zh-CN" i="1">
                              <a:latin typeface="Cambria Math" panose="02040503050406030204" pitchFamily="18" charset="0"/>
                            </a:rPr>
                            <m:t>𝑚</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b="0" i="1" smtClean="0">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e>
                                  </m:d>
                                </m:e>
                                <m:sup>
                                  <m:r>
                                    <a:rPr lang="en-US" altLang="zh-CN" i="1">
                                      <a:latin typeface="Cambria Math" panose="02040503050406030204" pitchFamily="18" charset="0"/>
                                    </a:rPr>
                                    <m:t>2</m:t>
                                  </m:r>
                                </m:sup>
                              </m:sSup>
                            </m:e>
                          </m:nary>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201486" y="3003090"/>
                <a:ext cx="3896964" cy="84856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676271" y="3851656"/>
                <a:ext cx="4969374"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b="0" i="1" smtClean="0">
                              <a:latin typeface="Cambria Math" panose="02040503050406030204" pitchFamily="18" charset="0"/>
                            </a:rPr>
                            <m:t>=1</m:t>
                          </m:r>
                        </m:sub>
                        <m:sup>
                          <m:r>
                            <a:rPr lang="en-US" altLang="zh-CN" i="1">
                              <a:latin typeface="Cambria Math" panose="02040503050406030204" pitchFamily="18" charset="0"/>
                            </a:rPr>
                            <m:t>𝑚</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b="0" i="1" smtClean="0">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𝑓</m:t>
                                  </m:r>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i="1">
                                      <a:latin typeface="Cambria Math" panose="02040503050406030204" pitchFamily="18" charset="0"/>
                                    </a:rPr>
                                    <m:t>𝑓</m:t>
                                  </m:r>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𝑗</m:t>
                                              </m:r>
                                            </m:sub>
                                          </m:sSub>
                                        </m:e>
                                      </m:d>
                                    </m:e>
                                    <m:sup>
                                      <m:r>
                                        <a:rPr lang="en-US" altLang="zh-CN" b="0" i="1" smtClean="0">
                                          <a:latin typeface="Cambria Math" panose="02040503050406030204" pitchFamily="18" charset="0"/>
                                        </a:rPr>
                                        <m:t>2</m:t>
                                      </m:r>
                                    </m:sup>
                                  </m:sSup>
                                </m:e>
                              </m:d>
                            </m:e>
                          </m:nary>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2676271" y="3851656"/>
                <a:ext cx="4969374" cy="8485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682147" y="4693875"/>
                <a:ext cx="4031553"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r>
                            <a:rPr lang="en-US" altLang="zh-CN" i="1">
                              <a:latin typeface="Cambria Math" panose="02040503050406030204" pitchFamily="18" charset="0"/>
                            </a:rPr>
                            <m:t>𝑓</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2</m:t>
                              </m:r>
                            </m:sup>
                          </m:sSup>
                        </m:e>
                      </m:nary>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e>
                              </m:d>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𝑗</m:t>
                                      </m:r>
                                    </m:sub>
                                  </m:sSub>
                                </m:e>
                              </m:d>
                            </m:e>
                          </m:nary>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682147" y="4693875"/>
                <a:ext cx="4031553" cy="84856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693855" y="5641782"/>
                <a:ext cx="17961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𝑫</m:t>
                          </m:r>
                          <m:r>
                            <a:rPr lang="en-US" altLang="zh-CN" b="0" i="1" smtClean="0">
                              <a:latin typeface="Cambria Math" panose="02040503050406030204" pitchFamily="18" charset="0"/>
                            </a:rPr>
                            <m:t>−</m:t>
                          </m:r>
                          <m:r>
                            <a:rPr lang="en-US" altLang="zh-CN" b="1" i="1" smtClean="0">
                              <a:latin typeface="Cambria Math" panose="02040503050406030204" pitchFamily="18" charset="0"/>
                            </a:rPr>
                            <m:t>𝑾</m:t>
                          </m:r>
                        </m:e>
                      </m:d>
                      <m:r>
                        <a:rPr lang="en-US" altLang="zh-CN" b="1" i="1" smtClean="0">
                          <a:latin typeface="Cambria Math" panose="02040503050406030204" pitchFamily="18" charset="0"/>
                        </a:rPr>
                        <m:t>𝒇</m:t>
                      </m:r>
                      <m:r>
                        <a:rPr lang="en-US" altLang="zh-CN" b="0" i="1" smtClean="0">
                          <a:latin typeface="Cambria Math" panose="02040503050406030204" pitchFamily="18" charset="0"/>
                        </a:rPr>
                        <m:t> </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693855" y="5641782"/>
                <a:ext cx="1796133" cy="369332"/>
              </a:xfrm>
              <a:prstGeom prst="rect">
                <a:avLst/>
              </a:prstGeom>
              <a:blipFill>
                <a:blip r:embed="rId6"/>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16402" y="4623537"/>
                <a:ext cx="1704247"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𝑖𝑗</m:t>
                              </m:r>
                            </m:sub>
                          </m:sSub>
                        </m:e>
                      </m:nary>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16402" y="4623537"/>
                <a:ext cx="1704247" cy="87985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4470" y="5639298"/>
                <a:ext cx="25532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𝑫</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diag</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𝑚</m:t>
                              </m:r>
                            </m:sub>
                          </m:sSub>
                        </m:e>
                      </m:d>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4470" y="5639298"/>
                <a:ext cx="2553295" cy="369332"/>
              </a:xfrm>
              <a:prstGeom prst="rect">
                <a:avLst/>
              </a:prstGeom>
              <a:blipFill>
                <a:blip r:embed="rId8"/>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262363" y="6313638"/>
                <a:ext cx="4348242"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𝒇</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𝑙</m:t>
                                  </m:r>
                                </m:sub>
                              </m:sSub>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r>
                                    <a:rPr lang="en-US" altLang="zh-CN" i="1" smtClean="0">
                                      <a:latin typeface="Cambria Math" panose="02040503050406030204" pitchFamily="18" charset="0"/>
                                    </a:rPr>
                                    <m:t>+</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sub>
                              </m:sSub>
                            </m:e>
                          </m:d>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4262363" y="6313638"/>
                <a:ext cx="4348242" cy="404983"/>
              </a:xfrm>
              <a:prstGeom prst="rect">
                <a:avLst/>
              </a:prstGeom>
              <a:blipFill>
                <a:blip r:embed="rId9"/>
                <a:stretch>
                  <a:fillRect b="-9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44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49" y="1482106"/>
                <a:ext cx="8084527" cy="4932533"/>
              </a:xfrm>
            </p:spPr>
            <p:txBody>
              <a:bodyPr/>
              <a:lstStyle/>
              <a:p>
                <a:r>
                  <a:rPr lang="zh-CN" altLang="en-US" dirty="0" smtClean="0"/>
                  <a:t>能量函数</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𝒇</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𝑫</m:t>
                        </m:r>
                        <m:r>
                          <a:rPr lang="en-US" altLang="zh-CN" i="1">
                            <a:latin typeface="Cambria Math" panose="02040503050406030204" pitchFamily="18" charset="0"/>
                          </a:rPr>
                          <m:t>−</m:t>
                        </m:r>
                        <m:r>
                          <a:rPr lang="en-US" altLang="zh-CN" b="1" i="1">
                            <a:latin typeface="Cambria Math" panose="02040503050406030204" pitchFamily="18" charset="0"/>
                          </a:rPr>
                          <m:t>𝑾</m:t>
                        </m:r>
                      </m:e>
                    </m:d>
                    <m:r>
                      <a:rPr lang="en-US" altLang="zh-CN" b="1" i="1">
                        <a:latin typeface="Cambria Math" panose="02040503050406030204" pitchFamily="18" charset="0"/>
                      </a:rPr>
                      <m:t>𝒇</m:t>
                    </m:r>
                  </m:oMath>
                </a14:m>
                <a:endParaRPr lang="en-US" altLang="zh-CN" dirty="0" smtClean="0"/>
              </a:p>
              <a:p>
                <a:endParaRPr lang="en-US" altLang="zh-CN" dirty="0"/>
              </a:p>
              <a:p>
                <a:r>
                  <a:rPr lang="zh-CN" altLang="en-US" dirty="0" smtClean="0"/>
                  <a:t>能量函数最小化时即得到</a:t>
                </a:r>
                <a:r>
                  <a:rPr lang="zh-CN" altLang="en-US" dirty="0"/>
                  <a:t>最优</a:t>
                </a:r>
                <a:r>
                  <a:rPr lang="zh-CN" altLang="en-US" dirty="0" smtClean="0"/>
                  <a:t>结果</a:t>
                </a:r>
                <a:endParaRPr lang="en-US" altLang="zh-CN" dirty="0" smtClean="0"/>
              </a:p>
              <a:p>
                <a:endParaRPr lang="en-US" altLang="zh-CN" dirty="0"/>
              </a:p>
              <a:p>
                <a:r>
                  <a:rPr lang="zh-CN" altLang="en-US" dirty="0" smtClean="0"/>
                  <a:t>具有最小能量的函数</a:t>
                </a:r>
                <a:r>
                  <a:rPr lang="en-US" altLang="zh-CN" dirty="0" smtClean="0"/>
                  <a:t>f</a:t>
                </a:r>
              </a:p>
              <a:p>
                <a:endParaRPr lang="en-US" altLang="zh-CN" dirty="0" smtClean="0"/>
              </a:p>
              <a:p>
                <a:pPr lvl="1"/>
                <a:r>
                  <a:rPr lang="zh-CN" altLang="en-US" dirty="0" smtClean="0"/>
                  <a:t>在有标记样本上满足</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smtClean="0"/>
                  <a:t> </a:t>
                </a:r>
                <a14:m>
                  <m:oMath xmlns:m="http://schemas.openxmlformats.org/officeDocument/2006/math">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=1,2,…,</m:t>
                    </m:r>
                    <m:r>
                      <a:rPr lang="en-US" altLang="zh-CN" i="1" dirty="0" smtClean="0">
                        <a:latin typeface="Cambria Math" panose="02040503050406030204" pitchFamily="18" charset="0"/>
                      </a:rPr>
                      <m:t>𝑙</m:t>
                    </m:r>
                    <m:r>
                      <a:rPr lang="en-US" altLang="zh-CN" i="1" dirty="0" smtClean="0">
                        <a:latin typeface="Cambria Math" panose="02040503050406030204" pitchFamily="18" charset="0"/>
                      </a:rPr>
                      <m:t>)</m:t>
                    </m:r>
                  </m:oMath>
                </a14:m>
                <a:endParaRPr lang="en-US" altLang="zh-CN" dirty="0" smtClean="0"/>
              </a:p>
              <a:p>
                <a:pPr lvl="1"/>
                <a:endParaRPr lang="en-US" altLang="zh-CN" dirty="0"/>
              </a:p>
              <a:p>
                <a:pPr lvl="1"/>
                <a:r>
                  <a:rPr lang="zh-CN" altLang="en-US" dirty="0" smtClean="0"/>
                  <a:t>在未标记样本上满足 </a:t>
                </a:r>
                <a14:m>
                  <m:oMath xmlns:m="http://schemas.openxmlformats.org/officeDocument/2006/math">
                    <m:r>
                      <a:rPr lang="en-US" altLang="zh-CN" b="1" i="0" smtClean="0">
                        <a:latin typeface="Cambria Math" panose="02040503050406030204" pitchFamily="18" charset="0"/>
                      </a:rPr>
                      <m:t>𝚫</m:t>
                    </m:r>
                    <m:r>
                      <a:rPr lang="en-US" altLang="zh-CN" b="0" i="1" smtClean="0">
                        <a:latin typeface="Cambria Math" panose="02040503050406030204" pitchFamily="18" charset="0"/>
                      </a:rPr>
                      <m:t> </m:t>
                    </m:r>
                    <m:r>
                      <a:rPr lang="en-US" altLang="zh-CN" b="1" i="1" smtClean="0">
                        <a:latin typeface="Cambria Math" panose="02040503050406030204" pitchFamily="18" charset="0"/>
                      </a:rPr>
                      <m:t>𝒇</m:t>
                    </m:r>
                    <m:r>
                      <a:rPr lang="en-US" altLang="zh-CN" b="0" i="1" smtClean="0">
                        <a:latin typeface="Cambria Math" panose="02040503050406030204" pitchFamily="18" charset="0"/>
                      </a:rPr>
                      <m:t>=0</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49" y="1482106"/>
                <a:ext cx="8084527" cy="4932533"/>
              </a:xfrm>
              <a:blipFill>
                <a:blip r:embed="rId2"/>
                <a:stretch>
                  <a:fillRect l="-754"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25</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3251302" y="4941250"/>
                <a:ext cx="3204723" cy="369332"/>
              </a:xfrm>
              <a:prstGeom prst="rect">
                <a:avLst/>
              </a:prstGeom>
            </p:spPr>
            <p:txBody>
              <a:bodyPr wrap="none">
                <a:spAutoFit/>
              </a:bodyPr>
              <a:lstStyle/>
              <a:p>
                <a14:m>
                  <m:oMath xmlns:m="http://schemas.openxmlformats.org/officeDocument/2006/math">
                    <m:r>
                      <a:rPr lang="en-US" altLang="zh-CN" b="1" i="1" smtClean="0">
                        <a:latin typeface="Cambria Math" panose="02040503050406030204" pitchFamily="18" charset="0"/>
                      </a:rPr>
                      <m:t>𝚫</m:t>
                    </m:r>
                    <m:r>
                      <a:rPr lang="en-US" altLang="zh-CN" b="0" i="0" smtClean="0">
                        <a:latin typeface="Cambria Math" panose="02040503050406030204" pitchFamily="18" charset="0"/>
                      </a:rPr>
                      <m:t>=</m:t>
                    </m:r>
                    <m:r>
                      <a:rPr lang="en-US" altLang="zh-CN" b="1" i="1">
                        <a:latin typeface="Cambria Math" panose="02040503050406030204" pitchFamily="18" charset="0"/>
                      </a:rPr>
                      <m:t>𝑫</m:t>
                    </m:r>
                    <m:r>
                      <a:rPr lang="en-US" altLang="zh-CN" i="1">
                        <a:latin typeface="Cambria Math" panose="02040503050406030204" pitchFamily="18" charset="0"/>
                      </a:rPr>
                      <m:t>−</m:t>
                    </m:r>
                    <m:r>
                      <a:rPr lang="en-US" altLang="zh-CN" b="1" i="1">
                        <a:latin typeface="Cambria Math" panose="02040503050406030204" pitchFamily="18" charset="0"/>
                      </a:rPr>
                      <m:t>𝑾</m:t>
                    </m:r>
                  </m:oMath>
                </a14:m>
                <a:r>
                  <a:rPr lang="zh-CN" altLang="en-US" dirty="0" smtClean="0"/>
                  <a:t> 称为拉普拉斯矩阵</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251302" y="4941250"/>
                <a:ext cx="3204723" cy="369332"/>
              </a:xfrm>
              <a:prstGeom prst="rect">
                <a:avLst/>
              </a:prstGeom>
              <a:blipFill>
                <a:blip r:embed="rId3"/>
                <a:stretch>
                  <a:fillRect t="-10000" r="-1521"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9070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采用分块矩阵表示方式</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令</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num>
                      <m:den>
                        <m:sSub>
                          <m:sSubPr>
                            <m:ctrlPr>
                              <a:rPr lang="en-US" altLang="zh-CN" i="1">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𝑢</m:t>
                            </m:r>
                          </m:sub>
                        </m:sSub>
                      </m:den>
                    </m:f>
                    <m:r>
                      <a:rPr lang="en-US" altLang="zh-CN" b="0" i="1" smtClean="0">
                        <a:latin typeface="Cambria Math" panose="02040503050406030204" pitchFamily="18" charset="0"/>
                      </a:rPr>
                      <m:t>=0</m:t>
                    </m:r>
                  </m:oMath>
                </a14:m>
                <a:r>
                  <a:rPr lang="zh-CN" altLang="en-US" dirty="0" smtClean="0"/>
                  <a:t>可得</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26</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201987" y="2435442"/>
                <a:ext cx="22779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𝒇</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b="1" i="1">
                              <a:latin typeface="Cambria Math" panose="02040503050406030204" pitchFamily="18" charset="0"/>
                            </a:rPr>
                            <m:t>𝑫</m:t>
                          </m:r>
                          <m:r>
                            <a:rPr lang="en-US" altLang="zh-CN" i="1">
                              <a:latin typeface="Cambria Math" panose="02040503050406030204" pitchFamily="18" charset="0"/>
                            </a:rPr>
                            <m:t>−</m:t>
                          </m:r>
                          <m:r>
                            <a:rPr lang="en-US" altLang="zh-CN" b="1" i="1">
                              <a:latin typeface="Cambria Math" panose="02040503050406030204" pitchFamily="18" charset="0"/>
                            </a:rPr>
                            <m:t>𝑾</m:t>
                          </m:r>
                        </m:e>
                      </m:d>
                      <m:r>
                        <a:rPr lang="en-US" altLang="zh-CN" b="1" i="1">
                          <a:latin typeface="Cambria Math" panose="02040503050406030204" pitchFamily="18" charset="0"/>
                        </a:rPr>
                        <m:t>𝒇</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201987" y="2435442"/>
                <a:ext cx="2277931" cy="369332"/>
              </a:xfrm>
              <a:prstGeom prst="rect">
                <a:avLst/>
              </a:prstGeom>
              <a:blipFill>
                <a:blip r:embed="rId3"/>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365619" y="2318918"/>
                <a:ext cx="4707634" cy="62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𝑢</m:t>
                              </m:r>
                            </m:sub>
                            <m:sup>
                              <m:r>
                                <a:rPr lang="en-US" altLang="zh-CN" b="0" i="1" smtClean="0">
                                  <a:latin typeface="Cambria Math" panose="02040503050406030204" pitchFamily="18" charset="0"/>
                                </a:rPr>
                                <m:t>⊤</m:t>
                              </m:r>
                            </m:sup>
                          </m:sSubSup>
                        </m:e>
                      </m:d>
                      <m:d>
                        <m:dPr>
                          <m:ctrlPr>
                            <a:rPr lang="en-US" altLang="zh-CN" i="1">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1" i="1" smtClean="0">
                                            <a:latin typeface="Cambria Math" panose="02040503050406030204" pitchFamily="18" charset="0"/>
                                          </a:rPr>
                                          <m:t>𝑫</m:t>
                                        </m:r>
                                      </m:e>
                                      <m:sub>
                                        <m:r>
                                          <m:rPr>
                                            <m:brk m:alnAt="7"/>
                                          </m:rPr>
                                          <a:rPr lang="en-US" altLang="zh-CN" b="0" i="1" smtClean="0">
                                            <a:latin typeface="Cambria Math" panose="02040503050406030204" pitchFamily="18" charset="0"/>
                                          </a:rPr>
                                          <m:t>𝑙</m:t>
                                        </m:r>
                                        <m:r>
                                          <a:rPr lang="en-US" altLang="zh-CN" b="0" i="1" smtClean="0">
                                            <a:latin typeface="Cambria Math" panose="02040503050406030204" pitchFamily="18" charset="0"/>
                                          </a:rPr>
                                          <m:t>𝑙</m:t>
                                        </m:r>
                                      </m:sub>
                                    </m:sSub>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0" i="1" smtClean="0">
                                            <a:latin typeface="Cambria Math" panose="02040503050406030204" pitchFamily="18" charset="0"/>
                                          </a:rPr>
                                          <m:t>𝑢𝑢</m:t>
                                        </m:r>
                                      </m:sub>
                                    </m:sSub>
                                  </m:e>
                                </m:mr>
                              </m:m>
                            </m:e>
                          </m:d>
                          <m:r>
                            <a:rPr lang="en-US" altLang="zh-CN" i="1">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2"/>
                                        <m:mcJc m:val="center"/>
                                      </m:mcPr>
                                    </m:mc>
                                  </m:mcs>
                                  <m:ctrlPr>
                                    <a:rPr lang="en-US" altLang="zh-CN" b="1" i="1">
                                      <a:latin typeface="Cambria Math" panose="02040503050406030204" pitchFamily="18" charset="0"/>
                                    </a:rPr>
                                  </m:ctrlPr>
                                </m:mPr>
                                <m:mr>
                                  <m:e>
                                    <m:sSub>
                                      <m:sSubPr>
                                        <m:ctrlPr>
                                          <a:rPr lang="en-US" altLang="zh-CN" b="1" i="1" smtClean="0">
                                            <a:latin typeface="Cambria Math" panose="02040503050406030204" pitchFamily="18" charset="0"/>
                                          </a:rPr>
                                        </m:ctrlPr>
                                      </m:sSubPr>
                                      <m:e>
                                        <m:r>
                                          <m:rPr>
                                            <m:brk m:alnAt="7"/>
                                          </m:rP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𝑙𝑙</m:t>
                                        </m:r>
                                      </m:sub>
                                    </m:sSub>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𝑙𝑢</m:t>
                                        </m:r>
                                      </m:sub>
                                    </m:sSub>
                                    <m:r>
                                      <a:rPr lang="en-US" altLang="zh-CN" b="1" i="1" smtClean="0">
                                        <a:latin typeface="Cambria Math" panose="02040503050406030204" pitchFamily="18" charset="0"/>
                                      </a:rPr>
                                      <m:t> </m:t>
                                    </m:r>
                                  </m:e>
                                </m:mr>
                                <m:m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𝑢𝑙</m:t>
                                        </m:r>
                                      </m:sub>
                                    </m:sSub>
                                  </m:e>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𝑢𝑢</m:t>
                                        </m:r>
                                      </m:sub>
                                    </m:sSub>
                                  </m:e>
                                </m:mr>
                              </m:m>
                            </m:e>
                          </m:d>
                        </m:e>
                      </m:d>
                      <m:d>
                        <m:dPr>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𝑙</m:t>
                                  </m:r>
                                </m:sub>
                              </m:sSub>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𝑢</m:t>
                                  </m:r>
                                </m:sub>
                              </m:sSub>
                            </m:e>
                          </m:eqArr>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365619" y="2318918"/>
                <a:ext cx="4707634" cy="6242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764694" y="3217957"/>
                <a:ext cx="5469767" cy="3797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𝒇</m:t>
                          </m:r>
                        </m:e>
                        <m:sub>
                          <m:r>
                            <a:rPr lang="en-US" altLang="zh-CN" i="1">
                              <a:latin typeface="Cambria Math" panose="02040503050406030204" pitchFamily="18" charset="0"/>
                            </a:rPr>
                            <m:t>𝑙</m:t>
                          </m:r>
                        </m:sub>
                        <m:sup>
                          <m:r>
                            <a:rPr lang="en-US" altLang="zh-CN" i="1">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m:rPr>
                                  <m:brk m:alnAt="7"/>
                                </m:rPr>
                                <a:rPr lang="en-US" altLang="zh-CN" b="1" i="1">
                                  <a:latin typeface="Cambria Math" panose="02040503050406030204" pitchFamily="18" charset="0"/>
                                </a:rPr>
                                <m:t>𝑫</m:t>
                              </m:r>
                            </m:e>
                            <m:sub>
                              <m:r>
                                <a:rPr lang="en-US" altLang="zh-CN" b="0" i="1" smtClean="0">
                                  <a:latin typeface="Cambria Math" panose="02040503050406030204" pitchFamily="18" charset="0"/>
                                </a:rPr>
                                <m:t>𝑙𝑙</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m:rPr>
                                  <m:brk m:alnAt="7"/>
                                </m:rPr>
                                <a:rPr lang="en-US" altLang="zh-CN" b="1" i="1">
                                  <a:latin typeface="Cambria Math" panose="02040503050406030204" pitchFamily="18" charset="0"/>
                                </a:rPr>
                                <m:t>𝑾</m:t>
                              </m:r>
                            </m:e>
                            <m:sub>
                              <m:r>
                                <a:rPr lang="en-US" altLang="zh-CN" i="1">
                                  <a:latin typeface="Cambria Math" panose="02040503050406030204" pitchFamily="18" charset="0"/>
                                </a:rPr>
                                <m:t>𝑙𝑙</m:t>
                              </m:r>
                            </m:sub>
                          </m:sSub>
                        </m:e>
                      </m:d>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𝑙</m:t>
                          </m:r>
                        </m:sub>
                      </m:sSub>
                      <m:r>
                        <a:rPr lang="en-US" altLang="zh-CN" b="0" i="0" smtClean="0">
                          <a:latin typeface="Cambria Math" panose="02040503050406030204" pitchFamily="18" charset="0"/>
                        </a:rPr>
                        <m:t>−2</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𝒇</m:t>
                          </m:r>
                        </m:e>
                        <m:sub>
                          <m:r>
                            <a:rPr lang="en-US" altLang="zh-CN" b="0" i="1" smtClean="0">
                              <a:latin typeface="Cambria Math" panose="02040503050406030204" pitchFamily="18" charset="0"/>
                            </a:rPr>
                            <m:t>𝑢</m:t>
                          </m:r>
                        </m:sub>
                        <m:sup>
                          <m:r>
                            <a:rPr lang="en-US" altLang="zh-CN" i="1">
                              <a:latin typeface="Cambria Math" panose="02040503050406030204" pitchFamily="18" charset="0"/>
                            </a:rPr>
                            <m:t>⊤</m:t>
                          </m:r>
                        </m:sup>
                      </m:sSub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b="0" i="1" smtClean="0">
                              <a:latin typeface="Cambria Math" panose="02040503050406030204" pitchFamily="18" charset="0"/>
                            </a:rPr>
                            <m:t>𝑢𝑙</m:t>
                          </m:r>
                        </m:sub>
                      </m:s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𝑙</m:t>
                          </m:r>
                        </m:sub>
                      </m:sSub>
                      <m:r>
                        <a:rPr lang="en-US" altLang="zh-CN" b="1"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𝒇</m:t>
                          </m:r>
                        </m:e>
                        <m:sub>
                          <m:r>
                            <a:rPr lang="en-US" altLang="zh-CN" i="1">
                              <a:latin typeface="Cambria Math" panose="02040503050406030204" pitchFamily="18" charset="0"/>
                            </a:rPr>
                            <m:t>𝑢</m:t>
                          </m:r>
                        </m:sub>
                        <m:sup>
                          <m:r>
                            <a:rPr lang="en-US" altLang="zh-CN" i="1">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𝑫</m:t>
                              </m:r>
                            </m:e>
                            <m:sub>
                              <m:r>
                                <a:rPr lang="en-US" altLang="zh-CN" b="0" i="1" smtClean="0">
                                  <a:latin typeface="Cambria Math" panose="02040503050406030204" pitchFamily="18" charset="0"/>
                                </a:rPr>
                                <m:t>𝑢𝑢</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𝑢𝑢</m:t>
                              </m:r>
                            </m:sub>
                          </m:sSub>
                        </m:e>
                      </m:d>
                      <m:sSub>
                        <m:sSubPr>
                          <m:ctrlPr>
                            <a:rPr lang="en-US" altLang="zh-CN" i="1">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𝑢</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764694" y="3217957"/>
                <a:ext cx="5469767" cy="379719"/>
              </a:xfrm>
              <a:prstGeom prst="rect">
                <a:avLst/>
              </a:prstGeom>
              <a:blipFill>
                <a:blip r:embed="rId5"/>
                <a:stretch>
                  <a:fillRect b="-14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714341" y="5020379"/>
                <a:ext cx="29688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𝑢</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0" i="1" smtClean="0">
                                      <a:latin typeface="Cambria Math" panose="02040503050406030204" pitchFamily="18" charset="0"/>
                                    </a:rPr>
                                    <m:t>𝑢𝑢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𝑢𝑢</m:t>
                                  </m:r>
                                </m:sub>
                              </m:sSub>
                            </m:e>
                          </m:d>
                        </m:e>
                        <m:sup>
                          <m:r>
                            <a:rPr lang="en-US" altLang="zh-CN" b="0" i="1" smtClean="0">
                              <a:latin typeface="Cambria Math" panose="02040503050406030204" pitchFamily="18" charset="0"/>
                            </a:rPr>
                            <m:t>−1</m:t>
                          </m:r>
                        </m:sup>
                      </m:s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𝑢𝑙</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𝑙</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714341" y="5020379"/>
                <a:ext cx="2968890" cy="369332"/>
              </a:xfrm>
              <a:prstGeom prst="rect">
                <a:avLst/>
              </a:prstGeom>
              <a:blipFill>
                <a:blip r:embed="rId6"/>
                <a:stretch>
                  <a:fillRect b="-1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277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若对</a:t>
                </a:r>
                <a14:m>
                  <m:oMath xmlns:m="http://schemas.openxmlformats.org/officeDocument/2006/math">
                    <m:r>
                      <a:rPr lang="en-US" altLang="zh-CN" b="1" i="1" dirty="0">
                        <a:latin typeface="Cambria Math" panose="02040503050406030204" pitchFamily="18" charset="0"/>
                      </a:rPr>
                      <m:t>𝑾</m:t>
                    </m:r>
                  </m:oMath>
                </a14:m>
                <a:r>
                  <a:rPr lang="zh-CN" altLang="en-US" dirty="0"/>
                  <a:t>矩阵归一化 </a:t>
                </a:r>
                <a14:m>
                  <m:oMath xmlns:m="http://schemas.openxmlformats.org/officeDocument/2006/math">
                    <m:r>
                      <a:rPr lang="en-US" altLang="zh-CN" b="1" i="1">
                        <a:latin typeface="Cambria Math" panose="02040503050406030204" pitchFamily="18" charset="0"/>
                      </a:rPr>
                      <m:t>𝑷</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𝑫</m:t>
                        </m:r>
                      </m:e>
                      <m:sup>
                        <m:r>
                          <a:rPr lang="en-US" altLang="zh-CN" i="1">
                            <a:latin typeface="Cambria Math" panose="02040503050406030204" pitchFamily="18" charset="0"/>
                          </a:rPr>
                          <m:t>−1</m:t>
                        </m:r>
                      </m:sup>
                    </m:sSup>
                    <m:r>
                      <a:rPr lang="en-US" altLang="zh-CN" b="1" i="1">
                        <a:latin typeface="Cambria Math" panose="02040503050406030204" pitchFamily="18" charset="0"/>
                      </a:rPr>
                      <m:t>𝑾</m:t>
                    </m:r>
                  </m:oMath>
                </a14:m>
                <a:endParaRPr lang="en-US" altLang="zh-CN" b="1"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27</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1481040" y="2166484"/>
                <a:ext cx="5617435"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𝑷</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m:rPr>
                                        <m:brk m:alnAt="7"/>
                                      </m:rPr>
                                      <a:rPr lang="en-US" altLang="zh-CN" b="1" i="1">
                                        <a:latin typeface="Cambria Math" panose="02040503050406030204" pitchFamily="18" charset="0"/>
                                      </a:rPr>
                                      <m:t>𝑫</m:t>
                                    </m:r>
                                  </m:e>
                                  <m:sub>
                                    <m:r>
                                      <m:rPr>
                                        <m:brk m:alnAt="7"/>
                                      </m:rPr>
                                      <a:rPr lang="en-US" altLang="zh-CN" i="1">
                                        <a:latin typeface="Cambria Math" panose="02040503050406030204" pitchFamily="18" charset="0"/>
                                      </a:rPr>
                                      <m:t>𝑙</m:t>
                                    </m:r>
                                    <m:r>
                                      <a:rPr lang="en-US" altLang="zh-CN" i="1">
                                        <a:latin typeface="Cambria Math" panose="02040503050406030204" pitchFamily="18" charset="0"/>
                                      </a:rPr>
                                      <m:t>𝑙</m:t>
                                    </m:r>
                                  </m:sub>
                                  <m:sup>
                                    <m:r>
                                      <a:rPr lang="en-US" altLang="zh-CN" b="0" i="1" smtClean="0">
                                        <a:latin typeface="Cambria Math" panose="02040503050406030204" pitchFamily="18" charset="0"/>
                                      </a:rPr>
                                      <m:t>−1</m:t>
                                    </m:r>
                                  </m:sup>
                                </m:sSubSup>
                              </m:e>
                              <m:e>
                                <m:r>
                                  <a:rPr lang="en-US" altLang="zh-CN" i="1">
                                    <a:latin typeface="Cambria Math" panose="02040503050406030204" pitchFamily="18" charset="0"/>
                                  </a:rPr>
                                  <m:t>0</m:t>
                                </m:r>
                              </m:e>
                            </m:mr>
                            <m:mr>
                              <m:e>
                                <m:r>
                                  <a:rPr lang="en-US" altLang="zh-CN" i="1">
                                    <a:latin typeface="Cambria Math" panose="02040503050406030204" pitchFamily="18" charset="0"/>
                                  </a:rPr>
                                  <m:t>0</m:t>
                                </m:r>
                              </m:e>
                              <m:e>
                                <m:sSubSup>
                                  <m:sSubSupPr>
                                    <m:ctrlPr>
                                      <a:rPr lang="en-US" altLang="zh-CN" b="0" i="1" smtClean="0">
                                        <a:latin typeface="Cambria Math" panose="02040503050406030204" pitchFamily="18" charset="0"/>
                                      </a:rPr>
                                    </m:ctrlPr>
                                  </m:sSubSupPr>
                                  <m:e>
                                    <m:r>
                                      <a:rPr lang="en-US" altLang="zh-CN" b="1" i="1">
                                        <a:latin typeface="Cambria Math" panose="02040503050406030204" pitchFamily="18" charset="0"/>
                                      </a:rPr>
                                      <m:t>𝑫</m:t>
                                    </m:r>
                                  </m:e>
                                  <m:sub>
                                    <m:r>
                                      <a:rPr lang="en-US" altLang="zh-CN" i="1">
                                        <a:latin typeface="Cambria Math" panose="02040503050406030204" pitchFamily="18" charset="0"/>
                                      </a:rPr>
                                      <m:t>𝑢𝑢</m:t>
                                    </m:r>
                                  </m:sub>
                                  <m:sup>
                                    <m:r>
                                      <a:rPr lang="en-US" altLang="zh-CN" b="0" i="1" smtClean="0">
                                        <a:latin typeface="Cambria Math" panose="02040503050406030204" pitchFamily="18" charset="0"/>
                                      </a:rPr>
                                      <m:t>−1</m:t>
                                    </m:r>
                                  </m:sup>
                                </m:sSubSup>
                              </m:e>
                            </m:mr>
                          </m:m>
                        </m:e>
                      </m:d>
                      <m:d>
                        <m:dPr>
                          <m:begChr m:val="["/>
                          <m:endChr m:val="]"/>
                          <m:ctrlPr>
                            <a:rPr lang="en-US" altLang="zh-CN" b="1" i="1">
                              <a:latin typeface="Cambria Math" panose="02040503050406030204" pitchFamily="18" charset="0"/>
                            </a:rPr>
                          </m:ctrlPr>
                        </m:dPr>
                        <m:e>
                          <m:m>
                            <m:mPr>
                              <m:mcs>
                                <m:mc>
                                  <m:mcPr>
                                    <m:count m:val="2"/>
                                    <m:mcJc m:val="center"/>
                                  </m:mcPr>
                                </m:mc>
                              </m:mcs>
                              <m:ctrlPr>
                                <a:rPr lang="en-US" altLang="zh-CN" b="1" i="1">
                                  <a:latin typeface="Cambria Math" panose="02040503050406030204" pitchFamily="18" charset="0"/>
                                </a:rPr>
                              </m:ctrlPr>
                            </m:mPr>
                            <m:mr>
                              <m:e>
                                <m:sSub>
                                  <m:sSubPr>
                                    <m:ctrlPr>
                                      <a:rPr lang="en-US" altLang="zh-CN" b="1" i="1">
                                        <a:latin typeface="Cambria Math" panose="02040503050406030204" pitchFamily="18" charset="0"/>
                                      </a:rPr>
                                    </m:ctrlPr>
                                  </m:sSubPr>
                                  <m:e>
                                    <m:r>
                                      <m:rPr>
                                        <m:brk m:alnAt="7"/>
                                      </m:rPr>
                                      <a:rPr lang="en-US" altLang="zh-CN" b="1" i="1">
                                        <a:latin typeface="Cambria Math" panose="02040503050406030204" pitchFamily="18" charset="0"/>
                                      </a:rPr>
                                      <m:t>𝑾</m:t>
                                    </m:r>
                                  </m:e>
                                  <m:sub>
                                    <m:r>
                                      <a:rPr lang="en-US" altLang="zh-CN" i="1">
                                        <a:latin typeface="Cambria Math" panose="02040503050406030204" pitchFamily="18" charset="0"/>
                                      </a:rPr>
                                      <m:t>𝑙𝑙</m:t>
                                    </m:r>
                                  </m:sub>
                                </m:sSub>
                              </m:e>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𝑙𝑢</m:t>
                                    </m:r>
                                  </m:sub>
                                </m:sSub>
                                <m:r>
                                  <a:rPr lang="en-US" altLang="zh-CN" b="1" i="1">
                                    <a:latin typeface="Cambria Math" panose="02040503050406030204" pitchFamily="18" charset="0"/>
                                  </a:rPr>
                                  <m:t> </m:t>
                                </m:r>
                              </m:e>
                            </m:mr>
                            <m:m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𝑢𝑙</m:t>
                                    </m:r>
                                  </m:sub>
                                </m:sSub>
                              </m:e>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𝑢𝑢</m:t>
                                    </m:r>
                                  </m:sub>
                                </m:sSub>
                              </m:e>
                            </m:mr>
                          </m:m>
                        </m:e>
                      </m:d>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2"/>
                                    <m:mcJc m:val="center"/>
                                  </m:mcPr>
                                </m:mc>
                              </m:mcs>
                              <m:ctrlPr>
                                <a:rPr lang="en-US" altLang="zh-CN" b="1" i="1" smtClean="0">
                                  <a:latin typeface="Cambria Math" panose="02040503050406030204" pitchFamily="18" charset="0"/>
                                </a:rPr>
                              </m:ctrlPr>
                            </m:mPr>
                            <m:mr>
                              <m:e>
                                <m:sSubSup>
                                  <m:sSubSupPr>
                                    <m:ctrlPr>
                                      <a:rPr lang="en-US" altLang="zh-CN" i="1">
                                        <a:latin typeface="Cambria Math" panose="02040503050406030204" pitchFamily="18" charset="0"/>
                                      </a:rPr>
                                    </m:ctrlPr>
                                  </m:sSubSupPr>
                                  <m:e>
                                    <m:r>
                                      <m:rPr>
                                        <m:brk m:alnAt="7"/>
                                      </m:rPr>
                                      <a:rPr lang="en-US" altLang="zh-CN" b="1" i="1">
                                        <a:latin typeface="Cambria Math" panose="02040503050406030204" pitchFamily="18" charset="0"/>
                                      </a:rPr>
                                      <m:t>𝑫</m:t>
                                    </m:r>
                                  </m:e>
                                  <m:sub>
                                    <m:r>
                                      <m:rPr>
                                        <m:brk m:alnAt="7"/>
                                      </m:rPr>
                                      <a:rPr lang="en-US" altLang="zh-CN" i="1">
                                        <a:latin typeface="Cambria Math" panose="02040503050406030204" pitchFamily="18" charset="0"/>
                                      </a:rPr>
                                      <m:t>𝑙</m:t>
                                    </m:r>
                                    <m:r>
                                      <a:rPr lang="en-US" altLang="zh-CN" i="1">
                                        <a:latin typeface="Cambria Math" panose="02040503050406030204" pitchFamily="18" charset="0"/>
                                      </a:rPr>
                                      <m:t>𝑙</m:t>
                                    </m:r>
                                  </m:sub>
                                  <m:sup>
                                    <m:r>
                                      <a:rPr lang="en-US" altLang="zh-CN" i="1">
                                        <a:latin typeface="Cambria Math" panose="02040503050406030204" pitchFamily="18" charset="0"/>
                                      </a:rPr>
                                      <m:t>−1</m:t>
                                    </m:r>
                                  </m:sup>
                                </m:sSubSup>
                                <m:sSub>
                                  <m:sSubPr>
                                    <m:ctrlPr>
                                      <a:rPr lang="en-US" altLang="zh-CN" b="1" i="1">
                                        <a:latin typeface="Cambria Math" panose="02040503050406030204" pitchFamily="18" charset="0"/>
                                      </a:rPr>
                                    </m:ctrlPr>
                                  </m:sSubPr>
                                  <m:e>
                                    <m:r>
                                      <m:rPr>
                                        <m:brk m:alnAt="7"/>
                                      </m:rPr>
                                      <a:rPr lang="en-US" altLang="zh-CN" b="1" i="1">
                                        <a:latin typeface="Cambria Math" panose="02040503050406030204" pitchFamily="18" charset="0"/>
                                      </a:rPr>
                                      <m:t>𝑾</m:t>
                                    </m:r>
                                  </m:e>
                                  <m:sub>
                                    <m:r>
                                      <a:rPr lang="en-US" altLang="zh-CN" i="1">
                                        <a:latin typeface="Cambria Math" panose="02040503050406030204" pitchFamily="18" charset="0"/>
                                      </a:rPr>
                                      <m:t>𝑙𝑙</m:t>
                                    </m:r>
                                  </m:sub>
                                </m:sSub>
                              </m:e>
                              <m:e>
                                <m:sSubSup>
                                  <m:sSubSupPr>
                                    <m:ctrlPr>
                                      <a:rPr lang="en-US" altLang="zh-CN" i="1">
                                        <a:latin typeface="Cambria Math" panose="02040503050406030204" pitchFamily="18" charset="0"/>
                                      </a:rPr>
                                    </m:ctrlPr>
                                  </m:sSubSupPr>
                                  <m:e>
                                    <m:r>
                                      <m:rPr>
                                        <m:brk m:alnAt="7"/>
                                      </m:rPr>
                                      <a:rPr lang="en-US" altLang="zh-CN" b="1" i="1">
                                        <a:latin typeface="Cambria Math" panose="02040503050406030204" pitchFamily="18" charset="0"/>
                                      </a:rPr>
                                      <m:t>𝑫</m:t>
                                    </m:r>
                                  </m:e>
                                  <m:sub>
                                    <m:r>
                                      <m:rPr>
                                        <m:brk m:alnAt="7"/>
                                      </m:rPr>
                                      <a:rPr lang="en-US" altLang="zh-CN" i="1">
                                        <a:latin typeface="Cambria Math" panose="02040503050406030204" pitchFamily="18" charset="0"/>
                                      </a:rPr>
                                      <m:t>𝑙</m:t>
                                    </m:r>
                                    <m:r>
                                      <a:rPr lang="en-US" altLang="zh-CN" i="1">
                                        <a:latin typeface="Cambria Math" panose="02040503050406030204" pitchFamily="18" charset="0"/>
                                      </a:rPr>
                                      <m:t>𝑙</m:t>
                                    </m:r>
                                  </m:sub>
                                  <m:sup>
                                    <m:r>
                                      <a:rPr lang="en-US" altLang="zh-CN" i="1">
                                        <a:latin typeface="Cambria Math" panose="02040503050406030204" pitchFamily="18" charset="0"/>
                                      </a:rPr>
                                      <m:t>−1</m:t>
                                    </m:r>
                                  </m:sup>
                                </m:sSub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𝑙𝑢</m:t>
                                    </m:r>
                                  </m:sub>
                                </m:sSub>
                              </m:e>
                            </m:mr>
                            <m:mr>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𝑫</m:t>
                                    </m:r>
                                  </m:e>
                                  <m:sub>
                                    <m:r>
                                      <a:rPr lang="en-US" altLang="zh-CN" i="1">
                                        <a:latin typeface="Cambria Math" panose="02040503050406030204" pitchFamily="18" charset="0"/>
                                      </a:rPr>
                                      <m:t>𝑢𝑢</m:t>
                                    </m:r>
                                  </m:sub>
                                  <m:sup>
                                    <m:r>
                                      <a:rPr lang="en-US" altLang="zh-CN" i="1">
                                        <a:latin typeface="Cambria Math" panose="02040503050406030204" pitchFamily="18" charset="0"/>
                                      </a:rPr>
                                      <m:t>−1</m:t>
                                    </m:r>
                                  </m:sup>
                                </m:sSub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𝑢𝑙</m:t>
                                    </m:r>
                                  </m:sub>
                                </m:sSub>
                              </m:e>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𝑫</m:t>
                                    </m:r>
                                  </m:e>
                                  <m:sub>
                                    <m:r>
                                      <a:rPr lang="en-US" altLang="zh-CN" i="1">
                                        <a:latin typeface="Cambria Math" panose="02040503050406030204" pitchFamily="18" charset="0"/>
                                      </a:rPr>
                                      <m:t>𝑢𝑢</m:t>
                                    </m:r>
                                  </m:sub>
                                  <m:sup>
                                    <m:r>
                                      <a:rPr lang="en-US" altLang="zh-CN" i="1">
                                        <a:latin typeface="Cambria Math" panose="02040503050406030204" pitchFamily="18" charset="0"/>
                                      </a:rPr>
                                      <m:t>−1</m:t>
                                    </m:r>
                                  </m:sup>
                                </m:sSub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𝑢𝑢</m:t>
                                    </m:r>
                                  </m:sub>
                                </m:sSub>
                              </m:e>
                            </m:mr>
                          </m:m>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481040" y="2166484"/>
                <a:ext cx="5617435" cy="7087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005199" y="3765563"/>
                <a:ext cx="1770293" cy="540212"/>
              </a:xfrm>
              <a:prstGeom prst="rect">
                <a:avLst/>
              </a:prstGeom>
            </p:spPr>
            <p:txBody>
              <a:bodyPr wrap="none">
                <a:spAutoFit/>
              </a:bodyPr>
              <a:lstStyle/>
              <a:p>
                <a:r>
                  <a:rPr lang="zh-CN" altLang="en-US" dirty="0"/>
                  <a:t>令</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𝑓</m:t>
                            </m:r>
                          </m:e>
                        </m:d>
                      </m:num>
                      <m:den>
                        <m:sSub>
                          <m:sSubPr>
                            <m:ctrlPr>
                              <a:rPr lang="en-US" altLang="zh-CN" i="1">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𝑢</m:t>
                            </m:r>
                          </m:sub>
                        </m:sSub>
                      </m:den>
                    </m:f>
                    <m:r>
                      <a:rPr lang="en-US" altLang="zh-CN" i="1">
                        <a:latin typeface="Cambria Math" panose="02040503050406030204" pitchFamily="18" charset="0"/>
                      </a:rPr>
                      <m:t>=0</m:t>
                    </m:r>
                  </m:oMath>
                </a14:m>
                <a:r>
                  <a:rPr lang="zh-CN" altLang="en-US" dirty="0"/>
                  <a:t>可得</a:t>
                </a:r>
                <a:endParaRPr lang="en-US" altLang="zh-CN" dirty="0"/>
              </a:p>
            </p:txBody>
          </p:sp>
        </mc:Choice>
        <mc:Fallback xmlns="">
          <p:sp>
            <p:nvSpPr>
              <p:cNvPr id="8" name="矩形 7"/>
              <p:cNvSpPr>
                <a:spLocks noRot="1" noChangeAspect="1" noMove="1" noResize="1" noEditPoints="1" noAdjustHandles="1" noChangeArrowheads="1" noChangeShapeType="1" noTextEdit="1"/>
              </p:cNvSpPr>
              <p:nvPr/>
            </p:nvSpPr>
            <p:spPr>
              <a:xfrm>
                <a:off x="1005199" y="3765563"/>
                <a:ext cx="1770293" cy="540212"/>
              </a:xfrm>
              <a:prstGeom prst="rect">
                <a:avLst/>
              </a:prstGeom>
              <a:blipFill>
                <a:blip r:embed="rId4"/>
                <a:stretch>
                  <a:fillRect l="-3103" r="-2414" b="-6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152041" y="3851003"/>
                <a:ext cx="29688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𝑢</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0" i="1" smtClean="0">
                                      <a:latin typeface="Cambria Math" panose="02040503050406030204" pitchFamily="18" charset="0"/>
                                    </a:rPr>
                                    <m:t>𝑢𝑢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𝑢𝑢</m:t>
                                  </m:r>
                                </m:sub>
                              </m:sSub>
                            </m:e>
                          </m:d>
                        </m:e>
                        <m:sup>
                          <m:r>
                            <a:rPr lang="en-US" altLang="zh-CN" b="0" i="1" smtClean="0">
                              <a:latin typeface="Cambria Math" panose="02040503050406030204" pitchFamily="18" charset="0"/>
                            </a:rPr>
                            <m:t>−1</m:t>
                          </m:r>
                        </m:sup>
                      </m:s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𝑾</m:t>
                          </m:r>
                        </m:e>
                        <m:sub>
                          <m:r>
                            <a:rPr lang="en-US" altLang="zh-CN" b="0" i="1" smtClean="0">
                              <a:latin typeface="Cambria Math" panose="02040503050406030204" pitchFamily="18" charset="0"/>
                            </a:rPr>
                            <m:t>𝑢𝑙</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0" i="1" smtClean="0">
                              <a:latin typeface="Cambria Math" panose="02040503050406030204" pitchFamily="18" charset="0"/>
                            </a:rPr>
                            <m:t>𝑙</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152041" y="3851003"/>
                <a:ext cx="2968890" cy="369332"/>
              </a:xfrm>
              <a:prstGeom prst="rect">
                <a:avLst/>
              </a:prstGeom>
              <a:blipFill>
                <a:blip r:embed="rId5"/>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473857" y="4460255"/>
                <a:ext cx="31580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1" i="1" smtClean="0">
                                  <a:latin typeface="Cambria Math" panose="02040503050406030204" pitchFamily="18" charset="0"/>
                                </a:rPr>
                                <m:t>𝑰</m:t>
                              </m:r>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a:latin typeface="Cambria Math" panose="02040503050406030204" pitchFamily="18" charset="0"/>
                                    </a:rPr>
                                    <m:t>𝑫</m:t>
                                  </m:r>
                                </m:e>
                                <m:sub>
                                  <m:r>
                                    <a:rPr lang="en-US" altLang="zh-CN" i="1">
                                      <a:latin typeface="Cambria Math" panose="02040503050406030204" pitchFamily="18" charset="0"/>
                                    </a:rPr>
                                    <m:t>𝑢𝑢</m:t>
                                  </m:r>
                                </m:sub>
                                <m:sup>
                                  <m:r>
                                    <a:rPr lang="en-US" altLang="zh-CN" b="0" i="1" smtClean="0">
                                      <a:latin typeface="Cambria Math" panose="02040503050406030204" pitchFamily="18" charset="0"/>
                                    </a:rPr>
                                    <m:t>−1</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𝑢𝑢</m:t>
                                  </m:r>
                                </m:sub>
                              </m:sSub>
                            </m:e>
                          </m:d>
                        </m:e>
                        <m:sup>
                          <m:r>
                            <a:rPr lang="en-US" altLang="zh-CN" i="1">
                              <a:latin typeface="Cambria Math" panose="02040503050406030204" pitchFamily="18" charset="0"/>
                            </a:rPr>
                            <m:t>−1</m:t>
                          </m:r>
                        </m:sup>
                      </m:sSup>
                      <m:sSubSup>
                        <m:sSubSupPr>
                          <m:ctrlPr>
                            <a:rPr lang="en-US" altLang="zh-CN" b="0" i="1" smtClean="0">
                              <a:latin typeface="Cambria Math" panose="02040503050406030204" pitchFamily="18" charset="0"/>
                            </a:rPr>
                          </m:ctrlPr>
                        </m:sSubSupPr>
                        <m:e>
                          <m:r>
                            <a:rPr lang="en-US" altLang="zh-CN" b="1" i="1">
                              <a:latin typeface="Cambria Math" panose="02040503050406030204" pitchFamily="18" charset="0"/>
                            </a:rPr>
                            <m:t>𝑫</m:t>
                          </m:r>
                        </m:e>
                        <m:sub>
                          <m:r>
                            <a:rPr lang="en-US" altLang="zh-CN" i="1">
                              <a:latin typeface="Cambria Math" panose="02040503050406030204" pitchFamily="18" charset="0"/>
                            </a:rPr>
                            <m:t>𝑢𝑢</m:t>
                          </m:r>
                        </m:sub>
                        <m:sup>
                          <m:r>
                            <a:rPr lang="en-US" altLang="zh-CN" b="0" i="1" smtClean="0">
                              <a:latin typeface="Cambria Math" panose="02040503050406030204" pitchFamily="18" charset="0"/>
                            </a:rPr>
                            <m:t>−1</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𝑾</m:t>
                          </m:r>
                        </m:e>
                        <m:sub>
                          <m:r>
                            <a:rPr lang="en-US" altLang="zh-CN" i="1">
                              <a:latin typeface="Cambria Math" panose="02040503050406030204" pitchFamily="18" charset="0"/>
                            </a:rPr>
                            <m:t>𝑢𝑙</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𝑙</m:t>
                          </m:r>
                        </m:sub>
                      </m:sSub>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473857" y="4460255"/>
                <a:ext cx="3158044" cy="369332"/>
              </a:xfrm>
              <a:prstGeom prst="rect">
                <a:avLst/>
              </a:prstGeom>
              <a:blipFill>
                <a:blip r:embed="rId6"/>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473857" y="5080069"/>
                <a:ext cx="22130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1" i="1" smtClean="0">
                                  <a:latin typeface="Cambria Math" panose="02040503050406030204" pitchFamily="18" charset="0"/>
                                </a:rPr>
                                <m:t>𝑰</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𝑷</m:t>
                                  </m:r>
                                </m:e>
                                <m:sub>
                                  <m:r>
                                    <a:rPr lang="en-US" altLang="zh-CN" b="0" i="1" smtClean="0">
                                      <a:latin typeface="Cambria Math" panose="02040503050406030204" pitchFamily="18" charset="0"/>
                                    </a:rPr>
                                    <m:t>𝑢𝑢</m:t>
                                  </m:r>
                                </m:sub>
                              </m:sSub>
                            </m:e>
                          </m:d>
                        </m:e>
                        <m:sup>
                          <m:r>
                            <a:rPr lang="en-US" altLang="zh-CN" i="1">
                              <a:latin typeface="Cambria Math" panose="02040503050406030204" pitchFamily="18" charset="0"/>
                            </a:rPr>
                            <m:t>−1</m:t>
                          </m:r>
                        </m:sup>
                      </m:s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𝑷</m:t>
                          </m:r>
                        </m:e>
                        <m:sub>
                          <m:r>
                            <a:rPr lang="en-US" altLang="zh-CN" b="0" i="1" smtClean="0">
                              <a:latin typeface="Cambria Math" panose="02040503050406030204" pitchFamily="18" charset="0"/>
                            </a:rPr>
                            <m:t>𝑢𝑙</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𝒇</m:t>
                          </m:r>
                        </m:e>
                        <m:sub>
                          <m:r>
                            <a:rPr lang="en-US" altLang="zh-CN" i="1">
                              <a:latin typeface="Cambria Math" panose="02040503050406030204" pitchFamily="18" charset="0"/>
                            </a:rPr>
                            <m:t>𝑙</m:t>
                          </m:r>
                        </m:sub>
                      </m:sSub>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3473857" y="5080069"/>
                <a:ext cx="2213042" cy="369332"/>
              </a:xfrm>
              <a:prstGeom prst="rect">
                <a:avLst/>
              </a:prstGeom>
              <a:blipFill>
                <a:blip r:embed="rId7"/>
                <a:stretch>
                  <a:fillRect b="-14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498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上面描述的是一个针对二分类问题的“单步式”标记传播</a:t>
                </a:r>
                <a:r>
                  <a:rPr lang="en-US" altLang="zh-CN" dirty="0"/>
                  <a:t>(label propagation)</a:t>
                </a:r>
                <a:r>
                  <a:rPr lang="zh-CN" altLang="en-US" dirty="0"/>
                  <a:t>方法</a:t>
                </a:r>
                <a:r>
                  <a:rPr lang="en-US" altLang="zh-CN" dirty="0"/>
                  <a:t>, </a:t>
                </a:r>
                <a:r>
                  <a:rPr lang="zh-CN" altLang="en-US" dirty="0"/>
                  <a:t>下面我们来看一个适用于多分类问题的“迭代式”标记传播方</a:t>
                </a:r>
                <a:r>
                  <a:rPr lang="zh-CN" altLang="da-DK" dirty="0"/>
                  <a:t>法</a:t>
                </a:r>
                <a:r>
                  <a:rPr lang="da-DK" altLang="zh-CN" dirty="0"/>
                  <a:t>[Zhou et al., 2004</a:t>
                </a:r>
                <a:r>
                  <a:rPr lang="da-DK" altLang="zh-CN" dirty="0" smtClean="0"/>
                  <a:t>].</a:t>
                </a:r>
              </a:p>
              <a:p>
                <a:pPr marL="0" indent="0">
                  <a:buNone/>
                </a:pPr>
                <a:endParaRPr lang="da-DK" altLang="zh-CN" dirty="0" smtClean="0"/>
              </a:p>
              <a:p>
                <a:r>
                  <a:rPr lang="zh-CN" altLang="en-US" dirty="0"/>
                  <a:t>先基于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𝑢</m:t>
                        </m:r>
                      </m:sub>
                    </m:sSub>
                  </m:oMath>
                </a14:m>
                <a:r>
                  <a:rPr lang="zh-CN" altLang="en-US" dirty="0"/>
                  <a:t>构建图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𝐸</m:t>
                        </m:r>
                      </m:e>
                    </m:d>
                  </m:oMath>
                </a14:m>
                <a:r>
                  <a:rPr lang="zh-CN" altLang="en-US" dirty="0"/>
                  <a:t>，其中节点</a:t>
                </a:r>
                <a:r>
                  <a:rPr lang="zh-CN" altLang="en-US" dirty="0" smtClean="0"/>
                  <a:t>集</a:t>
                </a:r>
                <a:endParaRPr lang="en-US" altLang="zh-CN" dirty="0" smtClean="0"/>
              </a:p>
              <a:p>
                <a:pPr marL="0" indent="0">
                  <a:buNone/>
                </a:pPr>
                <a:endParaRPr lang="en-US" altLang="zh-CN" dirty="0" smtClean="0"/>
              </a:p>
              <a:p>
                <a:r>
                  <a:rPr lang="zh-CN" altLang="en-US" dirty="0" smtClean="0"/>
                  <a:t>定义一个</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oMath>
                </a14:m>
                <a:r>
                  <a:rPr lang="zh-CN" altLang="en-US" dirty="0" smtClean="0"/>
                  <a:t>的非负标记矩阵 </a:t>
                </a:r>
                <a14:m>
                  <m:oMath xmlns:m="http://schemas.openxmlformats.org/officeDocument/2006/math">
                    <m:r>
                      <a:rPr lang="en-US" altLang="zh-CN" b="1" i="1" smtClean="0">
                        <a:latin typeface="Cambria Math" panose="02040503050406030204" pitchFamily="18" charset="0"/>
                      </a:rPr>
                      <m:t>𝑭</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𝑭</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𝑭</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e>
                        </m:d>
                      </m:e>
                      <m:sup>
                        <m:r>
                          <a:rPr lang="en-US" altLang="zh-CN" b="0" i="1" smtClean="0">
                            <a:latin typeface="Cambria Math" panose="02040503050406030204" pitchFamily="18" charset="0"/>
                          </a:rPr>
                          <m:t>⊤</m:t>
                        </m:r>
                      </m:sup>
                    </m:sSup>
                  </m:oMath>
                </a14:m>
                <a:r>
                  <a:rPr lang="zh-CN" altLang="en-US" dirty="0" smtClean="0"/>
                  <a:t>，其第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行</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𝒴</m:t>
                                </m:r>
                              </m:e>
                            </m:d>
                          </m:sub>
                        </m:sSub>
                      </m:e>
                    </m:d>
                  </m:oMath>
                </a14:m>
                <a:r>
                  <a:rPr lang="zh-CN" altLang="en-US" dirty="0" smtClean="0"/>
                  <a:t>为示例</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oMath>
                </a14:m>
                <a:r>
                  <a:rPr lang="zh-CN" altLang="en-US" dirty="0" smtClean="0"/>
                  <a:t>的</a:t>
                </a:r>
                <a:r>
                  <a:rPr lang="zh-CN" altLang="en-US" dirty="0"/>
                  <a:t>标记向量</a:t>
                </a:r>
                <a:r>
                  <a:rPr lang="en-US" altLang="zh-CN" dirty="0"/>
                  <a:t>, </a:t>
                </a:r>
                <a:r>
                  <a:rPr lang="zh-CN" altLang="en-US" dirty="0"/>
                  <a:t>相应的分类规则为</a:t>
                </a:r>
                <a:endParaRPr lang="en-US" altLang="zh-CN" dirty="0"/>
              </a:p>
              <a:p>
                <a:endParaRPr lang="da-DK" altLang="zh-CN" dirty="0"/>
              </a:p>
              <a:p>
                <a:endParaRPr lang="en-US" altLang="zh-CN" dirty="0" smtClean="0"/>
              </a:p>
              <a:p>
                <a:r>
                  <a:rPr lang="zh-CN" altLang="en-US" dirty="0" smtClean="0"/>
                  <a:t>将</a:t>
                </a:r>
                <a14:m>
                  <m:oMath xmlns:m="http://schemas.openxmlformats.org/officeDocument/2006/math">
                    <m:r>
                      <a:rPr lang="en-US" altLang="zh-CN" b="1" i="1" smtClean="0">
                        <a:latin typeface="Cambria Math" panose="02040503050406030204" pitchFamily="18" charset="0"/>
                      </a:rPr>
                      <m:t>𝑭</m:t>
                    </m:r>
                  </m:oMath>
                </a14:m>
                <a:r>
                  <a:rPr lang="zh-CN" altLang="en-US" b="1" dirty="0" smtClean="0"/>
                  <a:t> </a:t>
                </a:r>
                <a:r>
                  <a:rPr lang="zh-CN" altLang="en-US" dirty="0" smtClean="0"/>
                  <a:t>初始化为</a:t>
                </a:r>
                <a:endParaRPr lang="en-US" altLang="zh-CN" dirty="0" smtClean="0"/>
              </a:p>
              <a:p>
                <a:endParaRPr lang="en-US" altLang="zh-CN" b="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28</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6178250" y="2831096"/>
                <a:ext cx="27315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𝑢</m:t>
                              </m:r>
                            </m:sub>
                          </m:sSub>
                        </m:e>
                      </m:d>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178250" y="2831096"/>
                <a:ext cx="2731517" cy="369332"/>
              </a:xfrm>
              <a:prstGeom prst="rect">
                <a:avLst/>
              </a:prstGeom>
              <a:blipFill>
                <a:blip r:embed="rId3"/>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217837" y="4424386"/>
                <a:ext cx="1787669" cy="537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argmax</m:t>
                              </m:r>
                            </m:e>
                            <m:lim>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𝒴</m:t>
                                  </m:r>
                                </m:e>
                              </m:d>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𝑖𝑗</m:t>
                              </m:r>
                            </m:sub>
                          </m:sSub>
                        </m:e>
                      </m:func>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217837" y="4424386"/>
                <a:ext cx="1787669" cy="537263"/>
              </a:xfrm>
              <a:prstGeom prst="rect">
                <a:avLst/>
              </a:prstGeom>
              <a:blipFill>
                <a:blip r:embed="rId4"/>
                <a:stretch>
                  <a:fillRect b="-5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443216" y="5473355"/>
                <a:ext cx="11587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𝑭</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r>
                        <a:rPr lang="en-US" altLang="zh-CN" b="1" i="1" smtClean="0">
                          <a:latin typeface="Cambria Math" panose="02040503050406030204" pitchFamily="18" charset="0"/>
                        </a:rPr>
                        <m:t>𝒀</m:t>
                      </m:r>
                    </m:oMath>
                  </m:oMathPara>
                </a14:m>
                <a:endParaRPr lang="zh-CN" altLang="en-US" b="1" dirty="0"/>
              </a:p>
            </p:txBody>
          </p:sp>
        </mc:Choice>
        <mc:Fallback xmlns="">
          <p:sp>
            <p:nvSpPr>
              <p:cNvPr id="9" name="矩形 8"/>
              <p:cNvSpPr>
                <a:spLocks noRot="1" noChangeAspect="1" noMove="1" noResize="1" noEditPoints="1" noAdjustHandles="1" noChangeArrowheads="1" noChangeShapeType="1" noTextEdit="1"/>
              </p:cNvSpPr>
              <p:nvPr/>
            </p:nvSpPr>
            <p:spPr>
              <a:xfrm>
                <a:off x="2443216" y="5473355"/>
                <a:ext cx="1158779"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996412" y="5302924"/>
                <a:ext cx="3465179"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1,&amp;</m:t>
                              </m:r>
                              <m:r>
                                <m:rPr>
                                  <m:sty m:val="p"/>
                                </m:rPr>
                                <a:rPr lang="en-US" altLang="zh-CN">
                                  <a:latin typeface="Cambria Math" panose="02040503050406030204" pitchFamily="18" charset="0"/>
                                </a:rPr>
                                <m:t>if</m:t>
                              </m:r>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𝑙</m:t>
                                  </m:r>
                                </m:e>
                              </m:d>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e>
                              </m:d>
                            </m:e>
                            <m:e>
                              <m:r>
                                <a:rPr lang="en-US" altLang="zh-CN" i="1">
                                  <a:latin typeface="Cambria Math" panose="02040503050406030204" pitchFamily="18" charset="0"/>
                                </a:rPr>
                                <m:t>0,&amp;</m:t>
                              </m:r>
                              <m:r>
                                <m:rPr>
                                  <m:sty m:val="p"/>
                                </m:rPr>
                                <a:rPr lang="en-US" altLang="zh-CN">
                                  <a:latin typeface="Cambria Math" panose="02040503050406030204" pitchFamily="18" charset="0"/>
                                </a:rPr>
                                <m:t>otherwise</m:t>
                              </m:r>
                            </m:e>
                          </m:eqAr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996412" y="5302924"/>
                <a:ext cx="3465179" cy="7101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892669" y="6181212"/>
                <a:ext cx="4888523" cy="369332"/>
              </a:xfrm>
              <a:prstGeom prst="rect">
                <a:avLst/>
              </a:prstGeom>
              <a:noFill/>
            </p:spPr>
            <p:txBody>
              <a:bodyPr wrap="square" rtlCol="0">
                <a:spAutoFit/>
              </a:bodyPr>
              <a:lstStyle/>
              <a:p>
                <a14:m>
                  <m:oMath xmlns:m="http://schemas.openxmlformats.org/officeDocument/2006/math">
                    <m:r>
                      <a:rPr lang="en-US" altLang="zh-CN" b="1" i="1" smtClean="0">
                        <a:latin typeface="Cambria Math" panose="02040503050406030204" pitchFamily="18" charset="0"/>
                      </a:rPr>
                      <m:t>𝒀</m:t>
                    </m:r>
                  </m:oMath>
                </a14:m>
                <a:r>
                  <a:rPr lang="zh-CN" altLang="en-US" dirty="0" smtClean="0"/>
                  <a:t>的前</a:t>
                </a:r>
                <a14:m>
                  <m:oMath xmlns:m="http://schemas.openxmlformats.org/officeDocument/2006/math">
                    <m:r>
                      <a:rPr lang="en-US" altLang="zh-CN" i="1" dirty="0" smtClean="0">
                        <a:latin typeface="Cambria Math" panose="02040503050406030204" pitchFamily="18" charset="0"/>
                      </a:rPr>
                      <m:t>𝑙</m:t>
                    </m:r>
                  </m:oMath>
                </a14:m>
                <a:r>
                  <a:rPr lang="zh-CN" altLang="en-US" dirty="0" smtClean="0"/>
                  <a:t>行 为</a:t>
                </a:r>
                <a14:m>
                  <m:oMath xmlns:m="http://schemas.openxmlformats.org/officeDocument/2006/math">
                    <m:r>
                      <a:rPr lang="en-US" altLang="zh-CN" i="1" dirty="0" smtClean="0">
                        <a:latin typeface="Cambria Math" panose="02040503050406030204" pitchFamily="18" charset="0"/>
                      </a:rPr>
                      <m:t>𝑙</m:t>
                    </m:r>
                  </m:oMath>
                </a14:m>
                <a:r>
                  <a:rPr lang="zh-CN" altLang="en-US" dirty="0" smtClean="0"/>
                  <a:t>个有标记样本的标记向量</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892669" y="6181212"/>
                <a:ext cx="4888523" cy="369332"/>
              </a:xfrm>
              <a:prstGeom prst="rect">
                <a:avLst/>
              </a:prstGeom>
              <a:blipFill>
                <a:blip r:embed="rId7"/>
                <a:stretch>
                  <a:fillRect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117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基于</a:t>
                </a:r>
                <a14:m>
                  <m:oMath xmlns:m="http://schemas.openxmlformats.org/officeDocument/2006/math">
                    <m:r>
                      <a:rPr lang="en-US" altLang="zh-CN" b="1" i="1" dirty="0" smtClean="0">
                        <a:latin typeface="Cambria Math" panose="02040503050406030204" pitchFamily="18" charset="0"/>
                      </a:rPr>
                      <m:t>𝑾</m:t>
                    </m:r>
                  </m:oMath>
                </a14:m>
                <a:r>
                  <a:rPr lang="zh-CN" altLang="en-US" dirty="0"/>
                  <a:t>构造一个</a:t>
                </a:r>
                <a:r>
                  <a:rPr lang="zh-CN" altLang="en-US" dirty="0" smtClean="0"/>
                  <a:t>标记传播矩阵</a:t>
                </a:r>
                <a14:m>
                  <m:oMath xmlns:m="http://schemas.openxmlformats.org/officeDocument/2006/math">
                    <m:r>
                      <a:rPr lang="en-US" altLang="zh-CN" b="1" i="1" smtClean="0">
                        <a:latin typeface="Cambria Math" panose="02040503050406030204" pitchFamily="18" charset="0"/>
                      </a:rPr>
                      <m:t>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𝑫</m:t>
                        </m:r>
                      </m:e>
                      <m:sup>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r>
                      <a:rPr lang="en-US" altLang="zh-CN" b="1" i="1" smtClean="0">
                        <a:latin typeface="Cambria Math" panose="02040503050406030204" pitchFamily="18" charset="0"/>
                      </a:rPr>
                      <m:t>𝑾</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𝑫</m:t>
                        </m:r>
                      </m:e>
                      <m:sup>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oMath>
                </a14:m>
                <a:endParaRPr lang="en-US" altLang="zh-CN" b="0" dirty="0" smtClean="0"/>
              </a:p>
              <a:p>
                <a:pPr marL="0" indent="0">
                  <a:buNone/>
                </a:pPr>
                <a:r>
                  <a:rPr lang="zh-CN" altLang="en-US" dirty="0" smtClean="0"/>
                  <a:t>                                                                其中</a:t>
                </a:r>
                <a14:m>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𝑫</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up>
                    </m:sSup>
                    <m:r>
                      <a:rPr lang="en-US" altLang="zh-CN" i="1">
                        <a:latin typeface="Cambria Math" panose="02040503050406030204" pitchFamily="18" charset="0"/>
                      </a:rPr>
                      <m:t>=</m:t>
                    </m:r>
                    <m:r>
                      <m:rPr>
                        <m:sty m:val="p"/>
                      </m:rPr>
                      <a:rPr lang="en-US" altLang="zh-CN">
                        <a:latin typeface="Cambria Math" panose="02040503050406030204" pitchFamily="18" charset="0"/>
                      </a:rPr>
                      <m:t>diag</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1</m:t>
                                    </m:r>
                                  </m:sub>
                                </m:sSub>
                              </m:e>
                            </m:rad>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𝑚</m:t>
                                    </m:r>
                                  </m:sub>
                                </m:sSub>
                              </m:e>
                            </m:rad>
                          </m:den>
                        </m:f>
                      </m:e>
                    </m:d>
                  </m:oMath>
                </a14:m>
                <a:endParaRPr lang="en-US" altLang="zh-CN" dirty="0" smtClean="0"/>
              </a:p>
              <a:p>
                <a:r>
                  <a:rPr lang="zh-CN" altLang="en-US" dirty="0" smtClean="0"/>
                  <a:t>有</a:t>
                </a:r>
                <a:r>
                  <a:rPr lang="zh-CN" altLang="en-US" dirty="0"/>
                  <a:t>迭代计算式</a:t>
                </a:r>
                <a:r>
                  <a:rPr lang="en-US" altLang="zh-CN" dirty="0" smtClean="0"/>
                  <a:t>:</a:t>
                </a:r>
              </a:p>
              <a:p>
                <a:endParaRPr lang="en-US" altLang="zh-CN" dirty="0"/>
              </a:p>
              <a:p>
                <a:endParaRPr lang="en-US" altLang="zh-CN" dirty="0" smtClean="0"/>
              </a:p>
              <a:p>
                <a:endParaRPr lang="en-US" altLang="zh-CN" dirty="0"/>
              </a:p>
              <a:p>
                <a:r>
                  <a:rPr lang="zh-CN" altLang="en-US" dirty="0"/>
                  <a:t>基于迭代至收敛可得</a:t>
                </a:r>
                <a:r>
                  <a:rPr lang="en-US" altLang="zh-CN" dirty="0"/>
                  <a:t>:</a:t>
                </a:r>
              </a:p>
              <a:p>
                <a:endParaRPr lang="en-US" altLang="zh-CN" dirty="0" smtClean="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29</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865988" y="3112449"/>
                <a:ext cx="34120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panose="02040503050406030204" pitchFamily="18" charset="0"/>
                        </a:rPr>
                        <m:t>𝑭</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i="1">
                          <a:latin typeface="Cambria Math" panose="02040503050406030204" pitchFamily="18" charset="0"/>
                        </a:rPr>
                        <m:t> </m:t>
                      </m:r>
                      <m:r>
                        <a:rPr lang="en-US" altLang="zh-CN" b="1" i="1">
                          <a:latin typeface="Cambria Math" panose="02040503050406030204" pitchFamily="18" charset="0"/>
                        </a:rPr>
                        <m:t>𝑺</m:t>
                      </m:r>
                      <m:r>
                        <a:rPr lang="en-US" altLang="zh-CN" i="1">
                          <a:latin typeface="Cambria Math" panose="02040503050406030204" pitchFamily="18" charset="0"/>
                        </a:rPr>
                        <m:t> </m:t>
                      </m:r>
                      <m:r>
                        <a:rPr lang="en-US" altLang="zh-CN" b="1" i="1">
                          <a:latin typeface="Cambria Math" panose="02040503050406030204" pitchFamily="18" charset="0"/>
                        </a:rPr>
                        <m:t>𝑭</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𝛼</m:t>
                          </m:r>
                        </m:e>
                      </m:d>
                      <m:r>
                        <a:rPr lang="en-US" altLang="zh-CN" i="1">
                          <a:latin typeface="Cambria Math" panose="02040503050406030204" pitchFamily="18" charset="0"/>
                        </a:rPr>
                        <m:t> </m:t>
                      </m:r>
                      <m:r>
                        <a:rPr lang="en-US" altLang="zh-CN" b="1" i="1">
                          <a:latin typeface="Cambria Math" panose="02040503050406030204" pitchFamily="18" charset="0"/>
                        </a:rPr>
                        <m:t>𝒀</m:t>
                      </m:r>
                    </m:oMath>
                  </m:oMathPara>
                </a14:m>
                <a:endParaRPr lang="en-US" altLang="zh-CN" b="1" dirty="0"/>
              </a:p>
            </p:txBody>
          </p:sp>
        </mc:Choice>
        <mc:Fallback xmlns="">
          <p:sp>
            <p:nvSpPr>
              <p:cNvPr id="7" name="矩形 6"/>
              <p:cNvSpPr>
                <a:spLocks noRot="1" noChangeAspect="1" noMove="1" noResize="1" noEditPoints="1" noAdjustHandles="1" noChangeArrowheads="1" noChangeShapeType="1" noTextEdit="1"/>
              </p:cNvSpPr>
              <p:nvPr/>
            </p:nvSpPr>
            <p:spPr>
              <a:xfrm>
                <a:off x="2865988" y="3112449"/>
                <a:ext cx="341202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567765" y="5112124"/>
                <a:ext cx="3847784" cy="4578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b="1" i="1">
                              <a:latin typeface="Cambria Math" panose="02040503050406030204" pitchFamily="18" charset="0"/>
                            </a:rPr>
                            <m:t>𝑭</m:t>
                          </m:r>
                        </m:e>
                        <m:sup>
                          <m:r>
                            <a:rPr lang="en-US" altLang="zh-CN" i="1">
                              <a:latin typeface="Cambria Math" panose="02040503050406030204" pitchFamily="18" charset="0"/>
                            </a:rPr>
                            <m:t>∗</m:t>
                          </m:r>
                        </m:sup>
                      </m:sSup>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𝑡</m:t>
                          </m:r>
                          <m:r>
                            <a:rPr lang="en-US" altLang="zh-CN" i="1">
                              <a:latin typeface="Cambria Math" panose="02040503050406030204" pitchFamily="18" charset="0"/>
                            </a:rPr>
                            <m:t>→∞</m:t>
                          </m:r>
                        </m:lim>
                      </m:limLow>
                      <m:r>
                        <a:rPr lang="en-US" altLang="zh-CN" b="1" i="1">
                          <a:latin typeface="Cambria Math" panose="02040503050406030204" pitchFamily="18" charset="0"/>
                        </a:rPr>
                        <m:t>𝑭</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𝛼</m:t>
                          </m:r>
                        </m:e>
                      </m:d>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1" i="1">
                                  <a:latin typeface="Cambria Math" panose="02040503050406030204" pitchFamily="18" charset="0"/>
                                </a:rPr>
                                <m:t>𝑰</m:t>
                              </m:r>
                              <m:r>
                                <a:rPr lang="en-US" altLang="zh-CN" i="1">
                                  <a:latin typeface="Cambria Math" panose="02040503050406030204" pitchFamily="18" charset="0"/>
                                </a:rPr>
                                <m:t>−</m:t>
                              </m:r>
                              <m:r>
                                <a:rPr lang="en-US" altLang="zh-CN" i="1">
                                  <a:latin typeface="Cambria Math" panose="02040503050406030204" pitchFamily="18" charset="0"/>
                                </a:rPr>
                                <m:t>𝛼</m:t>
                              </m:r>
                              <m:r>
                                <a:rPr lang="en-US" altLang="zh-CN" b="1" i="1">
                                  <a:latin typeface="Cambria Math" panose="02040503050406030204" pitchFamily="18" charset="0"/>
                                </a:rPr>
                                <m:t>𝑺</m:t>
                              </m:r>
                            </m:e>
                          </m:d>
                        </m:e>
                        <m:sup>
                          <m:r>
                            <a:rPr lang="en-US" altLang="zh-CN" i="1">
                              <a:latin typeface="Cambria Math" panose="02040503050406030204" pitchFamily="18" charset="0"/>
                            </a:rPr>
                            <m:t>−1</m:t>
                          </m:r>
                        </m:sup>
                      </m:sSup>
                      <m:r>
                        <a:rPr lang="en-US" altLang="zh-CN" b="1" i="1">
                          <a:latin typeface="Cambria Math" panose="02040503050406030204" pitchFamily="18" charset="0"/>
                        </a:rPr>
                        <m:t>𝒀</m:t>
                      </m:r>
                    </m:oMath>
                  </m:oMathPara>
                </a14:m>
                <a:endParaRPr lang="en-US" altLang="zh-CN" b="1" dirty="0"/>
              </a:p>
            </p:txBody>
          </p:sp>
        </mc:Choice>
        <mc:Fallback xmlns="">
          <p:sp>
            <p:nvSpPr>
              <p:cNvPr id="8" name="矩形 7"/>
              <p:cNvSpPr>
                <a:spLocks noRot="1" noChangeAspect="1" noMove="1" noResize="1" noEditPoints="1" noAdjustHandles="1" noChangeArrowheads="1" noChangeShapeType="1" noTextEdit="1"/>
              </p:cNvSpPr>
              <p:nvPr/>
            </p:nvSpPr>
            <p:spPr>
              <a:xfrm>
                <a:off x="2567765" y="5112124"/>
                <a:ext cx="3847784" cy="45788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44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背景（半监督学习）</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9495" y="2697768"/>
            <a:ext cx="1838311" cy="127699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8393" y="1787905"/>
            <a:ext cx="1940418" cy="1452281"/>
          </a:xfrm>
          <a:prstGeom prst="rect">
            <a:avLst/>
          </a:prstGeom>
        </p:spPr>
      </p:pic>
      <p:sp>
        <p:nvSpPr>
          <p:cNvPr id="9" name="Text Box 17"/>
          <p:cNvSpPr txBox="1">
            <a:spLocks noChangeArrowheads="1"/>
          </p:cNvSpPr>
          <p:nvPr/>
        </p:nvSpPr>
        <p:spPr bwMode="auto">
          <a:xfrm>
            <a:off x="3406453" y="4147979"/>
            <a:ext cx="1057067" cy="369332"/>
          </a:xfrm>
          <a:prstGeom prst="rect">
            <a:avLst/>
          </a:prstGeom>
          <a:solidFill>
            <a:schemeClr val="accent2">
              <a:lumMod val="20000"/>
              <a:lumOff val="80000"/>
            </a:schemeClr>
          </a:solidFill>
          <a:ln>
            <a:noFill/>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800" kern="0" dirty="0">
                <a:latin typeface="+mj-ea"/>
                <a:ea typeface="+mj-ea"/>
              </a:rPr>
              <a:t>品瓜师</a:t>
            </a:r>
            <a:endParaRPr lang="en-US" altLang="zh-CN" sz="1800" kern="0" dirty="0">
              <a:latin typeface="+mj-ea"/>
              <a:ea typeface="+mj-ea"/>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351" y="3761724"/>
            <a:ext cx="2311751" cy="1542569"/>
          </a:xfrm>
          <a:prstGeom prst="rect">
            <a:avLst/>
          </a:prstGeom>
        </p:spPr>
      </p:pic>
      <p:sp>
        <p:nvSpPr>
          <p:cNvPr id="12" name="下箭头 11"/>
          <p:cNvSpPr/>
          <p:nvPr/>
        </p:nvSpPr>
        <p:spPr>
          <a:xfrm rot="4606409">
            <a:off x="5369583" y="1831999"/>
            <a:ext cx="467139" cy="1364092"/>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下箭头 12"/>
          <p:cNvSpPr/>
          <p:nvPr/>
        </p:nvSpPr>
        <p:spPr>
          <a:xfrm rot="6509748">
            <a:off x="5268366" y="3542064"/>
            <a:ext cx="467139" cy="1330579"/>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文本框 13"/>
          <p:cNvSpPr txBox="1"/>
          <p:nvPr/>
        </p:nvSpPr>
        <p:spPr>
          <a:xfrm>
            <a:off x="2891218" y="3047723"/>
            <a:ext cx="1894862" cy="600164"/>
          </a:xfrm>
          <a:prstGeom prst="rect">
            <a:avLst/>
          </a:prstGeom>
          <a:solidFill>
            <a:schemeClr val="accent2">
              <a:lumMod val="20000"/>
              <a:lumOff val="80000"/>
            </a:schemeClr>
          </a:solidFill>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chemeClr val="accent2"/>
                </a:solidFill>
              </a:rPr>
              <a:t>模型</a:t>
            </a:r>
          </a:p>
        </p:txBody>
      </p:sp>
      <p:sp>
        <p:nvSpPr>
          <p:cNvPr id="26" name="文本框 25"/>
          <p:cNvSpPr txBox="1"/>
          <p:nvPr/>
        </p:nvSpPr>
        <p:spPr>
          <a:xfrm>
            <a:off x="8313407" y="2186630"/>
            <a:ext cx="665162" cy="600164"/>
          </a:xfrm>
          <a:prstGeom prst="rect">
            <a:avLst/>
          </a:prstGeom>
          <a:solidFill>
            <a:schemeClr val="accent5">
              <a:lumMod val="20000"/>
              <a:lumOff val="80000"/>
            </a:schemeClr>
          </a:solidFill>
          <a:ln w="38100">
            <a:solidFill>
              <a:schemeClr val="accent5"/>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FF0000"/>
                </a:solidFill>
              </a:rPr>
              <a:t>吃</a:t>
            </a:r>
          </a:p>
        </p:txBody>
      </p:sp>
      <p:sp>
        <p:nvSpPr>
          <p:cNvPr id="15" name="文本框 14"/>
          <p:cNvSpPr txBox="1"/>
          <p:nvPr/>
        </p:nvSpPr>
        <p:spPr>
          <a:xfrm>
            <a:off x="6518849" y="2190134"/>
            <a:ext cx="2469395" cy="600164"/>
          </a:xfrm>
          <a:prstGeom prst="rect">
            <a:avLst/>
          </a:prstGeom>
          <a:solidFill>
            <a:schemeClr val="accent5">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chemeClr val="accent5"/>
                </a:solidFill>
              </a:rPr>
              <a:t>有标记样本</a:t>
            </a:r>
          </a:p>
        </p:txBody>
      </p:sp>
      <p:sp>
        <p:nvSpPr>
          <p:cNvPr id="16" name="文本框 15"/>
          <p:cNvSpPr txBox="1"/>
          <p:nvPr/>
        </p:nvSpPr>
        <p:spPr>
          <a:xfrm>
            <a:off x="6431727" y="4178675"/>
            <a:ext cx="2578019" cy="600164"/>
          </a:xfrm>
          <a:prstGeom prst="rect">
            <a:avLst/>
          </a:prstGeom>
          <a:solidFill>
            <a:schemeClr val="accent3">
              <a:lumMod val="20000"/>
              <a:lumOff val="80000"/>
            </a:schemeClr>
          </a:solidFill>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chemeClr val="accent3"/>
                </a:solidFill>
              </a:rPr>
              <a:t>无标记样本</a:t>
            </a:r>
          </a:p>
        </p:txBody>
      </p:sp>
      <p:sp>
        <p:nvSpPr>
          <p:cNvPr id="17" name="下弧形箭头 16"/>
          <p:cNvSpPr/>
          <p:nvPr/>
        </p:nvSpPr>
        <p:spPr>
          <a:xfrm rot="1277407">
            <a:off x="4390667" y="4742007"/>
            <a:ext cx="1866196" cy="637974"/>
          </a:xfrm>
          <a:prstGeom prst="curvedUpArrow">
            <a:avLst>
              <a:gd name="adj1" fmla="val 25000"/>
              <a:gd name="adj2" fmla="val 50000"/>
              <a:gd name="adj3" fmla="val 27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781" y="2606737"/>
            <a:ext cx="2186590" cy="1459052"/>
          </a:xfrm>
          <a:prstGeom prst="rect">
            <a:avLst/>
          </a:prstGeom>
        </p:spPr>
      </p:pic>
      <p:sp>
        <p:nvSpPr>
          <p:cNvPr id="19" name="下弧形箭头 18"/>
          <p:cNvSpPr/>
          <p:nvPr/>
        </p:nvSpPr>
        <p:spPr>
          <a:xfrm rot="10800000">
            <a:off x="1771705" y="1829645"/>
            <a:ext cx="1480713" cy="64423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0" name="Text Box 17"/>
          <p:cNvSpPr txBox="1">
            <a:spLocks noChangeArrowheads="1"/>
          </p:cNvSpPr>
          <p:nvPr/>
        </p:nvSpPr>
        <p:spPr bwMode="auto">
          <a:xfrm>
            <a:off x="4510454" y="5054959"/>
            <a:ext cx="1186961" cy="369332"/>
          </a:xfrm>
          <a:prstGeom prst="rect">
            <a:avLst/>
          </a:prstGeom>
          <a:solidFill>
            <a:schemeClr val="accent5">
              <a:lumMod val="20000"/>
              <a:lumOff val="80000"/>
            </a:schemeClr>
          </a:solidFill>
          <a:ln>
            <a:noFill/>
          </a:ln>
          <a:extLst/>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800" kern="0" dirty="0">
                <a:latin typeface="+mj-ea"/>
                <a:ea typeface="+mj-ea"/>
              </a:rPr>
              <a:t>直推学习</a:t>
            </a:r>
            <a:endParaRPr lang="en-US" altLang="zh-CN" sz="1800" kern="0" dirty="0">
              <a:latin typeface="+mj-ea"/>
              <a:ea typeface="+mj-ea"/>
            </a:endParaRPr>
          </a:p>
        </p:txBody>
      </p:sp>
      <p:sp>
        <p:nvSpPr>
          <p:cNvPr id="21" name="Text Box 17"/>
          <p:cNvSpPr txBox="1">
            <a:spLocks noChangeArrowheads="1"/>
          </p:cNvSpPr>
          <p:nvPr/>
        </p:nvSpPr>
        <p:spPr bwMode="auto">
          <a:xfrm>
            <a:off x="1622238" y="1892259"/>
            <a:ext cx="2061740" cy="369332"/>
          </a:xfrm>
          <a:prstGeom prst="rect">
            <a:avLst/>
          </a:prstGeom>
          <a:solidFill>
            <a:schemeClr val="accent5">
              <a:lumMod val="20000"/>
              <a:lumOff val="80000"/>
            </a:schemeClr>
          </a:solidFill>
          <a:ln>
            <a:noFill/>
          </a:ln>
          <a:extLst/>
        </p:spPr>
        <p:style>
          <a:lnRef idx="3">
            <a:schemeClr val="lt1"/>
          </a:lnRef>
          <a:fillRef idx="1">
            <a:schemeClr val="accent4"/>
          </a:fillRef>
          <a:effectRef idx="1">
            <a:schemeClr val="accent4"/>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800" kern="0" dirty="0">
                <a:latin typeface="+mj-ea"/>
                <a:ea typeface="+mj-ea"/>
              </a:rPr>
              <a:t>（纯）半监督学习</a:t>
            </a:r>
            <a:endParaRPr lang="en-US" altLang="zh-CN" sz="1800" kern="0" dirty="0">
              <a:latin typeface="+mj-ea"/>
              <a:ea typeface="+mj-ea"/>
            </a:endParaRPr>
          </a:p>
        </p:txBody>
      </p:sp>
      <p:sp>
        <p:nvSpPr>
          <p:cNvPr id="22" name="文本框 21"/>
          <p:cNvSpPr txBox="1"/>
          <p:nvPr/>
        </p:nvSpPr>
        <p:spPr>
          <a:xfrm>
            <a:off x="62117" y="3047723"/>
            <a:ext cx="2469395" cy="600164"/>
          </a:xfrm>
          <a:prstGeom prst="rect">
            <a:avLst/>
          </a:prstGeom>
          <a:solidFill>
            <a:schemeClr val="accent4">
              <a:lumMod val="20000"/>
              <a:lumOff val="80000"/>
            </a:schemeClr>
          </a:solidFill>
          <a:ln w="38100">
            <a:solidFill>
              <a:schemeClr val="accent4"/>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rgbClr val="FF0000"/>
                </a:solidFill>
              </a:rPr>
              <a:t>待测数据</a:t>
            </a:r>
          </a:p>
        </p:txBody>
      </p:sp>
      <p:sp>
        <p:nvSpPr>
          <p:cNvPr id="23" name="文本框 22"/>
          <p:cNvSpPr txBox="1"/>
          <p:nvPr/>
        </p:nvSpPr>
        <p:spPr>
          <a:xfrm>
            <a:off x="484026" y="1424678"/>
            <a:ext cx="4870938" cy="369332"/>
          </a:xfrm>
          <a:prstGeom prst="rect">
            <a:avLst/>
          </a:prstGeom>
          <a:noFill/>
        </p:spPr>
        <p:txBody>
          <a:bodyPr wrap="square" rtlCol="0">
            <a:spAutoFit/>
          </a:bodyPr>
          <a:lstStyle/>
          <a:p>
            <a:r>
              <a:rPr lang="zh-CN" altLang="en-US" dirty="0" smtClean="0"/>
              <a:t>训练数据中的未标记样本并非待预测数据</a:t>
            </a:r>
            <a:endParaRPr lang="zh-CN" altLang="en-US" dirty="0"/>
          </a:p>
        </p:txBody>
      </p:sp>
      <p:sp>
        <p:nvSpPr>
          <p:cNvPr id="24" name="文本框 23"/>
          <p:cNvSpPr txBox="1"/>
          <p:nvPr/>
        </p:nvSpPr>
        <p:spPr>
          <a:xfrm>
            <a:off x="2964683" y="5622772"/>
            <a:ext cx="5724374" cy="369332"/>
          </a:xfrm>
          <a:prstGeom prst="rect">
            <a:avLst/>
          </a:prstGeom>
          <a:noFill/>
        </p:spPr>
        <p:txBody>
          <a:bodyPr wrap="square" rtlCol="0">
            <a:spAutoFit/>
          </a:bodyPr>
          <a:lstStyle/>
          <a:p>
            <a:r>
              <a:rPr lang="zh-CN" altLang="en-US" dirty="0" smtClean="0"/>
              <a:t>假定学习过程中所考虑的未标记样本恰是待预测数据</a:t>
            </a:r>
            <a:endParaRPr lang="zh-CN" altLang="en-US" dirty="0"/>
          </a:p>
        </p:txBody>
      </p:sp>
    </p:spTree>
    <p:extLst>
      <p:ext uri="{BB962C8B-B14F-4D97-AF65-F5344CB8AC3E}">
        <p14:creationId xmlns:p14="http://schemas.microsoft.com/office/powerpoint/2010/main" val="27030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1+#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1+#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1+#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2" presetClass="entr" presetSubtype="2"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1+#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2"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0-#ppt_w/2"/>
                                          </p:val>
                                        </p:tav>
                                        <p:tav tm="100000">
                                          <p:val>
                                            <p:strVal val="#ppt_x"/>
                                          </p:val>
                                        </p:tav>
                                      </p:tavLst>
                                    </p:anim>
                                    <p:anim calcmode="lin" valueType="num">
                                      <p:cBhvr additive="base">
                                        <p:cTn id="53" dur="500" fill="hold"/>
                                        <p:tgtEl>
                                          <p:spTgt spid="20"/>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30</a:t>
            </a:fld>
            <a:endParaRPr lang="zh-CN" altLang="en-US"/>
          </a:p>
        </p:txBody>
      </p:sp>
      <p:pic>
        <p:nvPicPr>
          <p:cNvPr id="7" name="内容占位符 6"/>
          <p:cNvPicPr>
            <a:picLocks noGrp="1" noChangeAspect="1"/>
          </p:cNvPicPr>
          <p:nvPr>
            <p:ph idx="1"/>
          </p:nvPr>
        </p:nvPicPr>
        <p:blipFill>
          <a:blip r:embed="rId2"/>
          <a:stretch>
            <a:fillRect/>
          </a:stretch>
        </p:blipFill>
        <p:spPr>
          <a:xfrm>
            <a:off x="1519971" y="1465778"/>
            <a:ext cx="6041414" cy="5242836"/>
          </a:xfrm>
          <a:prstGeom prst="rect">
            <a:avLst/>
          </a:prstGeom>
        </p:spPr>
      </p:pic>
    </p:spTree>
    <p:extLst>
      <p:ext uri="{BB962C8B-B14F-4D97-AF65-F5344CB8AC3E}">
        <p14:creationId xmlns:p14="http://schemas.microsoft.com/office/powerpoint/2010/main" val="265141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事实上</a:t>
                </a:r>
                <a:r>
                  <a:rPr lang="en-US" altLang="zh-CN" dirty="0"/>
                  <a:t>, </a:t>
                </a:r>
                <a:r>
                  <a:rPr lang="zh-CN" altLang="en-US" dirty="0"/>
                  <a:t>算法对应于正则化框架</a:t>
                </a:r>
                <a:r>
                  <a:rPr lang="en-US" altLang="zh-CN" dirty="0"/>
                  <a:t>[Zhou et al., 2004</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当</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rPr>
                          <m:t>𝛼</m:t>
                        </m:r>
                      </m:num>
                      <m:den>
                        <m:r>
                          <a:rPr lang="en-US" altLang="zh-CN" b="0" i="1" smtClean="0">
                            <a:latin typeface="Cambria Math" panose="02040503050406030204" pitchFamily="18" charset="0"/>
                          </a:rPr>
                          <m:t>𝛼</m:t>
                        </m:r>
                      </m:den>
                    </m:f>
                  </m:oMath>
                </a14:m>
                <a:r>
                  <a:rPr lang="zh-CN" altLang="en-US" dirty="0" smtClean="0"/>
                  <a:t>时，最优解恰为迭代算法的收敛解 </a:t>
                </a:r>
                <a14:m>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𝑭</m:t>
                        </m:r>
                      </m:e>
                      <m:sup>
                        <m:r>
                          <a:rPr lang="en-US" altLang="zh-CN" b="0" i="1" smtClean="0">
                            <a:latin typeface="Cambria Math" panose="02040503050406030204" pitchFamily="18" charset="0"/>
                          </a:rPr>
                          <m:t>∗</m:t>
                        </m:r>
                      </m:sup>
                    </m:sSup>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3" t="-1360"/>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31</a:t>
            </a:fld>
            <a:endParaRPr lang="zh-CN" altLang="en-US"/>
          </a:p>
        </p:txBody>
      </p:sp>
      <mc:AlternateContent xmlns:mc="http://schemas.openxmlformats.org/markup-compatibility/2006" xmlns:a14="http://schemas.microsoft.com/office/drawing/2010/main">
        <mc:Choice Requires="a14">
          <p:sp>
            <p:nvSpPr>
              <p:cNvPr id="7" name="矩形 6"/>
              <p:cNvSpPr/>
              <p:nvPr/>
            </p:nvSpPr>
            <p:spPr>
              <a:xfrm>
                <a:off x="2031024" y="2025941"/>
                <a:ext cx="5609492" cy="984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i="1">
                                  <a:latin typeface="Cambria Math" panose="02040503050406030204" pitchFamily="18" charset="0"/>
                                </a:rPr>
                                <m:t>𝑭</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e>
                                              </m:rad>
                                            </m:den>
                                          </m:f>
                                          <m:sSub>
                                            <m:sSubPr>
                                              <m:ctrlPr>
                                                <a:rPr lang="en-US" altLang="zh-CN" i="1">
                                                  <a:latin typeface="Cambria Math" panose="02040503050406030204" pitchFamily="18" charset="0"/>
                                                </a:rPr>
                                              </m:ctrlPr>
                                            </m:sSubPr>
                                            <m:e>
                                              <m:r>
                                                <a:rPr lang="en-US" altLang="zh-CN" b="1" i="1">
                                                  <a:latin typeface="Cambria Math" panose="02040503050406030204" pitchFamily="18" charset="0"/>
                                                </a:rPr>
                                                <m:t>𝑭</m:t>
                                              </m:r>
                                            </m:e>
                                            <m:sub>
                                              <m:r>
                                                <a:rPr lang="en-US" altLang="zh-CN" i="1">
                                                  <a:latin typeface="Cambria Math" panose="02040503050406030204" pitchFamily="18" charset="0"/>
                                                </a:rPr>
                                                <m:t>𝑖</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𝑗</m:t>
                                                      </m:r>
                                                    </m:sub>
                                                  </m:sSub>
                                                </m:e>
                                              </m:rad>
                                            </m:den>
                                          </m:f>
                                          <m:sSub>
                                            <m:sSubPr>
                                              <m:ctrlPr>
                                                <a:rPr lang="en-US" altLang="zh-CN" i="1">
                                                  <a:latin typeface="Cambria Math" panose="02040503050406030204" pitchFamily="18" charset="0"/>
                                                </a:rPr>
                                              </m:ctrlPr>
                                            </m:sSubPr>
                                            <m:e>
                                              <m:r>
                                                <a:rPr lang="en-US" altLang="zh-CN" b="1" i="1">
                                                  <a:latin typeface="Cambria Math" panose="02040503050406030204" pitchFamily="18" charset="0"/>
                                                </a:rPr>
                                                <m:t>𝑭</m:t>
                                              </m:r>
                                            </m:e>
                                            <m:sub>
                                              <m:r>
                                                <a:rPr lang="en-US" altLang="zh-CN" i="1">
                                                  <a:latin typeface="Cambria Math" panose="02040503050406030204" pitchFamily="18" charset="0"/>
                                                </a:rPr>
                                                <m:t>𝑗</m:t>
                                              </m:r>
                                            </m:sub>
                                          </m:sSub>
                                        </m:e>
                                      </m:d>
                                    </m:e>
                                    <m:sup>
                                      <m:r>
                                        <a:rPr lang="en-US" altLang="zh-CN" b="0" i="1" smtClean="0">
                                          <a:latin typeface="Cambria Math" panose="02040503050406030204" pitchFamily="18" charset="0"/>
                                        </a:rPr>
                                        <m:t>2</m:t>
                                      </m:r>
                                    </m:sup>
                                  </m:sSup>
                                </m:e>
                              </m:nary>
                            </m:e>
                          </m:d>
                        </m:e>
                      </m:func>
                      <m:r>
                        <a:rPr lang="en-US" altLang="zh-CN" i="1">
                          <a:latin typeface="Cambria Math" panose="02040503050406030204" pitchFamily="18" charset="0"/>
                        </a:rPr>
                        <m:t>+</m:t>
                      </m:r>
                      <m:r>
                        <a:rPr lang="en-US" altLang="zh-CN" i="1">
                          <a:latin typeface="Cambria Math" panose="02040503050406030204" pitchFamily="18" charset="0"/>
                        </a:rPr>
                        <m:t>𝜇</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𝑙</m:t>
                          </m:r>
                        </m:sup>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𝑭</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𝒀</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2</m:t>
                              </m:r>
                            </m:sup>
                          </m:sSup>
                        </m:e>
                      </m:nary>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031024" y="2025941"/>
                <a:ext cx="5609492" cy="9840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594813" y="4550731"/>
                <a:ext cx="4663136"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nary>
                            <m:naryPr>
                              <m:chr m:val="∑"/>
                              <m:ctrlPr>
                                <a:rPr lang="en-US" altLang="zh-CN" i="1" smtClean="0">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den>
                              </m:f>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0" i="1" smtClean="0">
                                              <a:latin typeface="Cambria Math" panose="02040503050406030204" pitchFamily="18" charset="0"/>
                                            </a:rPr>
                                            <m:t>𝑖</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num>
                                <m:den>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𝑗</m:t>
                                      </m:r>
                                    </m:sub>
                                  </m:sSub>
                                </m:den>
                              </m:f>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𝑭</m:t>
                                          </m:r>
                                        </m:e>
                                        <m:sub>
                                          <m:r>
                                            <a:rPr lang="en-US" altLang="zh-CN" b="0" i="1" smtClean="0">
                                              <a:latin typeface="Cambria Math" panose="02040503050406030204" pitchFamily="18" charset="0"/>
                                            </a:rPr>
                                            <m:t>𝑗</m:t>
                                          </m:r>
                                        </m:sub>
                                      </m:sSub>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𝑖𝑗</m:t>
                                      </m:r>
                                    </m:sub>
                                  </m:sSub>
                                </m:num>
                                <m:den>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e>
                                  </m:rad>
                                </m:den>
                              </m:f>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𝑭</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0" i="1" smtClean="0">
                                      <a:latin typeface="Cambria Math" panose="02040503050406030204" pitchFamily="18" charset="0"/>
                                    </a:rPr>
                                    <m:t>𝑗</m:t>
                                  </m:r>
                                </m:sub>
                              </m:sSub>
                            </m:e>
                          </m:nary>
                        </m:e>
                      </m:d>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594813" y="4550731"/>
                <a:ext cx="4663136" cy="9840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357568" y="5573197"/>
                <a:ext cx="3198183"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smtClean="0">
                              <a:latin typeface="Cambria Math" panose="02040503050406030204" pitchFamily="18" charset="0"/>
                            </a:rPr>
                            <m:t> </m:t>
                          </m:r>
                        </m:sub>
                        <m:sup>
                          <m:r>
                            <a:rPr lang="en-US" altLang="zh-CN" i="1">
                              <a:latin typeface="Cambria Math" panose="02040503050406030204" pitchFamily="18" charset="0"/>
                            </a:rPr>
                            <m:t>𝑚</m:t>
                          </m:r>
                        </m:sup>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𝑭</m:t>
                                      </m:r>
                                    </m:e>
                                    <m:sub>
                                      <m:r>
                                        <a:rPr lang="en-US" altLang="zh-CN" i="1">
                                          <a:latin typeface="Cambria Math" panose="02040503050406030204" pitchFamily="18" charset="0"/>
                                        </a:rPr>
                                        <m:t>𝑖</m:t>
                                      </m:r>
                                    </m:sub>
                                  </m:sSub>
                                </m:e>
                              </m:d>
                            </m:e>
                            <m:sup>
                              <m:r>
                                <a:rPr lang="en-US" altLang="zh-CN" i="1">
                                  <a:latin typeface="Cambria Math" panose="02040503050406030204" pitchFamily="18" charset="0"/>
                                </a:rPr>
                                <m:t>2</m:t>
                              </m:r>
                            </m:sup>
                          </m:sSup>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𝑖𝑗</m:t>
                                  </m:r>
                                </m:sub>
                              </m:sSub>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𝑗</m:t>
                                      </m:r>
                                    </m:sub>
                                  </m:sSub>
                                </m:e>
                              </m:rad>
                            </m:den>
                          </m:f>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𝑭</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𝑭</m:t>
                              </m:r>
                            </m:e>
                            <m:sub>
                              <m:r>
                                <a:rPr lang="en-US" altLang="zh-CN" i="1">
                                  <a:latin typeface="Cambria Math" panose="02040503050406030204" pitchFamily="18" charset="0"/>
                                </a:rPr>
                                <m:t>𝑗</m:t>
                              </m:r>
                            </m:sub>
                          </m:sSub>
                        </m:e>
                      </m:nary>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357568" y="5573197"/>
                <a:ext cx="3198183" cy="87985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495030" y="5863376"/>
                <a:ext cx="2188997" cy="373179"/>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𝑭</m:t>
                              </m:r>
                            </m:e>
                          </m:d>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tr</m:t>
                      </m:r>
                      <m:d>
                        <m:dPr>
                          <m:ctrlPr>
                            <a:rPr lang="en-US" altLang="zh-CN" b="0"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𝑭</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𝑺</m:t>
                          </m:r>
                          <m:r>
                            <a:rPr lang="en-US" altLang="zh-CN" b="1" i="1">
                              <a:latin typeface="Cambria Math" panose="02040503050406030204" pitchFamily="18" charset="0"/>
                            </a:rPr>
                            <m:t>𝑭</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495030" y="5863376"/>
                <a:ext cx="2188997" cy="373179"/>
              </a:xfrm>
              <a:prstGeom prst="rect">
                <a:avLst/>
              </a:prstGeom>
              <a:blipFill>
                <a:blip r:embed="rId6"/>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6392008" y="3367454"/>
                <a:ext cx="2603708" cy="373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oMath>
                  </m:oMathPara>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6392008" y="3367454"/>
                <a:ext cx="2603708" cy="37317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439129" y="3145898"/>
                <a:ext cx="4609980" cy="4614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b="1" i="1">
                                  <a:latin typeface="Cambria Math" panose="02040503050406030204" pitchFamily="18" charset="0"/>
                                </a:rPr>
                                <m:t>𝑭</m:t>
                              </m:r>
                            </m:lim>
                          </m:limLow>
                        </m:fName>
                        <m:e>
                          <m:r>
                            <m:rPr>
                              <m:sty m:val="p"/>
                            </m:rPr>
                            <a:rPr lang="en-US" altLang="zh-CN">
                              <a:latin typeface="Cambria Math" panose="02040503050406030204" pitchFamily="18" charset="0"/>
                            </a:rPr>
                            <m:t>tr</m:t>
                          </m:r>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𝑭</m:t>
                                  </m:r>
                                </m:e>
                                <m:sup>
                                  <m:r>
                                    <a:rPr lang="en-US" altLang="zh-CN" b="1" i="1">
                                      <a:latin typeface="Cambria Math" panose="02040503050406030204" pitchFamily="18" charset="0"/>
                                    </a:rPr>
                                    <m:t>⊤</m:t>
                                  </m:r>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𝑰</m:t>
                                  </m:r>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d>
                              <m:r>
                                <a:rPr lang="en-US" altLang="zh-CN" b="1" i="1">
                                  <a:latin typeface="Cambria Math" panose="02040503050406030204" pitchFamily="18" charset="0"/>
                                </a:rPr>
                                <m:t>𝑭</m:t>
                              </m:r>
                            </m:e>
                          </m:d>
                          <m:r>
                            <a:rPr lang="en-US" altLang="zh-CN" b="0" i="1" smtClean="0">
                              <a:latin typeface="Cambria Math" panose="02040503050406030204" pitchFamily="18" charset="0"/>
                            </a:rPr>
                            <m:t>+</m:t>
                          </m:r>
                          <m:r>
                            <a:rPr lang="en-US" altLang="zh-CN" i="1">
                              <a:latin typeface="Cambria Math" panose="02040503050406030204" pitchFamily="18" charset="0"/>
                            </a:rPr>
                            <m:t>𝜇</m:t>
                          </m:r>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𝑭</m:t>
                                  </m:r>
                                  <m:r>
                                    <a:rPr lang="en-US" altLang="zh-CN" i="1">
                                      <a:latin typeface="Cambria Math" panose="02040503050406030204" pitchFamily="18" charset="0"/>
                                    </a:rPr>
                                    <m:t>−</m:t>
                                  </m:r>
                                  <m:r>
                                    <a:rPr lang="en-US" altLang="zh-CN" b="1" i="1">
                                      <a:latin typeface="Cambria Math" panose="02040503050406030204" pitchFamily="18" charset="0"/>
                                    </a:rPr>
                                    <m:t>𝒀</m:t>
                                  </m:r>
                                </m:e>
                              </m:d>
                            </m:e>
                            <m:sub>
                              <m:r>
                                <a:rPr lang="en-US" altLang="zh-CN" i="1">
                                  <a:latin typeface="Cambria Math" panose="02040503050406030204" pitchFamily="18" charset="0"/>
                                </a:rPr>
                                <m:t>𝐹</m:t>
                              </m:r>
                            </m:sub>
                            <m:sup>
                              <m:r>
                                <a:rPr lang="en-US" altLang="zh-CN" i="1">
                                  <a:latin typeface="Cambria Math" panose="02040503050406030204" pitchFamily="18" charset="0"/>
                                </a:rPr>
                                <m:t>2</m:t>
                              </m:r>
                            </m:sup>
                          </m:sSubSup>
                        </m:e>
                      </m:func>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439129" y="3145898"/>
                <a:ext cx="4609980" cy="461408"/>
              </a:xfrm>
              <a:prstGeom prst="rect">
                <a:avLst/>
              </a:prstGeom>
              <a:blipFill>
                <a:blip r:embed="rId8"/>
                <a:stretch>
                  <a:fillRect b="-2632"/>
                </a:stretch>
              </a:blipFill>
            </p:spPr>
            <p:txBody>
              <a:bodyPr/>
              <a:lstStyle/>
              <a:p>
                <a:r>
                  <a:rPr lang="zh-CN" altLang="en-US">
                    <a:noFill/>
                  </a:rPr>
                  <a:t> </a:t>
                </a:r>
              </a:p>
            </p:txBody>
          </p:sp>
        </mc:Fallback>
      </mc:AlternateContent>
      <p:sp>
        <p:nvSpPr>
          <p:cNvPr id="13" name="右箭头 12"/>
          <p:cNvSpPr/>
          <p:nvPr/>
        </p:nvSpPr>
        <p:spPr>
          <a:xfrm>
            <a:off x="1542619" y="3205459"/>
            <a:ext cx="391398" cy="288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4082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2" grpId="0"/>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p:txBody>
          <a:bodyPr/>
          <a:lstStyle/>
          <a:p>
            <a:r>
              <a:rPr lang="zh-CN" altLang="en-US" dirty="0"/>
              <a:t>图半监督学习方法在概念上相当清晰</a:t>
            </a:r>
            <a:r>
              <a:rPr lang="en-US" altLang="zh-CN" dirty="0"/>
              <a:t>, </a:t>
            </a:r>
            <a:r>
              <a:rPr lang="zh-CN" altLang="en-US" dirty="0"/>
              <a:t>且易于通过对所涉矩阵运算的分析来探索算法性质。</a:t>
            </a:r>
            <a:endParaRPr lang="en-US" altLang="zh-CN" dirty="0"/>
          </a:p>
          <a:p>
            <a:endParaRPr lang="en-US" altLang="zh-CN" dirty="0" smtClean="0"/>
          </a:p>
          <a:p>
            <a:r>
              <a:rPr lang="zh-CN" altLang="en-US" dirty="0"/>
              <a:t>但此类算法的缺陷也相当</a:t>
            </a:r>
            <a:r>
              <a:rPr lang="zh-CN" altLang="en-US" dirty="0" smtClean="0"/>
              <a:t>明显</a:t>
            </a:r>
            <a:endParaRPr lang="en-US" altLang="zh-CN" dirty="0" smtClean="0"/>
          </a:p>
          <a:p>
            <a:endParaRPr lang="en-US" altLang="zh-CN" dirty="0" smtClean="0"/>
          </a:p>
          <a:p>
            <a:pPr lvl="1"/>
            <a:r>
              <a:rPr lang="zh-CN" altLang="en-US" dirty="0" smtClean="0"/>
              <a:t>首先，</a:t>
            </a:r>
            <a:r>
              <a:rPr lang="zh-CN" altLang="en-US" dirty="0" smtClean="0">
                <a:solidFill>
                  <a:srgbClr val="FF0000"/>
                </a:solidFill>
              </a:rPr>
              <a:t>存储</a:t>
            </a:r>
            <a:r>
              <a:rPr lang="zh-CN" altLang="en-US" dirty="0">
                <a:solidFill>
                  <a:srgbClr val="FF0000"/>
                </a:solidFill>
              </a:rPr>
              <a:t>开销</a:t>
            </a:r>
            <a:r>
              <a:rPr lang="zh-CN" altLang="en-US" dirty="0" smtClean="0">
                <a:solidFill>
                  <a:srgbClr val="FF0000"/>
                </a:solidFill>
              </a:rPr>
              <a:t>高</a:t>
            </a:r>
            <a:endParaRPr lang="en-US" altLang="zh-CN" dirty="0" smtClean="0"/>
          </a:p>
          <a:p>
            <a:pPr lvl="1"/>
            <a:endParaRPr lang="en-US" altLang="zh-CN" dirty="0" smtClean="0"/>
          </a:p>
          <a:p>
            <a:pPr lvl="1"/>
            <a:r>
              <a:rPr lang="zh-CN" altLang="en-US" dirty="0" smtClean="0"/>
              <a:t>其次</a:t>
            </a:r>
            <a:r>
              <a:rPr lang="en-US" altLang="zh-CN" dirty="0" smtClean="0"/>
              <a:t>, </a:t>
            </a:r>
            <a:r>
              <a:rPr lang="zh-CN" altLang="en-US" dirty="0"/>
              <a:t>由于构图过程</a:t>
            </a:r>
            <a:r>
              <a:rPr lang="zh-CN" altLang="en-US" dirty="0">
                <a:solidFill>
                  <a:srgbClr val="FF0000"/>
                </a:solidFill>
              </a:rPr>
              <a:t>仅能考虑训练样本集</a:t>
            </a:r>
            <a:r>
              <a:rPr lang="en-US" altLang="zh-CN" dirty="0"/>
              <a:t>, </a:t>
            </a:r>
            <a:r>
              <a:rPr lang="zh-CN" altLang="en-US" dirty="0"/>
              <a:t>难以判知新样本在图中的位置</a:t>
            </a:r>
            <a:r>
              <a:rPr lang="en-US" altLang="zh-CN" dirty="0"/>
              <a:t>, </a:t>
            </a:r>
            <a:r>
              <a:rPr lang="zh-CN" altLang="en-US" dirty="0"/>
              <a:t>因此</a:t>
            </a:r>
            <a:r>
              <a:rPr lang="en-US" altLang="zh-CN" dirty="0"/>
              <a:t>, </a:t>
            </a:r>
            <a:r>
              <a:rPr lang="zh-CN" altLang="en-US" dirty="0"/>
              <a:t>在接收到新样本时</a:t>
            </a:r>
            <a:r>
              <a:rPr lang="en-US" altLang="zh-CN" dirty="0"/>
              <a:t>, </a:t>
            </a:r>
            <a:r>
              <a:rPr lang="zh-CN" altLang="en-US" dirty="0"/>
              <a:t>或是将其加入原数据集对图进行重构并重新进行标记传播</a:t>
            </a:r>
            <a:r>
              <a:rPr lang="en-US" altLang="zh-CN" dirty="0"/>
              <a:t>, </a:t>
            </a:r>
            <a:r>
              <a:rPr lang="zh-CN" altLang="en-US" dirty="0"/>
              <a:t>或是需引入额外的预测</a:t>
            </a:r>
            <a:r>
              <a:rPr lang="zh-CN" altLang="en-US" dirty="0" smtClean="0"/>
              <a:t>机制</a:t>
            </a:r>
            <a:endParaRPr lang="zh-CN" altLang="en-US"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32</a:t>
            </a:fld>
            <a:endParaRPr lang="zh-CN" altLang="en-US"/>
          </a:p>
        </p:txBody>
      </p:sp>
    </p:spTree>
    <p:extLst>
      <p:ext uri="{BB962C8B-B14F-4D97-AF65-F5344CB8AC3E}">
        <p14:creationId xmlns:p14="http://schemas.microsoft.com/office/powerpoint/2010/main" val="2827769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p:txBody>
          <a:bodyPr>
            <a:normAutofit/>
          </a:bodyPr>
          <a:lstStyle/>
          <a:p>
            <a:r>
              <a:rPr lang="zh-CN" altLang="en-US" dirty="0" smtClean="0"/>
              <a:t>生成式、半监督</a:t>
            </a:r>
            <a:r>
              <a:rPr lang="en-US" altLang="zh-CN" dirty="0" smtClean="0"/>
              <a:t>SVM</a:t>
            </a:r>
            <a:r>
              <a:rPr lang="zh-CN" altLang="en-US" dirty="0" smtClean="0"/>
              <a:t>、图半监督学习等基于单学习器</a:t>
            </a:r>
            <a:endParaRPr lang="en-US" altLang="zh-CN" dirty="0" smtClean="0"/>
          </a:p>
          <a:p>
            <a:endParaRPr lang="en-US" altLang="zh-CN" dirty="0"/>
          </a:p>
          <a:p>
            <a:r>
              <a:rPr lang="zh-CN" altLang="en-US" dirty="0" smtClean="0"/>
              <a:t>基于分歧的方法</a:t>
            </a:r>
            <a:r>
              <a:rPr lang="en-US" altLang="zh-CN" dirty="0" smtClean="0"/>
              <a:t>(disagreement-based methods)</a:t>
            </a:r>
            <a:r>
              <a:rPr lang="zh-CN" altLang="en-US" dirty="0" smtClean="0"/>
              <a:t>使用多学习器，</a:t>
            </a:r>
            <a:r>
              <a:rPr lang="en-US" altLang="zh-CN" dirty="0" smtClean="0"/>
              <a:t>disagreement</a:t>
            </a:r>
            <a:r>
              <a:rPr lang="zh-CN" altLang="en-US" dirty="0"/>
              <a:t>亦称</a:t>
            </a:r>
            <a:r>
              <a:rPr lang="en-US" altLang="zh-CN" dirty="0" smtClean="0"/>
              <a:t>diversity</a:t>
            </a:r>
          </a:p>
          <a:p>
            <a:endParaRPr lang="en-US" altLang="zh-CN" dirty="0" smtClean="0"/>
          </a:p>
          <a:p>
            <a:r>
              <a:rPr lang="zh-CN" altLang="en-US" dirty="0" smtClean="0"/>
              <a:t>学习</a:t>
            </a:r>
            <a:r>
              <a:rPr lang="zh-CN" altLang="en-US" dirty="0"/>
              <a:t>器之间的</a:t>
            </a:r>
            <a:r>
              <a:rPr lang="zh-CN" altLang="en-US" dirty="0">
                <a:solidFill>
                  <a:srgbClr val="FF0000"/>
                </a:solidFill>
              </a:rPr>
              <a:t>“分歧”</a:t>
            </a:r>
            <a:r>
              <a:rPr lang="en-US" altLang="zh-CN" dirty="0"/>
              <a:t>(disagreement)</a:t>
            </a:r>
            <a:r>
              <a:rPr lang="zh-CN" altLang="en-US" dirty="0"/>
              <a:t>对未标记数据的利用</a:t>
            </a:r>
            <a:r>
              <a:rPr lang="zh-CN" altLang="en-US" dirty="0" smtClean="0"/>
              <a:t>至关重要</a:t>
            </a:r>
            <a:endParaRPr lang="en-US" altLang="zh-CN" dirty="0" smtClean="0"/>
          </a:p>
          <a:p>
            <a:endParaRPr lang="en-US" altLang="zh-CN" dirty="0" smtClean="0"/>
          </a:p>
          <a:p>
            <a:r>
              <a:rPr lang="zh-CN" altLang="en-US" dirty="0"/>
              <a:t>协同训练</a:t>
            </a:r>
            <a:r>
              <a:rPr lang="en-US" altLang="zh-CN" dirty="0"/>
              <a:t>(co-training)[Blum and Mitchell, 1998]</a:t>
            </a:r>
            <a:r>
              <a:rPr lang="zh-CN" altLang="en-US" dirty="0"/>
              <a:t>是基于分歧的方法的重要代表</a:t>
            </a:r>
            <a:r>
              <a:rPr lang="en-US" altLang="zh-CN" dirty="0"/>
              <a:t>, </a:t>
            </a:r>
            <a:r>
              <a:rPr lang="zh-CN" altLang="en-US" dirty="0"/>
              <a:t>它最初是针对</a:t>
            </a:r>
            <a:r>
              <a:rPr lang="zh-CN" altLang="en-US" dirty="0">
                <a:solidFill>
                  <a:srgbClr val="FF0000"/>
                </a:solidFill>
              </a:rPr>
              <a:t>“多视图”</a:t>
            </a:r>
            <a:r>
              <a:rPr lang="en-US" altLang="zh-CN" dirty="0"/>
              <a:t>(multi-view)</a:t>
            </a:r>
            <a:r>
              <a:rPr lang="zh-CN" altLang="en-US" dirty="0"/>
              <a:t>数据设计的</a:t>
            </a:r>
            <a:r>
              <a:rPr lang="en-US" altLang="zh-CN" dirty="0"/>
              <a:t>, </a:t>
            </a:r>
            <a:r>
              <a:rPr lang="zh-CN" altLang="en-US" dirty="0"/>
              <a:t>因此也被看作“多视图学习”</a:t>
            </a:r>
            <a:r>
              <a:rPr lang="en-US" altLang="zh-CN" dirty="0"/>
              <a:t>(multi-view learning)</a:t>
            </a:r>
            <a:r>
              <a:rPr lang="zh-CN" altLang="en-US" dirty="0"/>
              <a:t>的代表</a:t>
            </a:r>
            <a:r>
              <a:rPr lang="en-US" altLang="zh-CN"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33</a:t>
            </a:fld>
            <a:endParaRPr lang="zh-CN" altLang="en-US"/>
          </a:p>
        </p:txBody>
      </p:sp>
    </p:spTree>
    <p:extLst>
      <p:ext uri="{BB962C8B-B14F-4D97-AF65-F5344CB8AC3E}">
        <p14:creationId xmlns:p14="http://schemas.microsoft.com/office/powerpoint/2010/main" val="71125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34</a:t>
            </a:fld>
            <a:endParaRPr lang="zh-CN" altLang="en-US"/>
          </a:p>
        </p:txBody>
      </p:sp>
      <p:pic>
        <p:nvPicPr>
          <p:cNvPr id="7" name="图片 6"/>
          <p:cNvPicPr>
            <a:picLocks noChangeAspect="1"/>
          </p:cNvPicPr>
          <p:nvPr/>
        </p:nvPicPr>
        <p:blipFill>
          <a:blip r:embed="rId2"/>
          <a:stretch>
            <a:fillRect/>
          </a:stretch>
        </p:blipFill>
        <p:spPr>
          <a:xfrm>
            <a:off x="1953603" y="1214317"/>
            <a:ext cx="6037383" cy="5191708"/>
          </a:xfrm>
          <a:prstGeom prst="rect">
            <a:avLst/>
          </a:prstGeom>
        </p:spPr>
      </p:pic>
      <p:sp>
        <p:nvSpPr>
          <p:cNvPr id="8" name="矩形 7"/>
          <p:cNvSpPr/>
          <p:nvPr/>
        </p:nvSpPr>
        <p:spPr>
          <a:xfrm>
            <a:off x="1983585" y="2549770"/>
            <a:ext cx="5525047" cy="2523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9" name="直接箭头连接符 8"/>
          <p:cNvCxnSpPr>
            <a:stCxn id="8" idx="1"/>
            <a:endCxn id="10" idx="3"/>
          </p:cNvCxnSpPr>
          <p:nvPr/>
        </p:nvCxnSpPr>
        <p:spPr>
          <a:xfrm flipH="1" flipV="1">
            <a:off x="1521763" y="3807179"/>
            <a:ext cx="461822" cy="4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16360" y="3637902"/>
            <a:ext cx="1005403" cy="338554"/>
          </a:xfrm>
          <a:prstGeom prst="rect">
            <a:avLst/>
          </a:prstGeom>
        </p:spPr>
        <p:txBody>
          <a:bodyPr wrap="none">
            <a:spAutoFit/>
          </a:bodyPr>
          <a:lstStyle/>
          <a:p>
            <a:r>
              <a:rPr lang="zh-CN" altLang="en-US" sz="1600" dirty="0">
                <a:latin typeface="+mj-ea"/>
                <a:ea typeface="+mj-ea"/>
              </a:rPr>
              <a:t>图片视图</a:t>
            </a:r>
          </a:p>
        </p:txBody>
      </p:sp>
      <p:sp>
        <p:nvSpPr>
          <p:cNvPr id="14" name="矩形 13"/>
          <p:cNvSpPr/>
          <p:nvPr/>
        </p:nvSpPr>
        <p:spPr>
          <a:xfrm>
            <a:off x="1960058" y="1234400"/>
            <a:ext cx="5548573" cy="664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5" name="直接箭头连接符 14"/>
          <p:cNvCxnSpPr/>
          <p:nvPr/>
        </p:nvCxnSpPr>
        <p:spPr>
          <a:xfrm flipH="1">
            <a:off x="1441886" y="1641258"/>
            <a:ext cx="514556" cy="3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90804" y="1491217"/>
            <a:ext cx="979755" cy="338554"/>
          </a:xfrm>
          <a:prstGeom prst="rect">
            <a:avLst/>
          </a:prstGeom>
        </p:spPr>
        <p:txBody>
          <a:bodyPr wrap="none">
            <a:spAutoFit/>
          </a:bodyPr>
          <a:lstStyle/>
          <a:p>
            <a:r>
              <a:rPr lang="zh-CN" altLang="en-US" sz="1600" dirty="0">
                <a:latin typeface="+mj-ea"/>
                <a:ea typeface="+mj-ea"/>
              </a:rPr>
              <a:t>文字</a:t>
            </a:r>
            <a:r>
              <a:rPr lang="zh-CN" altLang="en-US" sz="1500" dirty="0">
                <a:latin typeface="+mj-ea"/>
                <a:ea typeface="+mj-ea"/>
              </a:rPr>
              <a:t>视图</a:t>
            </a:r>
          </a:p>
        </p:txBody>
      </p:sp>
      <p:sp>
        <p:nvSpPr>
          <p:cNvPr id="18" name="内容占位符 2"/>
          <p:cNvSpPr>
            <a:spLocks noGrp="1"/>
          </p:cNvSpPr>
          <p:nvPr>
            <p:ph idx="1"/>
          </p:nvPr>
        </p:nvSpPr>
        <p:spPr>
          <a:xfrm>
            <a:off x="4972294" y="6406025"/>
            <a:ext cx="3195760" cy="420069"/>
          </a:xfrm>
        </p:spPr>
        <p:txBody>
          <a:bodyPr>
            <a:normAutofit/>
          </a:bodyPr>
          <a:lstStyle/>
          <a:p>
            <a:pPr marL="0" indent="0">
              <a:buNone/>
            </a:pPr>
            <a:r>
              <a:rPr lang="zh-CN" altLang="en-US" dirty="0" smtClean="0">
                <a:solidFill>
                  <a:srgbClr val="FF0000"/>
                </a:solidFill>
              </a:rPr>
              <a:t>新闻分类任务中的双视图</a:t>
            </a:r>
            <a:endParaRPr lang="zh-CN" altLang="en-US" dirty="0">
              <a:solidFill>
                <a:srgbClr val="FF0000"/>
              </a:solidFill>
            </a:endParaRPr>
          </a:p>
        </p:txBody>
      </p:sp>
    </p:spTree>
    <p:extLst>
      <p:ext uri="{BB962C8B-B14F-4D97-AF65-F5344CB8AC3E}">
        <p14:creationId xmlns:p14="http://schemas.microsoft.com/office/powerpoint/2010/main" val="323613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4" grpId="0" animBg="1"/>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p:txBody>
          <a:bodyPr/>
          <a:lstStyle/>
          <a:p>
            <a:r>
              <a:rPr lang="zh-CN" altLang="en-US" dirty="0"/>
              <a:t>协同训练正是很好地利用了多视图的</a:t>
            </a:r>
            <a:r>
              <a:rPr lang="zh-CN" altLang="en-US" dirty="0" smtClean="0"/>
              <a:t>“相容互补性”。</a:t>
            </a:r>
            <a:r>
              <a:rPr lang="en-US" altLang="zh-CN" dirty="0" smtClean="0"/>
              <a:t> </a:t>
            </a:r>
            <a:r>
              <a:rPr lang="zh-CN" altLang="en-US" dirty="0"/>
              <a:t>假设数据拥有两个“充分”</a:t>
            </a:r>
            <a:r>
              <a:rPr lang="en-US" altLang="zh-CN" dirty="0"/>
              <a:t>(sufficient)</a:t>
            </a:r>
            <a:r>
              <a:rPr lang="zh-CN" altLang="en-US" dirty="0"/>
              <a:t>且“条件独立”视图。</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35</a:t>
            </a:fld>
            <a:endParaRPr lang="zh-CN" altLang="en-US"/>
          </a:p>
        </p:txBody>
      </p:sp>
      <p:sp>
        <p:nvSpPr>
          <p:cNvPr id="7" name="Rectangle 28"/>
          <p:cNvSpPr>
            <a:spLocks noChangeArrowheads="1"/>
          </p:cNvSpPr>
          <p:nvPr/>
        </p:nvSpPr>
        <p:spPr bwMode="auto">
          <a:xfrm>
            <a:off x="2148970" y="2796771"/>
            <a:ext cx="764703" cy="346731"/>
          </a:xfrm>
          <a:prstGeom prst="rect">
            <a:avLst/>
          </a:prstGeom>
          <a:solidFill>
            <a:schemeClr val="accent2">
              <a:lumMod val="20000"/>
              <a:lumOff val="80000"/>
            </a:schemeClr>
          </a:solidFill>
          <a:ln>
            <a:headEnd/>
            <a:tailEnd/>
          </a:ln>
          <a:extLst/>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kern="0" dirty="0">
                <a:solidFill>
                  <a:schemeClr val="tx1"/>
                </a:solidFill>
                <a:latin typeface="Times New Roman" panose="02020603050405020304" pitchFamily="18" charset="0"/>
                <a:ea typeface="微软雅黑" panose="020B0503020204020204" pitchFamily="34" charset="-122"/>
              </a:rPr>
              <a:t>视图</a:t>
            </a:r>
            <a:r>
              <a:rPr kumimoji="1" lang="en-US" altLang="zh-CN" kern="0" dirty="0">
                <a:solidFill>
                  <a:schemeClr val="tx1"/>
                </a:solidFill>
                <a:latin typeface="Times New Roman" panose="02020603050405020304" pitchFamily="18" charset="0"/>
                <a:ea typeface="微软雅黑" panose="020B0503020204020204" pitchFamily="34" charset="-122"/>
              </a:rPr>
              <a:t>1</a:t>
            </a:r>
          </a:p>
        </p:txBody>
      </p:sp>
      <p:sp>
        <p:nvSpPr>
          <p:cNvPr id="8" name="Rectangle 28"/>
          <p:cNvSpPr>
            <a:spLocks noChangeArrowheads="1"/>
          </p:cNvSpPr>
          <p:nvPr/>
        </p:nvSpPr>
        <p:spPr bwMode="auto">
          <a:xfrm>
            <a:off x="5770202" y="2796771"/>
            <a:ext cx="767737" cy="346731"/>
          </a:xfrm>
          <a:prstGeom prst="rect">
            <a:avLst/>
          </a:prstGeom>
          <a:solidFill>
            <a:schemeClr val="accent2">
              <a:lumMod val="20000"/>
              <a:lumOff val="80000"/>
            </a:schemeClr>
          </a:solidFill>
          <a:ln>
            <a:headEnd/>
            <a:tailEnd/>
          </a:ln>
          <a:extLst/>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kern="0" dirty="0">
                <a:solidFill>
                  <a:schemeClr val="tx1"/>
                </a:solidFill>
                <a:latin typeface="Times New Roman" panose="02020603050405020304" pitchFamily="18" charset="0"/>
                <a:ea typeface="微软雅黑" panose="020B0503020204020204" pitchFamily="34" charset="-122"/>
              </a:rPr>
              <a:t>视图</a:t>
            </a:r>
            <a:r>
              <a:rPr kumimoji="1" lang="en-US" altLang="zh-CN" kern="0" dirty="0">
                <a:solidFill>
                  <a:schemeClr val="tx1"/>
                </a:solidFill>
                <a:latin typeface="Times New Roman" panose="02020603050405020304" pitchFamily="18" charset="0"/>
                <a:ea typeface="微软雅黑" panose="020B0503020204020204" pitchFamily="34" charset="-122"/>
              </a:rPr>
              <a:t>2</a:t>
            </a:r>
          </a:p>
        </p:txBody>
      </p:sp>
      <p:pic>
        <p:nvPicPr>
          <p:cNvPr id="9" name="Picture 6"/>
          <p:cNvPicPr>
            <a:picLocks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48970" y="3740957"/>
            <a:ext cx="798910" cy="6167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9029" y="3740957"/>
            <a:ext cx="798910" cy="6167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7"/>
          <p:cNvSpPr>
            <a:spLocks noChangeArrowheads="1"/>
          </p:cNvSpPr>
          <p:nvPr/>
        </p:nvSpPr>
        <p:spPr bwMode="auto">
          <a:xfrm>
            <a:off x="2183175" y="3998296"/>
            <a:ext cx="730499" cy="29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zh-CN" altLang="en-US" kern="0" dirty="0">
                <a:solidFill>
                  <a:srgbClr val="000000"/>
                </a:solidFill>
                <a:latin typeface="Times New Roman" panose="02020603050405020304" pitchFamily="18" charset="0"/>
                <a:ea typeface="微软雅黑" panose="020B0503020204020204" pitchFamily="34" charset="-122"/>
              </a:rPr>
              <a:t>模型</a:t>
            </a:r>
            <a:r>
              <a:rPr kumimoji="1" lang="en-US" altLang="zh-CN" kern="0" dirty="0">
                <a:solidFill>
                  <a:srgbClr val="000000"/>
                </a:solidFill>
                <a:latin typeface="Times New Roman" panose="02020603050405020304" pitchFamily="18" charset="0"/>
                <a:ea typeface="微软雅黑" panose="020B0503020204020204" pitchFamily="34" charset="-122"/>
              </a:rPr>
              <a:t>1</a:t>
            </a:r>
          </a:p>
        </p:txBody>
      </p:sp>
      <p:sp>
        <p:nvSpPr>
          <p:cNvPr id="12" name="Rectangle 7"/>
          <p:cNvSpPr>
            <a:spLocks noChangeArrowheads="1"/>
          </p:cNvSpPr>
          <p:nvPr/>
        </p:nvSpPr>
        <p:spPr bwMode="auto">
          <a:xfrm>
            <a:off x="5770202" y="3998296"/>
            <a:ext cx="730499" cy="29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zh-CN" altLang="en-US" kern="0" dirty="0">
                <a:solidFill>
                  <a:srgbClr val="000000"/>
                </a:solidFill>
                <a:latin typeface="Times New Roman" panose="02020603050405020304" pitchFamily="18" charset="0"/>
                <a:ea typeface="微软雅黑" panose="020B0503020204020204" pitchFamily="34" charset="-122"/>
              </a:rPr>
              <a:t>模型</a:t>
            </a:r>
            <a:r>
              <a:rPr kumimoji="1" lang="en-US" altLang="zh-CN" kern="0" dirty="0">
                <a:solidFill>
                  <a:srgbClr val="000000"/>
                </a:solidFill>
                <a:latin typeface="Times New Roman" panose="02020603050405020304" pitchFamily="18" charset="0"/>
                <a:ea typeface="微软雅黑" panose="020B0503020204020204" pitchFamily="34" charset="-122"/>
              </a:rPr>
              <a:t>2</a:t>
            </a:r>
          </a:p>
        </p:txBody>
      </p:sp>
      <p:sp>
        <p:nvSpPr>
          <p:cNvPr id="13" name="Line 2"/>
          <p:cNvSpPr>
            <a:spLocks noChangeShapeType="1"/>
          </p:cNvSpPr>
          <p:nvPr/>
        </p:nvSpPr>
        <p:spPr bwMode="auto">
          <a:xfrm flipH="1">
            <a:off x="2548370" y="3191009"/>
            <a:ext cx="0" cy="524414"/>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Times New Roman" panose="02020603050405020304" pitchFamily="18" charset="0"/>
              <a:ea typeface="微软雅黑" panose="020B0503020204020204" pitchFamily="34" charset="-122"/>
            </a:endParaRPr>
          </a:p>
        </p:txBody>
      </p:sp>
      <p:sp>
        <p:nvSpPr>
          <p:cNvPr id="14" name="Line 2"/>
          <p:cNvSpPr>
            <a:spLocks noChangeShapeType="1"/>
          </p:cNvSpPr>
          <p:nvPr/>
        </p:nvSpPr>
        <p:spPr bwMode="auto">
          <a:xfrm flipH="1">
            <a:off x="6131554" y="3191009"/>
            <a:ext cx="0" cy="524414"/>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Times New Roman" panose="02020603050405020304" pitchFamily="18" charset="0"/>
              <a:ea typeface="微软雅黑" panose="020B0503020204020204" pitchFamily="34" charset="-122"/>
            </a:endParaRPr>
          </a:p>
        </p:txBody>
      </p:sp>
      <p:sp>
        <p:nvSpPr>
          <p:cNvPr id="15" name="上弧形箭头 14"/>
          <p:cNvSpPr/>
          <p:nvPr/>
        </p:nvSpPr>
        <p:spPr>
          <a:xfrm>
            <a:off x="3220531" y="3054927"/>
            <a:ext cx="2400300" cy="6156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微软雅黑" panose="020B0503020204020204" pitchFamily="34" charset="-122"/>
            </a:endParaRPr>
          </a:p>
        </p:txBody>
      </p:sp>
      <p:sp>
        <p:nvSpPr>
          <p:cNvPr id="16" name="上弧形箭头 15"/>
          <p:cNvSpPr/>
          <p:nvPr/>
        </p:nvSpPr>
        <p:spPr>
          <a:xfrm rot="10800000">
            <a:off x="3140652" y="4122594"/>
            <a:ext cx="2337955" cy="5766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ea typeface="微软雅黑" panose="020B0503020204020204" pitchFamily="34" charset="-122"/>
            </a:endParaRPr>
          </a:p>
        </p:txBody>
      </p:sp>
      <p:sp>
        <p:nvSpPr>
          <p:cNvPr id="17" name="Text Box 22"/>
          <p:cNvSpPr txBox="1">
            <a:spLocks noChangeArrowheads="1"/>
          </p:cNvSpPr>
          <p:nvPr/>
        </p:nvSpPr>
        <p:spPr bwMode="auto">
          <a:xfrm>
            <a:off x="3652288" y="2920599"/>
            <a:ext cx="1440000" cy="369332"/>
          </a:xfrm>
          <a:prstGeom prst="rect">
            <a:avLst/>
          </a:prstGeom>
          <a:solidFill>
            <a:schemeClr val="accent1">
              <a:lumMod val="20000"/>
              <a:lumOff val="80000"/>
            </a:schemeClr>
          </a:solidFill>
          <a:ln>
            <a:headEnd/>
            <a:tailEnd/>
          </a:ln>
          <a:extLst/>
        </p:spPr>
        <p:style>
          <a:lnRef idx="0">
            <a:schemeClr val="accent3"/>
          </a:lnRef>
          <a:fillRef idx="3">
            <a:schemeClr val="accent3"/>
          </a:fillRef>
          <a:effectRef idx="3">
            <a:schemeClr val="accent3"/>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pPr>
            <a:r>
              <a:rPr kumimoji="1" lang="zh-CN" altLang="en-US" sz="1800" dirty="0">
                <a:ea typeface="微软雅黑" panose="020B0503020204020204" pitchFamily="34" charset="-122"/>
              </a:rPr>
              <a:t>最确信样本</a:t>
            </a:r>
            <a:endParaRPr kumimoji="1" lang="en-US" altLang="zh-CN" sz="1800" i="1" dirty="0">
              <a:ea typeface="微软雅黑" panose="020B0503020204020204" pitchFamily="34" charset="-122"/>
            </a:endParaRPr>
          </a:p>
        </p:txBody>
      </p:sp>
      <p:sp>
        <p:nvSpPr>
          <p:cNvPr id="18" name="Text Box 22"/>
          <p:cNvSpPr txBox="1">
            <a:spLocks noChangeArrowheads="1"/>
          </p:cNvSpPr>
          <p:nvPr/>
        </p:nvSpPr>
        <p:spPr bwMode="auto">
          <a:xfrm>
            <a:off x="3652288" y="4530012"/>
            <a:ext cx="1440000" cy="369332"/>
          </a:xfrm>
          <a:prstGeom prst="rect">
            <a:avLst/>
          </a:prstGeom>
          <a:solidFill>
            <a:schemeClr val="accent1">
              <a:lumMod val="20000"/>
              <a:lumOff val="80000"/>
            </a:schemeClr>
          </a:solidFill>
          <a:ln>
            <a:headEnd/>
            <a:tailEnd/>
          </a:ln>
          <a:extLst/>
        </p:spPr>
        <p:style>
          <a:lnRef idx="0">
            <a:schemeClr val="accent3"/>
          </a:lnRef>
          <a:fillRef idx="3">
            <a:schemeClr val="accent3"/>
          </a:fillRef>
          <a:effectRef idx="3">
            <a:schemeClr val="accent3"/>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pPr>
            <a:r>
              <a:rPr kumimoji="1" lang="zh-CN" altLang="en-US" sz="1800" dirty="0">
                <a:ea typeface="微软雅黑" panose="020B0503020204020204" pitchFamily="34" charset="-122"/>
              </a:rPr>
              <a:t>最确信样本</a:t>
            </a:r>
            <a:endParaRPr kumimoji="1" lang="en-US" altLang="zh-CN" sz="1800" i="1" dirty="0">
              <a:ea typeface="微软雅黑" panose="020B0503020204020204" pitchFamily="34" charset="-122"/>
            </a:endParaRPr>
          </a:p>
        </p:txBody>
      </p:sp>
    </p:spTree>
    <p:extLst>
      <p:ext uri="{BB962C8B-B14F-4D97-AF65-F5344CB8AC3E}">
        <p14:creationId xmlns:p14="http://schemas.microsoft.com/office/powerpoint/2010/main" val="258104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P spid="15" grpId="0" animBg="1"/>
      <p:bldP spid="16"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36</a:t>
            </a:fld>
            <a:endParaRPr lang="zh-CN" altLang="en-US"/>
          </a:p>
        </p:txBody>
      </p:sp>
      <p:pic>
        <p:nvPicPr>
          <p:cNvPr id="7" name="内容占位符 6"/>
          <p:cNvPicPr>
            <a:picLocks noGrp="1" noChangeAspect="1"/>
          </p:cNvPicPr>
          <p:nvPr>
            <p:ph idx="1"/>
          </p:nvPr>
        </p:nvPicPr>
        <p:blipFill>
          <a:blip r:embed="rId2"/>
          <a:stretch>
            <a:fillRect/>
          </a:stretch>
        </p:blipFill>
        <p:spPr>
          <a:xfrm>
            <a:off x="1888470" y="1268078"/>
            <a:ext cx="6002083" cy="5346900"/>
          </a:xfrm>
          <a:prstGeom prst="rect">
            <a:avLst/>
          </a:prstGeom>
        </p:spPr>
      </p:pic>
      <p:sp>
        <p:nvSpPr>
          <p:cNvPr id="8" name="矩形 7"/>
          <p:cNvSpPr/>
          <p:nvPr/>
        </p:nvSpPr>
        <p:spPr>
          <a:xfrm>
            <a:off x="1988076" y="3423854"/>
            <a:ext cx="5889067" cy="1223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1988076" y="5072000"/>
            <a:ext cx="5902477" cy="526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内容占位符 6"/>
          <p:cNvPicPr>
            <a:picLocks noChangeAspect="1"/>
          </p:cNvPicPr>
          <p:nvPr/>
        </p:nvPicPr>
        <p:blipFill rotWithShape="1">
          <a:blip r:embed="rId2"/>
          <a:srcRect t="40544" b="35851"/>
          <a:stretch/>
        </p:blipFill>
        <p:spPr>
          <a:xfrm>
            <a:off x="184507" y="2682056"/>
            <a:ext cx="8912179" cy="2042720"/>
          </a:xfrm>
          <a:prstGeom prst="rect">
            <a:avLst/>
          </a:prstGeom>
          <a:ln>
            <a:solidFill>
              <a:schemeClr val="tx1"/>
            </a:solidFill>
          </a:ln>
        </p:spPr>
      </p:pic>
      <p:pic>
        <p:nvPicPr>
          <p:cNvPr id="11" name="内容占位符 6"/>
          <p:cNvPicPr>
            <a:picLocks noChangeAspect="1"/>
          </p:cNvPicPr>
          <p:nvPr/>
        </p:nvPicPr>
        <p:blipFill rotWithShape="1">
          <a:blip r:embed="rId2"/>
          <a:srcRect l="-858" t="71858" r="14359" b="18989"/>
          <a:stretch/>
        </p:blipFill>
        <p:spPr>
          <a:xfrm>
            <a:off x="662997" y="4829213"/>
            <a:ext cx="8043117" cy="933459"/>
          </a:xfrm>
          <a:prstGeom prst="rect">
            <a:avLst/>
          </a:prstGeom>
          <a:ln>
            <a:solidFill>
              <a:schemeClr val="tx1"/>
            </a:solidFill>
          </a:ln>
        </p:spPr>
      </p:pic>
      <p:sp>
        <p:nvSpPr>
          <p:cNvPr id="12" name="文本框 11"/>
          <p:cNvSpPr txBox="1"/>
          <p:nvPr/>
        </p:nvSpPr>
        <p:spPr>
          <a:xfrm>
            <a:off x="184507" y="2013441"/>
            <a:ext cx="8912179" cy="646331"/>
          </a:xfrm>
          <a:prstGeom prst="rect">
            <a:avLst/>
          </a:prstGeom>
          <a:solidFill>
            <a:schemeClr val="bg1"/>
          </a:solidFill>
        </p:spPr>
        <p:txBody>
          <a:bodyPr wrap="square" rtlCol="0">
            <a:spAutoFit/>
          </a:bodyPr>
          <a:lstStyle/>
          <a:p>
            <a:r>
              <a:rPr lang="zh-CN" altLang="en-US" smtClean="0">
                <a:solidFill>
                  <a:srgbClr val="FF0000"/>
                </a:solidFill>
              </a:rPr>
              <a:t>在每个视图</a:t>
            </a:r>
            <a:r>
              <a:rPr lang="zh-CN" altLang="en-US" dirty="0" smtClean="0">
                <a:solidFill>
                  <a:srgbClr val="FF0000"/>
                </a:solidFill>
              </a:rPr>
              <a:t>上基于有标记样本分别训练出一个分类器，然后让每个分类器分别去挑选自己最有把握的未标记样本赋予伪标记</a:t>
            </a:r>
            <a:endParaRPr lang="zh-CN" altLang="en-US" dirty="0">
              <a:solidFill>
                <a:srgbClr val="FF0000"/>
              </a:solidFill>
            </a:endParaRPr>
          </a:p>
        </p:txBody>
      </p:sp>
      <p:sp>
        <p:nvSpPr>
          <p:cNvPr id="13" name="矩形 12"/>
          <p:cNvSpPr/>
          <p:nvPr/>
        </p:nvSpPr>
        <p:spPr>
          <a:xfrm>
            <a:off x="654205" y="5775218"/>
            <a:ext cx="8043117" cy="369332"/>
          </a:xfrm>
          <a:prstGeom prst="rect">
            <a:avLst/>
          </a:prstGeom>
          <a:solidFill>
            <a:schemeClr val="bg1"/>
          </a:solidFill>
        </p:spPr>
        <p:txBody>
          <a:bodyPr wrap="square">
            <a:spAutoFit/>
          </a:bodyPr>
          <a:lstStyle/>
          <a:p>
            <a:r>
              <a:rPr lang="zh-CN" altLang="en-US" dirty="0" smtClean="0">
                <a:solidFill>
                  <a:srgbClr val="FF0000"/>
                </a:solidFill>
              </a:rPr>
              <a:t>将</a:t>
            </a:r>
            <a:r>
              <a:rPr lang="zh-CN" altLang="en-US" dirty="0">
                <a:solidFill>
                  <a:srgbClr val="FF0000"/>
                </a:solidFill>
              </a:rPr>
              <a:t>伪标记样本提供给另外一个分类器作为新增的有标记样本用于训练更新</a:t>
            </a:r>
          </a:p>
        </p:txBody>
      </p:sp>
    </p:spTree>
    <p:extLst>
      <p:ext uri="{BB962C8B-B14F-4D97-AF65-F5344CB8AC3E}">
        <p14:creationId xmlns:p14="http://schemas.microsoft.com/office/powerpoint/2010/main" val="39312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2" grpId="1" animBg="1"/>
      <p:bldP spid="13" grpId="0" animBg="1"/>
      <p:bldP spid="1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p:txBody>
          <a:bodyPr/>
          <a:lstStyle/>
          <a:p>
            <a:r>
              <a:rPr lang="zh-CN" altLang="en-US" dirty="0"/>
              <a:t>协同训练过程虽简单</a:t>
            </a:r>
            <a:r>
              <a:rPr lang="en-US" altLang="zh-CN" dirty="0"/>
              <a:t>, </a:t>
            </a:r>
            <a:r>
              <a:rPr lang="zh-CN" altLang="en-US" dirty="0"/>
              <a:t>但令人惊讶的是</a:t>
            </a:r>
            <a:r>
              <a:rPr lang="en-US" altLang="zh-CN" dirty="0"/>
              <a:t>, </a:t>
            </a:r>
            <a:r>
              <a:rPr lang="zh-CN" altLang="en-US" dirty="0"/>
              <a:t>理论证明显示出</a:t>
            </a:r>
            <a:r>
              <a:rPr lang="en-US" altLang="zh-CN" dirty="0"/>
              <a:t>, </a:t>
            </a:r>
            <a:r>
              <a:rPr lang="zh-CN" altLang="en-US" dirty="0"/>
              <a:t>若两个视图</a:t>
            </a:r>
            <a:r>
              <a:rPr lang="zh-CN" altLang="en-US" dirty="0">
                <a:solidFill>
                  <a:srgbClr val="FF0000"/>
                </a:solidFill>
              </a:rPr>
              <a:t>充分且条件独立</a:t>
            </a:r>
            <a:r>
              <a:rPr lang="en-US" altLang="zh-CN" dirty="0"/>
              <a:t>, </a:t>
            </a:r>
            <a:r>
              <a:rPr lang="zh-CN" altLang="en-US" dirty="0"/>
              <a:t>则可利用未标记样本通过协同训练将弱分类器的泛化性能提升到任意高</a:t>
            </a:r>
            <a:r>
              <a:rPr lang="en-US" altLang="zh-CN" dirty="0"/>
              <a:t>[Blum and Mitchell, 1998</a:t>
            </a:r>
            <a:r>
              <a:rPr lang="en-US" altLang="zh-CN" dirty="0" smtClean="0"/>
              <a:t>]</a:t>
            </a:r>
          </a:p>
          <a:p>
            <a:endParaRPr lang="en-US" altLang="zh-CN" dirty="0"/>
          </a:p>
          <a:p>
            <a:r>
              <a:rPr lang="zh-CN" altLang="en-US" dirty="0" smtClean="0"/>
              <a:t>视图</a:t>
            </a:r>
            <a:r>
              <a:rPr lang="zh-CN" altLang="en-US" dirty="0"/>
              <a:t>的条件独立性在现实任务中通常很难满足</a:t>
            </a:r>
            <a:r>
              <a:rPr lang="en-US" altLang="zh-CN" dirty="0"/>
              <a:t>,</a:t>
            </a:r>
            <a:r>
              <a:rPr lang="zh-CN" altLang="en-US" dirty="0"/>
              <a:t>不会是条件</a:t>
            </a:r>
            <a:r>
              <a:rPr lang="zh-CN" altLang="en-US" dirty="0" smtClean="0"/>
              <a:t>独立的</a:t>
            </a:r>
            <a:r>
              <a:rPr lang="zh-CN" altLang="en-US" dirty="0"/>
              <a:t>，</a:t>
            </a:r>
            <a:r>
              <a:rPr lang="zh-CN" altLang="en-US" dirty="0" smtClean="0"/>
              <a:t>性能</a:t>
            </a:r>
            <a:r>
              <a:rPr lang="zh-CN" altLang="en-US" dirty="0"/>
              <a:t>提升幅度不会那么</a:t>
            </a:r>
            <a:r>
              <a:rPr lang="zh-CN" altLang="en-US" dirty="0" smtClean="0"/>
              <a:t>大</a:t>
            </a:r>
            <a:endParaRPr lang="en-US" altLang="zh-CN" dirty="0" smtClean="0"/>
          </a:p>
          <a:p>
            <a:endParaRPr lang="en-US" altLang="zh-CN" dirty="0"/>
          </a:p>
          <a:p>
            <a:r>
              <a:rPr lang="zh-CN" altLang="en-US" dirty="0" smtClean="0"/>
              <a:t>研究</a:t>
            </a:r>
            <a:r>
              <a:rPr lang="zh-CN" altLang="en-US" dirty="0"/>
              <a:t>表明</a:t>
            </a:r>
            <a:r>
              <a:rPr lang="en-US" altLang="zh-CN" dirty="0"/>
              <a:t>, </a:t>
            </a:r>
            <a:r>
              <a:rPr lang="zh-CN" altLang="en-US" dirty="0"/>
              <a:t>即使在更弱的条件下</a:t>
            </a:r>
            <a:r>
              <a:rPr lang="en-US" altLang="zh-CN" dirty="0"/>
              <a:t>,</a:t>
            </a:r>
            <a:r>
              <a:rPr lang="zh-CN" altLang="en-US" dirty="0">
                <a:solidFill>
                  <a:srgbClr val="FF0000"/>
                </a:solidFill>
              </a:rPr>
              <a:t>协同训练仍可有效地提升弱分类器的</a:t>
            </a:r>
            <a:r>
              <a:rPr lang="zh-CN" altLang="en-US" dirty="0" smtClean="0">
                <a:solidFill>
                  <a:srgbClr val="FF0000"/>
                </a:solidFill>
              </a:rPr>
              <a:t>性能</a:t>
            </a:r>
            <a:r>
              <a:rPr lang="en-US" altLang="zh-CN" dirty="0"/>
              <a:t>[</a:t>
            </a:r>
            <a:r>
              <a:rPr lang="zh-CN" altLang="en-US" dirty="0"/>
              <a:t>周志华</a:t>
            </a:r>
            <a:r>
              <a:rPr lang="en-US" altLang="zh-CN" dirty="0"/>
              <a:t>, 2013</a:t>
            </a:r>
            <a:r>
              <a:rPr lang="en-US" altLang="zh-CN" dirty="0" smtClean="0"/>
              <a:t>]</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37</a:t>
            </a:fld>
            <a:endParaRPr lang="zh-CN" altLang="en-US"/>
          </a:p>
        </p:txBody>
      </p:sp>
    </p:spTree>
    <p:extLst>
      <p:ext uri="{BB962C8B-B14F-4D97-AF65-F5344CB8AC3E}">
        <p14:creationId xmlns:p14="http://schemas.microsoft.com/office/powerpoint/2010/main" val="3628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30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60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p:txBody>
          <a:bodyPr/>
          <a:lstStyle/>
          <a:p>
            <a:r>
              <a:rPr lang="zh-CN" altLang="en-US" dirty="0"/>
              <a:t>协同训练算法本身是为多视图数据而设计的</a:t>
            </a:r>
            <a:r>
              <a:rPr lang="en-US" altLang="zh-CN" dirty="0" smtClean="0"/>
              <a:t>,</a:t>
            </a:r>
            <a:r>
              <a:rPr lang="zh-CN" altLang="en-US" dirty="0" smtClean="0"/>
              <a:t> 但</a:t>
            </a:r>
            <a:r>
              <a:rPr lang="zh-CN" altLang="en-US" dirty="0"/>
              <a:t>此后出现了一些能在单视图数据上使用的变体</a:t>
            </a:r>
            <a:r>
              <a:rPr lang="zh-CN" altLang="en-US" dirty="0" smtClean="0"/>
              <a:t>算法</a:t>
            </a:r>
            <a:endParaRPr lang="en-US" altLang="zh-CN" dirty="0" smtClean="0"/>
          </a:p>
          <a:p>
            <a:endParaRPr lang="en-US" altLang="zh-CN" dirty="0" smtClean="0"/>
          </a:p>
          <a:p>
            <a:r>
              <a:rPr lang="zh-CN" altLang="en-US" dirty="0" smtClean="0"/>
              <a:t>它们</a:t>
            </a:r>
            <a:r>
              <a:rPr lang="zh-CN" altLang="en-US" dirty="0"/>
              <a:t>或是使用</a:t>
            </a:r>
            <a:r>
              <a:rPr lang="zh-CN" altLang="en-US" dirty="0">
                <a:solidFill>
                  <a:srgbClr val="FF0000"/>
                </a:solidFill>
              </a:rPr>
              <a:t>不同的学习算法</a:t>
            </a:r>
            <a:r>
              <a:rPr lang="en-US" altLang="zh-CN" dirty="0"/>
              <a:t>[Goldman and Zhou,2000]</a:t>
            </a:r>
            <a:r>
              <a:rPr lang="zh-CN" altLang="en-US" dirty="0"/>
              <a:t>、或使用</a:t>
            </a:r>
            <a:r>
              <a:rPr lang="zh-CN" altLang="en-US" dirty="0">
                <a:solidFill>
                  <a:srgbClr val="FF0000"/>
                </a:solidFill>
              </a:rPr>
              <a:t>不同的数据采样</a:t>
            </a:r>
            <a:r>
              <a:rPr lang="en-US" altLang="zh-CN" dirty="0"/>
              <a:t>[Zhou and Li, 2005b]</a:t>
            </a:r>
            <a:r>
              <a:rPr lang="zh-CN" altLang="en-US" dirty="0"/>
              <a:t>、甚至使用</a:t>
            </a:r>
            <a:r>
              <a:rPr lang="zh-CN" altLang="en-US" dirty="0">
                <a:solidFill>
                  <a:srgbClr val="FF0000"/>
                </a:solidFill>
              </a:rPr>
              <a:t>不同的参数设置</a:t>
            </a:r>
            <a:r>
              <a:rPr lang="en-US" altLang="zh-CN" dirty="0"/>
              <a:t>[Zhou and Li, 2005a]</a:t>
            </a:r>
            <a:r>
              <a:rPr lang="zh-CN" altLang="en-US" dirty="0"/>
              <a:t>来产生不同的学习器</a:t>
            </a:r>
            <a:r>
              <a:rPr lang="en-US" altLang="zh-CN" dirty="0"/>
              <a:t>, </a:t>
            </a:r>
            <a:r>
              <a:rPr lang="zh-CN" altLang="en-US" dirty="0"/>
              <a:t>也能有效地利用未标记数据来提升</a:t>
            </a:r>
            <a:r>
              <a:rPr lang="zh-CN" altLang="en-US" dirty="0" smtClean="0"/>
              <a:t>性能</a:t>
            </a:r>
            <a:endParaRPr lang="en-US" altLang="zh-CN" dirty="0"/>
          </a:p>
          <a:p>
            <a:endParaRPr lang="en-US" altLang="zh-CN" dirty="0" smtClean="0"/>
          </a:p>
          <a:p>
            <a:r>
              <a:rPr lang="zh-CN" altLang="en-US" dirty="0"/>
              <a:t>后续理论研究发现</a:t>
            </a:r>
            <a:r>
              <a:rPr lang="en-US" altLang="zh-CN" dirty="0"/>
              <a:t>, </a:t>
            </a:r>
            <a:r>
              <a:rPr lang="zh-CN" altLang="en-US" dirty="0"/>
              <a:t>此类算法事实上无需数据拥有多视图</a:t>
            </a:r>
            <a:r>
              <a:rPr lang="en-US" altLang="zh-CN" dirty="0"/>
              <a:t>, </a:t>
            </a:r>
            <a:r>
              <a:rPr lang="zh-CN" altLang="en-US" dirty="0"/>
              <a:t>仅需</a:t>
            </a:r>
            <a:r>
              <a:rPr lang="zh-CN" altLang="en-US" dirty="0">
                <a:solidFill>
                  <a:srgbClr val="FF0000"/>
                </a:solidFill>
              </a:rPr>
              <a:t>弱学习器之间具有显著的分歧</a:t>
            </a:r>
            <a:r>
              <a:rPr lang="en-US" altLang="zh-CN" dirty="0">
                <a:solidFill>
                  <a:srgbClr val="FF0000"/>
                </a:solidFill>
              </a:rPr>
              <a:t>(</a:t>
            </a:r>
            <a:r>
              <a:rPr lang="zh-CN" altLang="en-US" dirty="0">
                <a:solidFill>
                  <a:srgbClr val="FF0000"/>
                </a:solidFill>
              </a:rPr>
              <a:t>或差异</a:t>
            </a:r>
            <a:r>
              <a:rPr lang="en-US" altLang="zh-CN" dirty="0">
                <a:solidFill>
                  <a:srgbClr val="FF0000"/>
                </a:solidFill>
              </a:rPr>
              <a:t>)</a:t>
            </a:r>
            <a:r>
              <a:rPr lang="en-US" altLang="zh-CN" dirty="0"/>
              <a:t>, </a:t>
            </a:r>
            <a:r>
              <a:rPr lang="zh-CN" altLang="en-US" dirty="0"/>
              <a:t>即可通过相互提供伪标记样本的方式来提高泛化性能</a:t>
            </a:r>
            <a:r>
              <a:rPr lang="en-US" altLang="zh-CN" dirty="0"/>
              <a:t>[</a:t>
            </a:r>
            <a:r>
              <a:rPr lang="zh-CN" altLang="en-US" dirty="0"/>
              <a:t>周志华</a:t>
            </a:r>
            <a:r>
              <a:rPr lang="en-US" altLang="zh-CN" dirty="0"/>
              <a:t>, 2013</a:t>
            </a:r>
            <a:r>
              <a:rPr lang="en-US" altLang="zh-CN" dirty="0" smtClean="0"/>
              <a:t>]</a:t>
            </a:r>
            <a:endParaRPr lang="zh-CN" altLang="en-US"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38</a:t>
            </a:fld>
            <a:endParaRPr lang="zh-CN" altLang="en-US"/>
          </a:p>
        </p:txBody>
      </p:sp>
    </p:spTree>
    <p:extLst>
      <p:ext uri="{BB962C8B-B14F-4D97-AF65-F5344CB8AC3E}">
        <p14:creationId xmlns:p14="http://schemas.microsoft.com/office/powerpoint/2010/main" val="10919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30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60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p:txBody>
          <a:bodyPr/>
          <a:lstStyle/>
          <a:p>
            <a:r>
              <a:rPr lang="zh-CN" altLang="en-US" dirty="0"/>
              <a:t>基于分歧的方法</a:t>
            </a:r>
            <a:r>
              <a:rPr lang="zh-CN" altLang="en-US" dirty="0">
                <a:solidFill>
                  <a:srgbClr val="FF0000"/>
                </a:solidFill>
              </a:rPr>
              <a:t>只需采用合适的基学习器</a:t>
            </a:r>
            <a:r>
              <a:rPr lang="en-US" altLang="zh-CN" dirty="0"/>
              <a:t>, </a:t>
            </a:r>
            <a:r>
              <a:rPr lang="zh-CN" altLang="en-US" dirty="0"/>
              <a:t>就较少受到模型假设、损失函数非凸性和数据规模问题的影响</a:t>
            </a:r>
            <a:r>
              <a:rPr lang="en-US" altLang="zh-CN" dirty="0"/>
              <a:t>, </a:t>
            </a:r>
            <a:r>
              <a:rPr lang="zh-CN" altLang="en-US" dirty="0"/>
              <a:t>学习方法简单有效、理论基础相对坚实、适用范围较为广泛</a:t>
            </a:r>
            <a:r>
              <a:rPr lang="zh-CN" altLang="en-US" dirty="0" smtClean="0"/>
              <a:t>。</a:t>
            </a:r>
            <a:endParaRPr lang="en-US" altLang="zh-CN" dirty="0" smtClean="0"/>
          </a:p>
          <a:p>
            <a:endParaRPr lang="en-US" altLang="zh-CN" dirty="0"/>
          </a:p>
          <a:p>
            <a:endParaRPr lang="en-US" altLang="zh-CN" dirty="0" smtClean="0"/>
          </a:p>
          <a:p>
            <a:r>
              <a:rPr lang="zh-CN" altLang="en-US" dirty="0"/>
              <a:t>为了使用此类方法</a:t>
            </a:r>
            <a:r>
              <a:rPr lang="en-US" altLang="zh-CN" dirty="0"/>
              <a:t>, </a:t>
            </a:r>
            <a:r>
              <a:rPr lang="zh-CN" altLang="en-US" dirty="0"/>
              <a:t>需能生成具有显著分歧、性能尚可的多个学习器</a:t>
            </a:r>
            <a:r>
              <a:rPr lang="en-US" altLang="zh-CN" dirty="0"/>
              <a:t>, </a:t>
            </a:r>
            <a:r>
              <a:rPr lang="zh-CN" altLang="en-US" dirty="0"/>
              <a:t>但当</a:t>
            </a:r>
            <a:r>
              <a:rPr lang="zh-CN" altLang="en-US" dirty="0">
                <a:solidFill>
                  <a:srgbClr val="FF0000"/>
                </a:solidFill>
              </a:rPr>
              <a:t>有标记样本很少</a:t>
            </a:r>
            <a:r>
              <a:rPr lang="zh-CN" altLang="en-US" dirty="0"/>
              <a:t>、尤其是数据不具有多视图时</a:t>
            </a:r>
            <a:r>
              <a:rPr lang="en-US" altLang="zh-CN" dirty="0"/>
              <a:t>, </a:t>
            </a:r>
            <a:r>
              <a:rPr lang="zh-CN" altLang="en-US" dirty="0"/>
              <a:t>要做到这一点并不容易。</a:t>
            </a:r>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39</a:t>
            </a:fld>
            <a:endParaRPr lang="zh-CN" altLang="en-US"/>
          </a:p>
        </p:txBody>
      </p:sp>
    </p:spTree>
    <p:extLst>
      <p:ext uri="{BB962C8B-B14F-4D97-AF65-F5344CB8AC3E}">
        <p14:creationId xmlns:p14="http://schemas.microsoft.com/office/powerpoint/2010/main" val="587245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背景（主动学习）</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626" y="2948935"/>
            <a:ext cx="1838311" cy="127699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0438" y="1754468"/>
            <a:ext cx="2090914" cy="1564918"/>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5445" y="4009293"/>
            <a:ext cx="2248502" cy="1500364"/>
          </a:xfrm>
          <a:prstGeom prst="rect">
            <a:avLst/>
          </a:prstGeom>
        </p:spPr>
      </p:pic>
      <p:sp>
        <p:nvSpPr>
          <p:cNvPr id="12" name="下箭头 11"/>
          <p:cNvSpPr/>
          <p:nvPr/>
        </p:nvSpPr>
        <p:spPr>
          <a:xfrm rot="14274326">
            <a:off x="2870978" y="2093728"/>
            <a:ext cx="467139" cy="818677"/>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下箭头 12"/>
          <p:cNvSpPr/>
          <p:nvPr/>
        </p:nvSpPr>
        <p:spPr>
          <a:xfrm rot="18166018">
            <a:off x="2805659" y="4244450"/>
            <a:ext cx="467139" cy="77546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9455" y="2699204"/>
            <a:ext cx="2182526" cy="1457483"/>
          </a:xfrm>
          <a:prstGeom prst="rect">
            <a:avLst/>
          </a:prstGeom>
        </p:spPr>
      </p:pic>
      <p:sp>
        <p:nvSpPr>
          <p:cNvPr id="15" name="下箭头 14"/>
          <p:cNvSpPr/>
          <p:nvPr/>
        </p:nvSpPr>
        <p:spPr>
          <a:xfrm rot="13827507">
            <a:off x="6096419" y="4088359"/>
            <a:ext cx="404746" cy="859978"/>
          </a:xfrm>
          <a:prstGeom prst="downArrow">
            <a:avLst>
              <a:gd name="adj1" fmla="val 50000"/>
              <a:gd name="adj2" fmla="val 7692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350">
              <a:solidFill>
                <a:srgbClr val="FF0000"/>
              </a:solidFill>
            </a:endParaRPr>
          </a:p>
        </p:txBody>
      </p:sp>
      <p:sp>
        <p:nvSpPr>
          <p:cNvPr id="16" name="Text Box 17"/>
          <p:cNvSpPr txBox="1">
            <a:spLocks noChangeArrowheads="1"/>
          </p:cNvSpPr>
          <p:nvPr/>
        </p:nvSpPr>
        <p:spPr bwMode="auto">
          <a:xfrm>
            <a:off x="1208010" y="4390143"/>
            <a:ext cx="1105542" cy="369332"/>
          </a:xfrm>
          <a:prstGeom prst="rect">
            <a:avLst/>
          </a:prstGeom>
          <a:solidFill>
            <a:schemeClr val="accent2">
              <a:lumMod val="20000"/>
              <a:lumOff val="80000"/>
            </a:schemeClr>
          </a:solidFill>
          <a:ln>
            <a:noFill/>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800" kern="0" dirty="0">
                <a:latin typeface="+mj-ea"/>
                <a:ea typeface="+mj-ea"/>
              </a:rPr>
              <a:t>品瓜师</a:t>
            </a:r>
            <a:endParaRPr lang="en-US" altLang="zh-CN" sz="1800" kern="0" dirty="0">
              <a:latin typeface="+mj-ea"/>
              <a:ea typeface="+mj-ea"/>
            </a:endParaRPr>
          </a:p>
        </p:txBody>
      </p:sp>
      <p:sp>
        <p:nvSpPr>
          <p:cNvPr id="17" name="文本框 16"/>
          <p:cNvSpPr txBox="1"/>
          <p:nvPr/>
        </p:nvSpPr>
        <p:spPr>
          <a:xfrm>
            <a:off x="5429531" y="2213006"/>
            <a:ext cx="665162" cy="600164"/>
          </a:xfrm>
          <a:prstGeom prst="rect">
            <a:avLst/>
          </a:prstGeom>
          <a:solidFill>
            <a:schemeClr val="accent5">
              <a:lumMod val="20000"/>
              <a:lumOff val="80000"/>
            </a:schemeClr>
          </a:solidFill>
          <a:ln w="38100">
            <a:solidFill>
              <a:schemeClr val="accent5"/>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FF0000"/>
                </a:solidFill>
              </a:rPr>
              <a:t>吃</a:t>
            </a:r>
          </a:p>
        </p:txBody>
      </p:sp>
    </p:spTree>
    <p:extLst>
      <p:ext uri="{BB962C8B-B14F-4D97-AF65-F5344CB8AC3E}">
        <p14:creationId xmlns:p14="http://schemas.microsoft.com/office/powerpoint/2010/main" val="291889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0-#ppt_w/2"/>
                                          </p:val>
                                        </p:tav>
                                        <p:tav tm="100000">
                                          <p:val>
                                            <p:strVal val="#ppt_x"/>
                                          </p:val>
                                        </p:tav>
                                      </p:tavLst>
                                    </p:anim>
                                    <p:anim calcmode="lin" valueType="num">
                                      <p:cBhvr additive="base">
                                        <p:cTn id="3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3" name="内容占位符 2"/>
          <p:cNvSpPr>
            <a:spLocks noGrp="1"/>
          </p:cNvSpPr>
          <p:nvPr>
            <p:ph idx="1"/>
          </p:nvPr>
        </p:nvSpPr>
        <p:spPr/>
        <p:txBody>
          <a:bodyPr/>
          <a:lstStyle/>
          <a:p>
            <a:r>
              <a:rPr lang="zh-CN" altLang="en-US" dirty="0"/>
              <a:t>聚类是一种典型的无监督学习</a:t>
            </a:r>
            <a:r>
              <a:rPr lang="zh-CN" altLang="en-US" dirty="0" smtClean="0"/>
              <a:t>任务</a:t>
            </a:r>
            <a:endParaRPr lang="en-US" altLang="zh-CN" dirty="0"/>
          </a:p>
          <a:p>
            <a:endParaRPr lang="en-US" altLang="zh-CN" dirty="0" smtClean="0"/>
          </a:p>
          <a:p>
            <a:r>
              <a:rPr lang="zh-CN" altLang="en-US" dirty="0" smtClean="0"/>
              <a:t>在</a:t>
            </a:r>
            <a:r>
              <a:rPr lang="zh-CN" altLang="en-US" dirty="0"/>
              <a:t>现实聚类任务中我们往往能获得一些额外的监督信息</a:t>
            </a:r>
            <a:r>
              <a:rPr lang="en-US" altLang="zh-CN" dirty="0"/>
              <a:t>, </a:t>
            </a:r>
            <a:r>
              <a:rPr lang="zh-CN" altLang="en-US" dirty="0"/>
              <a:t>于是可通过“半监督聚类”</a:t>
            </a:r>
            <a:r>
              <a:rPr lang="en-US" altLang="zh-CN" dirty="0"/>
              <a:t>(semi-supervised clustering)</a:t>
            </a:r>
            <a:r>
              <a:rPr lang="zh-CN" altLang="en-US" dirty="0"/>
              <a:t>来利用监督信息以获得更好的聚类</a:t>
            </a:r>
            <a:r>
              <a:rPr lang="zh-CN" altLang="en-US" dirty="0" smtClean="0"/>
              <a:t>效果</a:t>
            </a:r>
            <a:endParaRPr lang="en-US" altLang="zh-CN" dirty="0" smtClean="0"/>
          </a:p>
          <a:p>
            <a:endParaRPr lang="en-US" altLang="zh-CN" dirty="0"/>
          </a:p>
          <a:p>
            <a:r>
              <a:rPr lang="zh-CN" altLang="en-US" dirty="0"/>
              <a:t>聚类任务中获得的监督信息大致有两种类型：</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40</a:t>
            </a:fld>
            <a:endParaRPr lang="zh-CN" altLang="en-US"/>
          </a:p>
        </p:txBody>
      </p:sp>
      <p:sp>
        <p:nvSpPr>
          <p:cNvPr id="7" name="矩形 6"/>
          <p:cNvSpPr/>
          <p:nvPr/>
        </p:nvSpPr>
        <p:spPr>
          <a:xfrm>
            <a:off x="1096247" y="4664891"/>
            <a:ext cx="6951506" cy="1200329"/>
          </a:xfrm>
          <a:prstGeom prst="rect">
            <a:avLst/>
          </a:prstGeom>
          <a:solidFill>
            <a:schemeClr val="accent1">
              <a:lumMod val="20000"/>
              <a:lumOff val="80000"/>
            </a:schemeClr>
          </a:solidFill>
        </p:spPr>
        <p:txBody>
          <a:bodyPr wrap="square">
            <a:spAutoFit/>
          </a:bodyPr>
          <a:lstStyle/>
          <a:p>
            <a:pPr marL="172800" indent="-172800">
              <a:buFont typeface="Arial" panose="020B0604020202020204" pitchFamily="34" charset="0"/>
              <a:buChar char="•"/>
            </a:pPr>
            <a:r>
              <a:rPr lang="zh-CN" altLang="en-US" dirty="0"/>
              <a:t>第一种类型是</a:t>
            </a:r>
            <a:r>
              <a:rPr lang="zh-CN" altLang="en-US" dirty="0">
                <a:solidFill>
                  <a:srgbClr val="FF0000"/>
                </a:solidFill>
              </a:rPr>
              <a:t>“ 必连”</a:t>
            </a:r>
            <a:r>
              <a:rPr lang="en-US" altLang="zh-CN" dirty="0"/>
              <a:t>(must-link)</a:t>
            </a:r>
            <a:r>
              <a:rPr lang="zh-CN" altLang="en-US" dirty="0"/>
              <a:t>与</a:t>
            </a:r>
            <a:r>
              <a:rPr lang="zh-CN" altLang="en-US" dirty="0">
                <a:solidFill>
                  <a:srgbClr val="FF0000"/>
                </a:solidFill>
              </a:rPr>
              <a:t>“勿连”</a:t>
            </a:r>
            <a:r>
              <a:rPr lang="en-US" altLang="zh-CN" dirty="0"/>
              <a:t>(cannot-link)</a:t>
            </a:r>
            <a:r>
              <a:rPr lang="zh-CN" altLang="en-US" dirty="0"/>
              <a:t>约束，前者是指样本必属于同一个簇</a:t>
            </a:r>
            <a:r>
              <a:rPr lang="en-US" altLang="zh-CN" dirty="0"/>
              <a:t>, </a:t>
            </a:r>
            <a:r>
              <a:rPr lang="zh-CN" altLang="en-US" dirty="0"/>
              <a:t>后者则是指样本必不属于同一个簇；</a:t>
            </a:r>
            <a:endParaRPr lang="en-US" altLang="zh-CN" dirty="0"/>
          </a:p>
          <a:p>
            <a:pPr>
              <a:buFont typeface="Wingdings" panose="05000000000000000000" pitchFamily="2" charset="2"/>
              <a:buChar char="l"/>
            </a:pPr>
            <a:endParaRPr lang="en-US" altLang="zh-CN" dirty="0"/>
          </a:p>
          <a:p>
            <a:pPr marL="172800" indent="-172800">
              <a:buFont typeface="Arial" panose="020B0604020202020204" pitchFamily="34" charset="0"/>
              <a:buChar char="•"/>
            </a:pPr>
            <a:r>
              <a:rPr lang="zh-CN" altLang="en-US" dirty="0"/>
              <a:t>第二种类型的监督信息则是少量的</a:t>
            </a:r>
            <a:r>
              <a:rPr lang="zh-CN" altLang="en-US" dirty="0">
                <a:solidFill>
                  <a:srgbClr val="FF0000"/>
                </a:solidFill>
              </a:rPr>
              <a:t>有标记</a:t>
            </a:r>
            <a:r>
              <a:rPr lang="zh-CN" altLang="en-US" dirty="0" smtClean="0">
                <a:solidFill>
                  <a:srgbClr val="FF0000"/>
                </a:solidFill>
              </a:rPr>
              <a:t>样本</a:t>
            </a:r>
            <a:endParaRPr lang="zh-CN" altLang="en-US" dirty="0"/>
          </a:p>
        </p:txBody>
      </p:sp>
    </p:spTree>
    <p:extLst>
      <p:ext uri="{BB962C8B-B14F-4D97-AF65-F5344CB8AC3E}">
        <p14:creationId xmlns:p14="http://schemas.microsoft.com/office/powerpoint/2010/main" val="19986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3" name="内容占位符 2"/>
          <p:cNvSpPr>
            <a:spLocks noGrp="1"/>
          </p:cNvSpPr>
          <p:nvPr>
            <p:ph idx="1"/>
          </p:nvPr>
        </p:nvSpPr>
        <p:spPr/>
        <p:txBody>
          <a:bodyPr/>
          <a:lstStyle/>
          <a:p>
            <a:r>
              <a:rPr lang="zh-CN" altLang="en-US" dirty="0"/>
              <a:t>约束</a:t>
            </a:r>
            <a:r>
              <a:rPr lang="en-US" altLang="zh-CN" i="1" dirty="0"/>
              <a:t>k</a:t>
            </a:r>
            <a:r>
              <a:rPr lang="zh-CN" altLang="en-US" dirty="0"/>
              <a:t>均值</a:t>
            </a:r>
            <a:r>
              <a:rPr lang="en-US" altLang="zh-CN" dirty="0"/>
              <a:t>(Constrained </a:t>
            </a:r>
            <a:r>
              <a:rPr lang="en-US" altLang="zh-CN" i="1" dirty="0"/>
              <a:t>k</a:t>
            </a:r>
            <a:r>
              <a:rPr lang="en-US" altLang="zh-CN" dirty="0"/>
              <a:t>-means)</a:t>
            </a:r>
            <a:r>
              <a:rPr lang="zh-CN" altLang="en-US" dirty="0"/>
              <a:t>算法</a:t>
            </a:r>
            <a:r>
              <a:rPr lang="en-US" altLang="zh-CN" dirty="0"/>
              <a:t>[</a:t>
            </a:r>
            <a:r>
              <a:rPr lang="en-US" altLang="zh-CN" dirty="0" err="1"/>
              <a:t>Wagstaff</a:t>
            </a:r>
            <a:r>
              <a:rPr lang="en-US" altLang="zh-CN" dirty="0"/>
              <a:t> et al., 2001]</a:t>
            </a:r>
            <a:r>
              <a:rPr lang="zh-CN" altLang="en-US" dirty="0"/>
              <a:t>是利用第一类监督信息的代表。</a:t>
            </a:r>
            <a:endParaRPr lang="en-US" altLang="zh-CN" dirty="0"/>
          </a:p>
          <a:p>
            <a:endParaRPr lang="en-US" altLang="zh-CN" dirty="0"/>
          </a:p>
          <a:p>
            <a:r>
              <a:rPr lang="zh-CN" altLang="en-US" dirty="0"/>
              <a:t>该算法是</a:t>
            </a:r>
            <a:r>
              <a:rPr lang="en-US" altLang="zh-CN" i="1" dirty="0"/>
              <a:t>k</a:t>
            </a:r>
            <a:r>
              <a:rPr lang="zh-CN" altLang="en-US" dirty="0"/>
              <a:t>均值算法的扩展</a:t>
            </a:r>
            <a:r>
              <a:rPr lang="en-US" altLang="zh-CN" dirty="0"/>
              <a:t>,</a:t>
            </a:r>
            <a:r>
              <a:rPr lang="zh-CN" altLang="en-US" dirty="0"/>
              <a:t>它在聚类过程中要确保</a:t>
            </a:r>
            <a:r>
              <a:rPr lang="zh-CN" altLang="en-US" dirty="0">
                <a:solidFill>
                  <a:srgbClr val="FF0000"/>
                </a:solidFill>
              </a:rPr>
              <a:t>“必连”</a:t>
            </a:r>
            <a:r>
              <a:rPr lang="zh-CN" altLang="en-US" dirty="0"/>
              <a:t>关系集合与</a:t>
            </a:r>
            <a:r>
              <a:rPr lang="zh-CN" altLang="en-US" dirty="0">
                <a:solidFill>
                  <a:srgbClr val="FF0000"/>
                </a:solidFill>
              </a:rPr>
              <a:t>“勿连”</a:t>
            </a:r>
            <a:r>
              <a:rPr lang="zh-CN" altLang="en-US" dirty="0"/>
              <a:t>关系集合中的约束得以满足</a:t>
            </a:r>
            <a:r>
              <a:rPr lang="en-US" altLang="zh-CN" dirty="0"/>
              <a:t>, </a:t>
            </a:r>
            <a:r>
              <a:rPr lang="zh-CN" altLang="en-US" dirty="0"/>
              <a:t>否则将返回错误提示。</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41</a:t>
            </a:fld>
            <a:endParaRPr lang="zh-CN" altLang="en-US"/>
          </a:p>
        </p:txBody>
      </p:sp>
    </p:spTree>
    <p:extLst>
      <p:ext uri="{BB962C8B-B14F-4D97-AF65-F5344CB8AC3E}">
        <p14:creationId xmlns:p14="http://schemas.microsoft.com/office/powerpoint/2010/main" val="1735409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42</a:t>
            </a:fld>
            <a:endParaRPr lang="zh-CN" altLang="en-US"/>
          </a:p>
        </p:txBody>
      </p:sp>
      <p:pic>
        <p:nvPicPr>
          <p:cNvPr id="7" name="内容占位符 7"/>
          <p:cNvPicPr>
            <a:picLocks noGrp="1" noChangeAspect="1"/>
          </p:cNvPicPr>
          <p:nvPr>
            <p:ph idx="1"/>
          </p:nvPr>
        </p:nvPicPr>
        <p:blipFill>
          <a:blip r:embed="rId2"/>
          <a:stretch>
            <a:fillRect/>
          </a:stretch>
        </p:blipFill>
        <p:spPr>
          <a:xfrm>
            <a:off x="1895173" y="1346201"/>
            <a:ext cx="6090781" cy="5330194"/>
          </a:xfrm>
          <a:prstGeom prst="rect">
            <a:avLst/>
          </a:prstGeom>
        </p:spPr>
      </p:pic>
      <p:sp>
        <p:nvSpPr>
          <p:cNvPr id="8" name="矩形 7"/>
          <p:cNvSpPr/>
          <p:nvPr/>
        </p:nvSpPr>
        <p:spPr>
          <a:xfrm>
            <a:off x="3183336" y="3253882"/>
            <a:ext cx="4634264" cy="198995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内容占位符 7"/>
          <p:cNvPicPr>
            <a:picLocks noChangeAspect="1"/>
          </p:cNvPicPr>
          <p:nvPr/>
        </p:nvPicPr>
        <p:blipFill rotWithShape="1">
          <a:blip r:embed="rId2"/>
          <a:srcRect l="19689" t="35861" r="6726" b="26929"/>
          <a:stretch/>
        </p:blipFill>
        <p:spPr>
          <a:xfrm>
            <a:off x="628650" y="2111689"/>
            <a:ext cx="7834765" cy="3577603"/>
          </a:xfrm>
          <a:prstGeom prst="rect">
            <a:avLst/>
          </a:prstGeom>
          <a:ln>
            <a:solidFill>
              <a:schemeClr val="tx1"/>
            </a:solidFill>
          </a:ln>
        </p:spPr>
      </p:pic>
      <p:sp>
        <p:nvSpPr>
          <p:cNvPr id="10" name="矩形 9"/>
          <p:cNvSpPr/>
          <p:nvPr/>
        </p:nvSpPr>
        <p:spPr>
          <a:xfrm>
            <a:off x="2154565" y="2974645"/>
            <a:ext cx="2835168" cy="8035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2152233" y="3795048"/>
            <a:ext cx="2837500" cy="13433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Text Box 32"/>
          <p:cNvSpPr txBox="1">
            <a:spLocks noChangeArrowheads="1"/>
          </p:cNvSpPr>
          <p:nvPr/>
        </p:nvSpPr>
        <p:spPr bwMode="auto">
          <a:xfrm>
            <a:off x="6412899" y="3242141"/>
            <a:ext cx="2692864" cy="338554"/>
          </a:xfrm>
          <a:prstGeom prst="rect">
            <a:avLst/>
          </a:prstGeom>
          <a:solidFill>
            <a:schemeClr val="accent2">
              <a:lumMod val="20000"/>
              <a:lumOff val="80000"/>
            </a:schemeClr>
          </a:solidFill>
          <a:ln w="38100">
            <a:solidFill>
              <a:schemeClr val="accent2"/>
            </a:solidFill>
            <a:miter lim="800000"/>
            <a:headEnd/>
            <a:tailEnd/>
          </a:ln>
          <a:effectLs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latin typeface="幼圆" pitchFamily="49" charset="-122"/>
                <a:ea typeface="幼圆" pitchFamily="49" charset="-122"/>
              </a:rPr>
              <a:t>不冲突，选择最近的簇</a:t>
            </a:r>
            <a:endParaRPr lang="en-US" altLang="zh-CN" sz="1600" b="1" kern="0" dirty="0">
              <a:latin typeface="幼圆" pitchFamily="49" charset="-122"/>
              <a:ea typeface="幼圆" pitchFamily="49" charset="-122"/>
            </a:endParaRPr>
          </a:p>
        </p:txBody>
      </p:sp>
      <p:sp>
        <p:nvSpPr>
          <p:cNvPr id="13" name="Text Box 32"/>
          <p:cNvSpPr txBox="1">
            <a:spLocks noChangeArrowheads="1"/>
          </p:cNvSpPr>
          <p:nvPr/>
        </p:nvSpPr>
        <p:spPr bwMode="auto">
          <a:xfrm>
            <a:off x="6412898" y="3979916"/>
            <a:ext cx="2694913" cy="338554"/>
          </a:xfrm>
          <a:prstGeom prst="rect">
            <a:avLst/>
          </a:prstGeom>
          <a:solidFill>
            <a:schemeClr val="accent2">
              <a:lumMod val="20000"/>
              <a:lumOff val="80000"/>
            </a:schemeClr>
          </a:solidFill>
          <a:ln w="38100">
            <a:solidFill>
              <a:schemeClr val="accent2"/>
            </a:solidFill>
            <a:miter lim="800000"/>
            <a:headEnd/>
            <a:tailEnd/>
          </a:ln>
          <a:effectLs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latin typeface="幼圆" pitchFamily="49" charset="-122"/>
                <a:ea typeface="幼圆" pitchFamily="49" charset="-122"/>
              </a:rPr>
              <a:t>冲突，尝试次近的簇</a:t>
            </a:r>
            <a:endParaRPr lang="en-US" altLang="zh-CN" sz="1600" b="1" kern="0" dirty="0">
              <a:latin typeface="幼圆" pitchFamily="49" charset="-122"/>
              <a:ea typeface="幼圆" pitchFamily="49" charset="-122"/>
            </a:endParaRPr>
          </a:p>
        </p:txBody>
      </p:sp>
      <p:cxnSp>
        <p:nvCxnSpPr>
          <p:cNvPr id="14" name="直接箭头连接符 13"/>
          <p:cNvCxnSpPr/>
          <p:nvPr/>
        </p:nvCxnSpPr>
        <p:spPr>
          <a:xfrm>
            <a:off x="4989733" y="3411418"/>
            <a:ext cx="142316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3" idx="1"/>
          </p:cNvCxnSpPr>
          <p:nvPr/>
        </p:nvCxnSpPr>
        <p:spPr>
          <a:xfrm flipV="1">
            <a:off x="4989733" y="4149193"/>
            <a:ext cx="1423165" cy="10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 Box 32"/>
          <p:cNvSpPr txBox="1">
            <a:spLocks noChangeArrowheads="1"/>
          </p:cNvSpPr>
          <p:nvPr/>
        </p:nvSpPr>
        <p:spPr bwMode="auto">
          <a:xfrm>
            <a:off x="6415831" y="4668647"/>
            <a:ext cx="2694913" cy="338554"/>
          </a:xfrm>
          <a:prstGeom prst="rect">
            <a:avLst/>
          </a:prstGeom>
          <a:solidFill>
            <a:schemeClr val="accent2">
              <a:lumMod val="20000"/>
              <a:lumOff val="80000"/>
            </a:schemeClr>
          </a:solidFill>
          <a:ln w="38100">
            <a:solidFill>
              <a:schemeClr val="accent2"/>
            </a:solidFill>
            <a:miter lim="800000"/>
            <a:headEnd/>
            <a:tailEnd/>
          </a:ln>
          <a:effectLs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smtClean="0">
                <a:latin typeface="幼圆" pitchFamily="49" charset="-122"/>
                <a:ea typeface="幼圆" pitchFamily="49" charset="-122"/>
              </a:rPr>
              <a:t>找不到满足条件的簇，报错</a:t>
            </a:r>
            <a:endParaRPr lang="en-US" altLang="zh-CN" sz="1600" b="1" kern="0" dirty="0">
              <a:latin typeface="幼圆" pitchFamily="49" charset="-122"/>
              <a:ea typeface="幼圆" pitchFamily="49" charset="-122"/>
            </a:endParaRPr>
          </a:p>
        </p:txBody>
      </p:sp>
      <p:cxnSp>
        <p:nvCxnSpPr>
          <p:cNvPr id="17" name="直接箭头连接符 16"/>
          <p:cNvCxnSpPr>
            <a:endCxn id="16" idx="1"/>
          </p:cNvCxnSpPr>
          <p:nvPr/>
        </p:nvCxnSpPr>
        <p:spPr>
          <a:xfrm flipV="1">
            <a:off x="4988267" y="4837924"/>
            <a:ext cx="142756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64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1+#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1+#ppt_w/2"/>
                                          </p:val>
                                        </p:tav>
                                        <p:tav tm="100000">
                                          <p:val>
                                            <p:strVal val="#ppt_x"/>
                                          </p:val>
                                        </p:tav>
                                      </p:tavLst>
                                    </p:anim>
                                    <p:anim calcmode="lin" valueType="num">
                                      <p:cBhvr additive="base">
                                        <p:cTn id="4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1+#ppt_w/2"/>
                                          </p:val>
                                        </p:tav>
                                        <p:tav tm="100000">
                                          <p:val>
                                            <p:strVal val="#ppt_x"/>
                                          </p:val>
                                        </p:tav>
                                      </p:tavLst>
                                    </p:anim>
                                    <p:anim calcmode="lin" valueType="num">
                                      <p:cBhvr additive="base">
                                        <p:cTn id="47" dur="5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1+#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2"/>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0"/>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4"/>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1"/>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6"/>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0" grpId="1" animBg="1"/>
      <p:bldP spid="11" grpId="0" animBg="1"/>
      <p:bldP spid="11" grpId="1" animBg="1"/>
      <p:bldP spid="12" grpId="0" animBg="1"/>
      <p:bldP spid="12" grpId="1" animBg="1"/>
      <p:bldP spid="13" grpId="0" animBg="1"/>
      <p:bldP spid="13" grpId="1" animBg="1"/>
      <p:bldP spid="16" grpId="0" animBg="1"/>
      <p:bldP spid="16"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43</a:t>
            </a:fld>
            <a:endParaRPr lang="zh-CN" altLang="en-US"/>
          </a:p>
        </p:txBody>
      </p:sp>
      <p:pic>
        <p:nvPicPr>
          <p:cNvPr id="7" name="图片 6"/>
          <p:cNvPicPr>
            <a:picLocks noChangeAspect="1"/>
          </p:cNvPicPr>
          <p:nvPr/>
        </p:nvPicPr>
        <p:blipFill>
          <a:blip r:embed="rId2"/>
          <a:stretch>
            <a:fillRect/>
          </a:stretch>
        </p:blipFill>
        <p:spPr>
          <a:xfrm>
            <a:off x="628650" y="1315874"/>
            <a:ext cx="2720889" cy="2512125"/>
          </a:xfrm>
          <a:prstGeom prst="rect">
            <a:avLst/>
          </a:prstGeom>
        </p:spPr>
      </p:pic>
      <p:pic>
        <p:nvPicPr>
          <p:cNvPr id="8" name="图片 7"/>
          <p:cNvPicPr>
            <a:picLocks noChangeAspect="1"/>
          </p:cNvPicPr>
          <p:nvPr/>
        </p:nvPicPr>
        <p:blipFill>
          <a:blip r:embed="rId3"/>
          <a:stretch>
            <a:fillRect/>
          </a:stretch>
        </p:blipFill>
        <p:spPr>
          <a:xfrm>
            <a:off x="2531589" y="3729040"/>
            <a:ext cx="2708447" cy="2502220"/>
          </a:xfrm>
          <a:prstGeom prst="rect">
            <a:avLst/>
          </a:prstGeom>
        </p:spPr>
      </p:pic>
      <p:pic>
        <p:nvPicPr>
          <p:cNvPr id="9" name="图片 8"/>
          <p:cNvPicPr>
            <a:picLocks noChangeAspect="1"/>
          </p:cNvPicPr>
          <p:nvPr/>
        </p:nvPicPr>
        <p:blipFill>
          <a:blip r:embed="rId4"/>
          <a:stretch>
            <a:fillRect/>
          </a:stretch>
        </p:blipFill>
        <p:spPr>
          <a:xfrm>
            <a:off x="4228583" y="1269121"/>
            <a:ext cx="2711021" cy="2506673"/>
          </a:xfrm>
          <a:prstGeom prst="rect">
            <a:avLst/>
          </a:prstGeom>
        </p:spPr>
      </p:pic>
      <p:pic>
        <p:nvPicPr>
          <p:cNvPr id="10" name="图片 9"/>
          <p:cNvPicPr>
            <a:picLocks noChangeAspect="1"/>
          </p:cNvPicPr>
          <p:nvPr/>
        </p:nvPicPr>
        <p:blipFill>
          <a:blip r:embed="rId5"/>
          <a:stretch>
            <a:fillRect/>
          </a:stretch>
        </p:blipFill>
        <p:spPr>
          <a:xfrm>
            <a:off x="6119080" y="3729040"/>
            <a:ext cx="2674208" cy="2490015"/>
          </a:xfrm>
          <a:prstGeom prst="rect">
            <a:avLst/>
          </a:prstGeom>
        </p:spPr>
      </p:pic>
      <p:sp>
        <p:nvSpPr>
          <p:cNvPr id="11" name="文本框 10"/>
          <p:cNvSpPr txBox="1"/>
          <p:nvPr/>
        </p:nvSpPr>
        <p:spPr>
          <a:xfrm>
            <a:off x="3969862" y="6412235"/>
            <a:ext cx="2990850" cy="369332"/>
          </a:xfrm>
          <a:prstGeom prst="rect">
            <a:avLst/>
          </a:prstGeom>
          <a:noFill/>
        </p:spPr>
        <p:txBody>
          <a:bodyPr wrap="square" rtlCol="0">
            <a:spAutoFit/>
          </a:bodyPr>
          <a:lstStyle/>
          <a:p>
            <a:r>
              <a:rPr lang="zh-CN" altLang="en-US" dirty="0" smtClean="0"/>
              <a:t>在西瓜数据集</a:t>
            </a:r>
            <a:r>
              <a:rPr lang="en-US" altLang="zh-CN" dirty="0" smtClean="0"/>
              <a:t>4.0</a:t>
            </a:r>
            <a:r>
              <a:rPr lang="zh-CN" altLang="en-US" dirty="0" smtClean="0"/>
              <a:t>上运行结果</a:t>
            </a:r>
            <a:endParaRPr lang="zh-CN" altLang="en-US" dirty="0"/>
          </a:p>
        </p:txBody>
      </p:sp>
    </p:spTree>
    <p:extLst>
      <p:ext uri="{BB962C8B-B14F-4D97-AF65-F5344CB8AC3E}">
        <p14:creationId xmlns:p14="http://schemas.microsoft.com/office/powerpoint/2010/main" val="94835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3" name="内容占位符 2"/>
          <p:cNvSpPr>
            <a:spLocks noGrp="1"/>
          </p:cNvSpPr>
          <p:nvPr>
            <p:ph idx="1"/>
          </p:nvPr>
        </p:nvSpPr>
        <p:spPr/>
        <p:txBody>
          <a:bodyPr/>
          <a:lstStyle/>
          <a:p>
            <a:r>
              <a:rPr lang="zh-CN" altLang="en-US" dirty="0"/>
              <a:t>第二种监督信息是少量有标记样本。即假设少量有标记样本属于</a:t>
            </a:r>
            <a:r>
              <a:rPr lang="en-US" altLang="zh-CN" dirty="0"/>
              <a:t>k</a:t>
            </a:r>
            <a:r>
              <a:rPr lang="zh-CN" altLang="en-US" dirty="0"/>
              <a:t>个聚类簇</a:t>
            </a:r>
            <a:r>
              <a:rPr lang="zh-CN" altLang="en-US" dirty="0" smtClean="0"/>
              <a:t>。</a:t>
            </a:r>
            <a:endParaRPr lang="en-US" altLang="zh-CN" dirty="0" smtClean="0"/>
          </a:p>
          <a:p>
            <a:endParaRPr lang="en-US" altLang="zh-CN" dirty="0"/>
          </a:p>
          <a:p>
            <a:r>
              <a:rPr lang="zh-CN" altLang="en-US" dirty="0" smtClean="0"/>
              <a:t>将</a:t>
            </a:r>
            <a:r>
              <a:rPr lang="zh-CN" altLang="en-US" dirty="0"/>
              <a:t>它们作为</a:t>
            </a:r>
            <a:r>
              <a:rPr lang="zh-CN" altLang="en-US" dirty="0">
                <a:solidFill>
                  <a:srgbClr val="FF0000"/>
                </a:solidFill>
              </a:rPr>
              <a:t>“种子”</a:t>
            </a:r>
            <a:r>
              <a:rPr lang="en-US" altLang="zh-CN" dirty="0"/>
              <a:t>, </a:t>
            </a:r>
            <a:r>
              <a:rPr lang="zh-CN" altLang="en-US" dirty="0"/>
              <a:t>用它们初始化</a:t>
            </a:r>
            <a:r>
              <a:rPr lang="en-US" altLang="zh-CN" i="1" dirty="0"/>
              <a:t>k</a:t>
            </a:r>
            <a:r>
              <a:rPr lang="zh-CN" altLang="en-US" dirty="0"/>
              <a:t>均值算法的</a:t>
            </a:r>
            <a:r>
              <a:rPr lang="en-US" altLang="zh-CN" i="1" dirty="0"/>
              <a:t>k</a:t>
            </a:r>
            <a:r>
              <a:rPr lang="zh-CN" altLang="en-US" dirty="0"/>
              <a:t>个聚类中心</a:t>
            </a:r>
            <a:r>
              <a:rPr lang="en-US" altLang="zh-CN" dirty="0"/>
              <a:t>, </a:t>
            </a:r>
            <a:r>
              <a:rPr lang="zh-CN" altLang="en-US" dirty="0"/>
              <a:t>并且在聚类簇迭代更新过程中不改变种子样本的簇</a:t>
            </a:r>
            <a:r>
              <a:rPr lang="zh-CN" altLang="en-US" dirty="0" smtClean="0"/>
              <a:t>隶属关系</a:t>
            </a:r>
            <a:endParaRPr lang="en-US" altLang="zh-CN" dirty="0"/>
          </a:p>
          <a:p>
            <a:endParaRPr lang="en-US" altLang="zh-CN" dirty="0" smtClean="0"/>
          </a:p>
          <a:p>
            <a:r>
              <a:rPr lang="zh-CN" altLang="en-US" dirty="0" smtClean="0"/>
              <a:t>这样</a:t>
            </a:r>
            <a:r>
              <a:rPr lang="zh-CN" altLang="en-US" dirty="0"/>
              <a:t>就得到了约束种子</a:t>
            </a:r>
            <a:r>
              <a:rPr lang="en-US" altLang="zh-CN" i="1" dirty="0"/>
              <a:t>k</a:t>
            </a:r>
            <a:r>
              <a:rPr lang="zh-CN" altLang="en-US" dirty="0"/>
              <a:t>均值</a:t>
            </a:r>
            <a:r>
              <a:rPr lang="en-US" altLang="zh-CN" dirty="0"/>
              <a:t>(Constrained Seed </a:t>
            </a:r>
            <a:r>
              <a:rPr lang="en-US" altLang="zh-CN" i="1" dirty="0"/>
              <a:t>k</a:t>
            </a:r>
            <a:r>
              <a:rPr lang="en-US" altLang="zh-CN" dirty="0"/>
              <a:t>-means)</a:t>
            </a:r>
            <a:r>
              <a:rPr lang="zh-CN" altLang="en-US" dirty="0"/>
              <a:t>算法</a:t>
            </a:r>
            <a:r>
              <a:rPr lang="en-US" altLang="zh-CN" dirty="0"/>
              <a:t>[</a:t>
            </a:r>
            <a:r>
              <a:rPr lang="en-US" altLang="zh-CN" dirty="0" err="1"/>
              <a:t>Basu</a:t>
            </a:r>
            <a:r>
              <a:rPr lang="en-US" altLang="zh-CN" dirty="0"/>
              <a:t> et al., 2002]</a:t>
            </a:r>
            <a:r>
              <a:rPr lang="zh-CN" altLang="en-US" dirty="0"/>
              <a:t>。</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44</a:t>
            </a:fld>
            <a:endParaRPr lang="zh-CN" altLang="en-US"/>
          </a:p>
        </p:txBody>
      </p:sp>
    </p:spTree>
    <p:extLst>
      <p:ext uri="{BB962C8B-B14F-4D97-AF65-F5344CB8AC3E}">
        <p14:creationId xmlns:p14="http://schemas.microsoft.com/office/powerpoint/2010/main" val="391771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45</a:t>
            </a:fld>
            <a:endParaRPr lang="zh-CN" altLang="en-US"/>
          </a:p>
        </p:txBody>
      </p:sp>
      <p:pic>
        <p:nvPicPr>
          <p:cNvPr id="7" name="内容占位符 6"/>
          <p:cNvPicPr>
            <a:picLocks noGrp="1" noChangeAspect="1"/>
          </p:cNvPicPr>
          <p:nvPr>
            <p:ph idx="1"/>
          </p:nvPr>
        </p:nvPicPr>
        <p:blipFill>
          <a:blip r:embed="rId2"/>
          <a:stretch>
            <a:fillRect/>
          </a:stretch>
        </p:blipFill>
        <p:spPr>
          <a:xfrm>
            <a:off x="1164423" y="1585355"/>
            <a:ext cx="6885003" cy="4930775"/>
          </a:xfrm>
          <a:prstGeom prst="rect">
            <a:avLst/>
          </a:prstGeom>
        </p:spPr>
      </p:pic>
      <p:sp>
        <p:nvSpPr>
          <p:cNvPr id="8" name="矩形 7"/>
          <p:cNvSpPr/>
          <p:nvPr/>
        </p:nvSpPr>
        <p:spPr>
          <a:xfrm>
            <a:off x="1092543" y="2540874"/>
            <a:ext cx="3677349" cy="526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1092543" y="3405104"/>
            <a:ext cx="3677349" cy="676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内容占位符 6"/>
          <p:cNvPicPr>
            <a:picLocks noChangeAspect="1"/>
          </p:cNvPicPr>
          <p:nvPr/>
        </p:nvPicPr>
        <p:blipFill rotWithShape="1">
          <a:blip r:embed="rId2"/>
          <a:srcRect t="18854" r="47473" b="69915"/>
          <a:stretch/>
        </p:blipFill>
        <p:spPr>
          <a:xfrm>
            <a:off x="900780" y="2023460"/>
            <a:ext cx="7834473" cy="1212576"/>
          </a:xfrm>
          <a:prstGeom prst="rect">
            <a:avLst/>
          </a:prstGeom>
          <a:ln>
            <a:solidFill>
              <a:schemeClr val="tx1"/>
            </a:solidFill>
          </a:ln>
        </p:spPr>
      </p:pic>
      <p:pic>
        <p:nvPicPr>
          <p:cNvPr id="11" name="内容占位符 6"/>
          <p:cNvPicPr>
            <a:picLocks noChangeAspect="1"/>
          </p:cNvPicPr>
          <p:nvPr/>
        </p:nvPicPr>
        <p:blipFill rotWithShape="1">
          <a:blip r:embed="rId2"/>
          <a:srcRect t="36538" r="43131" b="49097"/>
          <a:stretch/>
        </p:blipFill>
        <p:spPr>
          <a:xfrm>
            <a:off x="900781" y="3106147"/>
            <a:ext cx="7834472" cy="1481070"/>
          </a:xfrm>
          <a:prstGeom prst="rect">
            <a:avLst/>
          </a:prstGeom>
          <a:ln>
            <a:solidFill>
              <a:schemeClr val="tx1"/>
            </a:solidFill>
          </a:ln>
        </p:spPr>
      </p:pic>
      <p:sp>
        <p:nvSpPr>
          <p:cNvPr id="12" name="矩形 11"/>
          <p:cNvSpPr/>
          <p:nvPr/>
        </p:nvSpPr>
        <p:spPr>
          <a:xfrm>
            <a:off x="1009650" y="2074267"/>
            <a:ext cx="3171825" cy="924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用有标记样本初始化簇中心</a:t>
            </a:r>
            <a:endParaRPr lang="zh-CN" altLang="en-US" dirty="0">
              <a:solidFill>
                <a:schemeClr val="tx1"/>
              </a:solidFill>
            </a:endParaRPr>
          </a:p>
        </p:txBody>
      </p:sp>
      <p:sp>
        <p:nvSpPr>
          <p:cNvPr id="13" name="矩形 12"/>
          <p:cNvSpPr/>
          <p:nvPr/>
        </p:nvSpPr>
        <p:spPr>
          <a:xfrm>
            <a:off x="1009650" y="3343863"/>
            <a:ext cx="3171825" cy="9240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用有标记样本初始化</a:t>
            </a:r>
            <a:r>
              <a:rPr lang="en-US" altLang="zh-CN" dirty="0" smtClean="0">
                <a:solidFill>
                  <a:schemeClr val="tx1"/>
                </a:solidFill>
              </a:rPr>
              <a:t>k</a:t>
            </a:r>
            <a:r>
              <a:rPr lang="zh-CN" altLang="en-US" dirty="0" smtClean="0">
                <a:solidFill>
                  <a:schemeClr val="tx1"/>
                </a:solidFill>
              </a:rPr>
              <a:t>个簇</a:t>
            </a:r>
            <a:endParaRPr lang="zh-CN" altLang="en-US" dirty="0">
              <a:solidFill>
                <a:schemeClr val="tx1"/>
              </a:solidFill>
            </a:endParaRPr>
          </a:p>
        </p:txBody>
      </p:sp>
    </p:spTree>
    <p:extLst>
      <p:ext uri="{BB962C8B-B14F-4D97-AF65-F5344CB8AC3E}">
        <p14:creationId xmlns:p14="http://schemas.microsoft.com/office/powerpoint/2010/main" val="135883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2" grpId="1" animBg="1"/>
      <p:bldP spid="13" grpId="0" animBg="1"/>
      <p:bldP spid="13"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46</a:t>
            </a:fld>
            <a:endParaRPr lang="zh-CN" altLang="en-US"/>
          </a:p>
        </p:txBody>
      </p:sp>
      <p:pic>
        <p:nvPicPr>
          <p:cNvPr id="11" name="图片 10"/>
          <p:cNvPicPr>
            <a:picLocks noChangeAspect="1"/>
          </p:cNvPicPr>
          <p:nvPr/>
        </p:nvPicPr>
        <p:blipFill>
          <a:blip r:embed="rId2"/>
          <a:stretch>
            <a:fillRect/>
          </a:stretch>
        </p:blipFill>
        <p:spPr>
          <a:xfrm>
            <a:off x="642550" y="1217667"/>
            <a:ext cx="2565829" cy="2447406"/>
          </a:xfrm>
          <a:prstGeom prst="rect">
            <a:avLst/>
          </a:prstGeom>
        </p:spPr>
      </p:pic>
      <p:pic>
        <p:nvPicPr>
          <p:cNvPr id="12" name="图片 11"/>
          <p:cNvPicPr>
            <a:picLocks noChangeAspect="1"/>
          </p:cNvPicPr>
          <p:nvPr/>
        </p:nvPicPr>
        <p:blipFill>
          <a:blip r:embed="rId3"/>
          <a:stretch>
            <a:fillRect/>
          </a:stretch>
        </p:blipFill>
        <p:spPr>
          <a:xfrm>
            <a:off x="2414927" y="3665073"/>
            <a:ext cx="2640917" cy="2463491"/>
          </a:xfrm>
          <a:prstGeom prst="rect">
            <a:avLst/>
          </a:prstGeom>
        </p:spPr>
      </p:pic>
      <p:pic>
        <p:nvPicPr>
          <p:cNvPr id="13" name="图片 12"/>
          <p:cNvPicPr>
            <a:picLocks noChangeAspect="1"/>
          </p:cNvPicPr>
          <p:nvPr/>
        </p:nvPicPr>
        <p:blipFill>
          <a:blip r:embed="rId4"/>
          <a:stretch>
            <a:fillRect/>
          </a:stretch>
        </p:blipFill>
        <p:spPr>
          <a:xfrm>
            <a:off x="4180002" y="1298361"/>
            <a:ext cx="2604042" cy="2366712"/>
          </a:xfrm>
          <a:prstGeom prst="rect">
            <a:avLst/>
          </a:prstGeom>
        </p:spPr>
      </p:pic>
      <p:pic>
        <p:nvPicPr>
          <p:cNvPr id="14" name="图片 13"/>
          <p:cNvPicPr>
            <a:picLocks noChangeAspect="1"/>
          </p:cNvPicPr>
          <p:nvPr/>
        </p:nvPicPr>
        <p:blipFill>
          <a:blip r:embed="rId5"/>
          <a:stretch>
            <a:fillRect/>
          </a:stretch>
        </p:blipFill>
        <p:spPr>
          <a:xfrm>
            <a:off x="6133380" y="3637714"/>
            <a:ext cx="2584827" cy="2518208"/>
          </a:xfrm>
          <a:prstGeom prst="rect">
            <a:avLst/>
          </a:prstGeom>
        </p:spPr>
      </p:pic>
      <p:sp>
        <p:nvSpPr>
          <p:cNvPr id="15" name="文本框 14"/>
          <p:cNvSpPr txBox="1"/>
          <p:nvPr/>
        </p:nvSpPr>
        <p:spPr>
          <a:xfrm>
            <a:off x="3969862" y="6412235"/>
            <a:ext cx="2990850" cy="369332"/>
          </a:xfrm>
          <a:prstGeom prst="rect">
            <a:avLst/>
          </a:prstGeom>
          <a:noFill/>
        </p:spPr>
        <p:txBody>
          <a:bodyPr wrap="square" rtlCol="0">
            <a:spAutoFit/>
          </a:bodyPr>
          <a:lstStyle/>
          <a:p>
            <a:r>
              <a:rPr lang="zh-CN" altLang="en-US" dirty="0" smtClean="0"/>
              <a:t>在西瓜数据集</a:t>
            </a:r>
            <a:r>
              <a:rPr lang="en-US" altLang="zh-CN" dirty="0" smtClean="0"/>
              <a:t>4.0</a:t>
            </a:r>
            <a:r>
              <a:rPr lang="zh-CN" altLang="en-US" dirty="0" smtClean="0"/>
              <a:t>上运行结果</a:t>
            </a:r>
            <a:endParaRPr lang="zh-CN" altLang="en-US" dirty="0"/>
          </a:p>
        </p:txBody>
      </p:sp>
    </p:spTree>
    <p:extLst>
      <p:ext uri="{BB962C8B-B14F-4D97-AF65-F5344CB8AC3E}">
        <p14:creationId xmlns:p14="http://schemas.microsoft.com/office/powerpoint/2010/main" val="310209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17"/>
          <p:cNvSpPr txBox="1">
            <a:spLocks noChangeArrowheads="1"/>
          </p:cNvSpPr>
          <p:nvPr/>
        </p:nvSpPr>
        <p:spPr bwMode="auto">
          <a:xfrm>
            <a:off x="2968869" y="4276401"/>
            <a:ext cx="1057067" cy="369332"/>
          </a:xfrm>
          <a:prstGeom prst="rect">
            <a:avLst/>
          </a:prstGeom>
          <a:solidFill>
            <a:schemeClr val="accent2">
              <a:lumMod val="20000"/>
              <a:lumOff val="80000"/>
            </a:schemeClr>
          </a:solidFill>
          <a:ln>
            <a:noFill/>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800" kern="0" dirty="0">
                <a:latin typeface="+mj-ea"/>
                <a:ea typeface="+mj-ea"/>
              </a:rPr>
              <a:t>品瓜师</a:t>
            </a:r>
            <a:endParaRPr lang="en-US" altLang="zh-CN" sz="1800" kern="0" dirty="0">
              <a:latin typeface="+mj-ea"/>
              <a:ea typeface="+mj-ea"/>
            </a:endParaRPr>
          </a:p>
        </p:txBody>
      </p:sp>
      <p:sp>
        <p:nvSpPr>
          <p:cNvPr id="2" name="标题 1"/>
          <p:cNvSpPr>
            <a:spLocks noGrp="1"/>
          </p:cNvSpPr>
          <p:nvPr>
            <p:ph type="title"/>
          </p:nvPr>
        </p:nvSpPr>
        <p:spPr/>
        <p:txBody>
          <a:bodyPr/>
          <a:lstStyle/>
          <a:p>
            <a:r>
              <a:rPr lang="zh-CN" altLang="en-US" dirty="0"/>
              <a:t>背景（主动学习）</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5</a:t>
            </a:fld>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8519" y="2960367"/>
            <a:ext cx="1838311" cy="1276994"/>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6167" y="1734685"/>
            <a:ext cx="1865441" cy="1396166"/>
          </a:xfrm>
          <a:prstGeom prst="rect">
            <a:avLst/>
          </a:prstGeom>
        </p:spPr>
      </p:pic>
      <p:sp>
        <p:nvSpPr>
          <p:cNvPr id="10" name="文本框 9"/>
          <p:cNvSpPr txBox="1"/>
          <p:nvPr/>
        </p:nvSpPr>
        <p:spPr>
          <a:xfrm>
            <a:off x="6081919" y="2048279"/>
            <a:ext cx="6651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吃</a:t>
            </a: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3472" y="4206145"/>
            <a:ext cx="1943609" cy="1296917"/>
          </a:xfrm>
          <a:prstGeom prst="rect">
            <a:avLst/>
          </a:prstGeom>
        </p:spPr>
      </p:pic>
      <p:sp>
        <p:nvSpPr>
          <p:cNvPr id="12" name="下箭头 11"/>
          <p:cNvSpPr/>
          <p:nvPr/>
        </p:nvSpPr>
        <p:spPr>
          <a:xfrm rot="2757639">
            <a:off x="3850385" y="2077535"/>
            <a:ext cx="467139" cy="818677"/>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下箭头 12"/>
          <p:cNvSpPr/>
          <p:nvPr/>
        </p:nvSpPr>
        <p:spPr>
          <a:xfrm rot="7600662">
            <a:off x="3970130" y="4412798"/>
            <a:ext cx="467139" cy="77546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0629" y="2865342"/>
            <a:ext cx="1812841" cy="1210609"/>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374" y="2960366"/>
            <a:ext cx="1943609" cy="1296917"/>
          </a:xfrm>
          <a:prstGeom prst="rect">
            <a:avLst/>
          </a:prstGeom>
        </p:spPr>
      </p:pic>
      <p:sp>
        <p:nvSpPr>
          <p:cNvPr id="17" name="下弧形箭头 16"/>
          <p:cNvSpPr/>
          <p:nvPr/>
        </p:nvSpPr>
        <p:spPr>
          <a:xfrm rot="10800000">
            <a:off x="1028700" y="2289806"/>
            <a:ext cx="2399787" cy="4808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8" name="Text Box 17"/>
          <p:cNvSpPr txBox="1">
            <a:spLocks noChangeArrowheads="1"/>
          </p:cNvSpPr>
          <p:nvPr/>
        </p:nvSpPr>
        <p:spPr bwMode="auto">
          <a:xfrm>
            <a:off x="1671061" y="2118390"/>
            <a:ext cx="1125859" cy="369332"/>
          </a:xfrm>
          <a:prstGeom prst="rect">
            <a:avLst/>
          </a:prstGeom>
          <a:solidFill>
            <a:schemeClr val="accent5">
              <a:lumMod val="20000"/>
              <a:lumOff val="80000"/>
            </a:schemeClr>
          </a:solidFill>
          <a:ln>
            <a:noFill/>
          </a:ln>
          <a:extLst/>
        </p:spPr>
        <p:style>
          <a:lnRef idx="3">
            <a:schemeClr val="lt1"/>
          </a:lnRef>
          <a:fillRef idx="1">
            <a:schemeClr val="accent4"/>
          </a:fillRef>
          <a:effectRef idx="1">
            <a:schemeClr val="accent4"/>
          </a:effectRef>
          <a:fontRef idx="minor">
            <a:schemeClr val="lt1"/>
          </a:fontRef>
        </p:style>
        <p:txBody>
          <a:bodyPr wrap="square">
            <a:spAutoFit/>
          </a:bodyPr>
          <a:lstStyle>
            <a:defPPr>
              <a:defRPr lang="zh-CN"/>
            </a:defPPr>
            <a:lvl1pPr defTabSz="685800" fontAlgn="base">
              <a:spcBef>
                <a:spcPct val="50000"/>
              </a:spcBef>
              <a:spcAft>
                <a:spcPct val="0"/>
              </a:spcAft>
              <a:defRPr kern="0">
                <a:solidFill>
                  <a:schemeClr val="tx1"/>
                </a:solidFill>
                <a:latin typeface="+mj-ea"/>
                <a:ea typeface="+mj-ea"/>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r>
              <a:rPr lang="zh-CN" altLang="en-US" dirty="0" smtClean="0"/>
              <a:t>预测</a:t>
            </a:r>
            <a:endParaRPr lang="en-US" altLang="zh-CN" dirty="0"/>
          </a:p>
        </p:txBody>
      </p:sp>
      <p:sp>
        <p:nvSpPr>
          <p:cNvPr id="19" name="文本框 18"/>
          <p:cNvSpPr txBox="1"/>
          <p:nvPr/>
        </p:nvSpPr>
        <p:spPr>
          <a:xfrm>
            <a:off x="110299" y="3310322"/>
            <a:ext cx="1989758" cy="600164"/>
          </a:xfrm>
          <a:prstGeom prst="rect">
            <a:avLst/>
          </a:prstGeom>
          <a:solidFill>
            <a:schemeClr val="accent4">
              <a:lumMod val="20000"/>
              <a:lumOff val="80000"/>
            </a:schemeClr>
          </a:solidFill>
          <a:ln w="38100">
            <a:solidFill>
              <a:schemeClr val="accent4"/>
            </a:solidFill>
          </a:l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lgn="ctr">
              <a:defRPr sz="3300">
                <a:solidFill>
                  <a:srgbClr val="FF0000"/>
                </a:solidFill>
              </a:defRPr>
            </a:lvl1pPr>
          </a:lstStyle>
          <a:p>
            <a:r>
              <a:rPr lang="zh-CN" altLang="en-US" dirty="0"/>
              <a:t>待测数据</a:t>
            </a:r>
          </a:p>
        </p:txBody>
      </p:sp>
      <p:sp>
        <p:nvSpPr>
          <p:cNvPr id="20" name="文本框 19"/>
          <p:cNvSpPr txBox="1"/>
          <p:nvPr/>
        </p:nvSpPr>
        <p:spPr>
          <a:xfrm>
            <a:off x="2480242" y="3244120"/>
            <a:ext cx="1894862" cy="600164"/>
          </a:xfrm>
          <a:prstGeom prst="rect">
            <a:avLst/>
          </a:prstGeom>
          <a:solidFill>
            <a:schemeClr val="accent2">
              <a:lumMod val="20000"/>
              <a:lumOff val="80000"/>
            </a:schemeClr>
          </a:solidFill>
          <a:ln w="38100"/>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zh-CN"/>
            </a:defPPr>
            <a:lvl1pPr algn="ctr">
              <a:defRPr sz="3300">
                <a:solidFill>
                  <a:schemeClr val="accent2"/>
                </a:solidFill>
              </a:defRPr>
            </a:lvl1pPr>
          </a:lstStyle>
          <a:p>
            <a:r>
              <a:rPr lang="zh-CN" altLang="en-US" dirty="0"/>
              <a:t>模型</a:t>
            </a:r>
          </a:p>
        </p:txBody>
      </p:sp>
      <p:sp>
        <p:nvSpPr>
          <p:cNvPr id="21" name="文本框 20"/>
          <p:cNvSpPr txBox="1"/>
          <p:nvPr/>
        </p:nvSpPr>
        <p:spPr>
          <a:xfrm>
            <a:off x="4540579" y="2048278"/>
            <a:ext cx="2405344" cy="600164"/>
          </a:xfrm>
          <a:prstGeom prst="rect">
            <a:avLst/>
          </a:prstGeom>
          <a:solidFill>
            <a:schemeClr val="accent5">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chemeClr val="accent5"/>
                </a:solidFill>
              </a:rPr>
              <a:t>有标记样本</a:t>
            </a:r>
          </a:p>
        </p:txBody>
      </p:sp>
      <p:sp>
        <p:nvSpPr>
          <p:cNvPr id="22" name="文本框 21"/>
          <p:cNvSpPr txBox="1"/>
          <p:nvPr/>
        </p:nvSpPr>
        <p:spPr>
          <a:xfrm>
            <a:off x="4707621" y="4511987"/>
            <a:ext cx="2330610" cy="600164"/>
          </a:xfrm>
          <a:prstGeom prst="rect">
            <a:avLst/>
          </a:prstGeom>
          <a:solidFill>
            <a:schemeClr val="accent3">
              <a:lumMod val="20000"/>
              <a:lumOff val="80000"/>
            </a:schemeClr>
          </a:solidFill>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chemeClr val="accent3"/>
                </a:solidFill>
              </a:rPr>
              <a:t>无标记样本</a:t>
            </a:r>
          </a:p>
        </p:txBody>
      </p:sp>
      <p:sp>
        <p:nvSpPr>
          <p:cNvPr id="23" name="文本框 22"/>
          <p:cNvSpPr txBox="1"/>
          <p:nvPr/>
        </p:nvSpPr>
        <p:spPr>
          <a:xfrm>
            <a:off x="7199618" y="3130851"/>
            <a:ext cx="18948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标注者</a:t>
            </a:r>
          </a:p>
        </p:txBody>
      </p:sp>
      <p:sp>
        <p:nvSpPr>
          <p:cNvPr id="24" name="下箭头 23"/>
          <p:cNvSpPr/>
          <p:nvPr/>
        </p:nvSpPr>
        <p:spPr>
          <a:xfrm rot="5400000">
            <a:off x="5587032" y="2382548"/>
            <a:ext cx="404746" cy="2497652"/>
          </a:xfrm>
          <a:prstGeom prst="downArrow">
            <a:avLst>
              <a:gd name="adj1" fmla="val 50000"/>
              <a:gd name="adj2" fmla="val 7692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350">
              <a:solidFill>
                <a:srgbClr val="FF0000"/>
              </a:solidFill>
            </a:endParaRPr>
          </a:p>
        </p:txBody>
      </p:sp>
      <p:sp>
        <p:nvSpPr>
          <p:cNvPr id="25" name="下箭头 24"/>
          <p:cNvSpPr/>
          <p:nvPr/>
        </p:nvSpPr>
        <p:spPr>
          <a:xfrm rot="13827507">
            <a:off x="7292500" y="4096089"/>
            <a:ext cx="404746" cy="859978"/>
          </a:xfrm>
          <a:prstGeom prst="downArrow">
            <a:avLst>
              <a:gd name="adj1" fmla="val 50000"/>
              <a:gd name="adj2" fmla="val 7692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350">
              <a:solidFill>
                <a:srgbClr val="FF0000"/>
              </a:solidFill>
            </a:endParaRPr>
          </a:p>
        </p:txBody>
      </p:sp>
    </p:spTree>
    <p:extLst>
      <p:ext uri="{BB962C8B-B14F-4D97-AF65-F5344CB8AC3E}">
        <p14:creationId xmlns:p14="http://schemas.microsoft.com/office/powerpoint/2010/main" val="355988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1+#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par>
                          <p:cTn id="41" fill="hold">
                            <p:stCondLst>
                              <p:cond delay="0"/>
                            </p:stCondLst>
                            <p:childTnLst>
                              <p:par>
                                <p:cTn id="42" presetID="2" presetClass="entr" presetSubtype="2"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500" fill="hold"/>
                                        <p:tgtEl>
                                          <p:spTgt spid="24"/>
                                        </p:tgtEl>
                                        <p:attrNameLst>
                                          <p:attrName>ppt_x</p:attrName>
                                        </p:attrNameLst>
                                      </p:cBhvr>
                                      <p:tavLst>
                                        <p:tav tm="0">
                                          <p:val>
                                            <p:strVal val="1+#ppt_w/2"/>
                                          </p:val>
                                        </p:tav>
                                        <p:tav tm="100000">
                                          <p:val>
                                            <p:strVal val="#ppt_x"/>
                                          </p:val>
                                        </p:tav>
                                      </p:tavLst>
                                    </p:anim>
                                    <p:anim calcmode="lin" valueType="num">
                                      <p:cBhvr additive="base">
                                        <p:cTn id="4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1+#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1+#ppt_w/2"/>
                                          </p:val>
                                        </p:tav>
                                        <p:tav tm="100000">
                                          <p:val>
                                            <p:strVal val="#ppt_x"/>
                                          </p:val>
                                        </p:tav>
                                      </p:tavLst>
                                    </p:anim>
                                    <p:anim calcmode="lin" valueType="num">
                                      <p:cBhvr additive="base">
                                        <p:cTn id="55" dur="500" fill="hold"/>
                                        <p:tgtEl>
                                          <p:spTgt spid="18"/>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1+#ppt_w/2"/>
                                          </p:val>
                                        </p:tav>
                                        <p:tav tm="100000">
                                          <p:val>
                                            <p:strVal val="#ppt_x"/>
                                          </p:val>
                                        </p:tav>
                                      </p:tavLst>
                                    </p:anim>
                                    <p:anim calcmode="lin" valueType="num">
                                      <p:cBhvr additive="base">
                                        <p:cTn id="59" dur="500" fill="hold"/>
                                        <p:tgtEl>
                                          <p:spTgt spid="19"/>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1+#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1"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背景（半监督学习）</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6</a:t>
            </a:fld>
            <a:endParaRPr lang="zh-CN" altLang="en-US"/>
          </a:p>
        </p:txBody>
      </p:sp>
      <p:pic>
        <p:nvPicPr>
          <p:cNvPr id="1028" name="Picture 4" descr="机器学习》笔记-半监督学习（13） - AI量化百科- AI量化投资社区- BigQu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275" y="1508117"/>
            <a:ext cx="6809502" cy="484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586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未标记样本的效用</a:t>
            </a:r>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7</a:t>
            </a:fld>
            <a:endParaRPr lang="zh-CN" altLang="en-US"/>
          </a:p>
        </p:txBody>
      </p:sp>
      <p:pic>
        <p:nvPicPr>
          <p:cNvPr id="7" name="内容占位符 4"/>
          <p:cNvPicPr>
            <a:picLocks noGrp="1" noChangeAspect="1"/>
          </p:cNvPicPr>
          <p:nvPr>
            <p:ph idx="1"/>
          </p:nvPr>
        </p:nvPicPr>
        <p:blipFill>
          <a:blip r:embed="rId2"/>
          <a:stretch>
            <a:fillRect/>
          </a:stretch>
        </p:blipFill>
        <p:spPr>
          <a:xfrm>
            <a:off x="854075" y="2009775"/>
            <a:ext cx="7429500" cy="3228975"/>
          </a:xfrm>
          <a:prstGeom prst="rect">
            <a:avLst/>
          </a:prstGeom>
        </p:spPr>
      </p:pic>
    </p:spTree>
    <p:extLst>
      <p:ext uri="{BB962C8B-B14F-4D97-AF65-F5344CB8AC3E}">
        <p14:creationId xmlns:p14="http://schemas.microsoft.com/office/powerpoint/2010/main" val="942171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未标记样本的假设</a:t>
            </a:r>
          </a:p>
        </p:txBody>
      </p:sp>
      <p:sp>
        <p:nvSpPr>
          <p:cNvPr id="3" name="内容占位符 2"/>
          <p:cNvSpPr>
            <a:spLocks noGrp="1"/>
          </p:cNvSpPr>
          <p:nvPr>
            <p:ph idx="1"/>
          </p:nvPr>
        </p:nvSpPr>
        <p:spPr/>
        <p:txBody>
          <a:bodyPr/>
          <a:lstStyle/>
          <a:p>
            <a:r>
              <a:rPr lang="zh-CN" altLang="en-US" dirty="0"/>
              <a:t>要利用未标记样本，必然要做一些将未标记样本所揭示的数据分布信息与类别标记相联系的假设，其中有两种常见的假设。</a:t>
            </a:r>
            <a:endParaRPr lang="en-US" altLang="zh-CN" dirty="0"/>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8</a:t>
            </a:fld>
            <a:endParaRPr lang="zh-CN" altLang="en-US"/>
          </a:p>
        </p:txBody>
      </p:sp>
      <p:sp>
        <p:nvSpPr>
          <p:cNvPr id="9" name="矩形 8"/>
          <p:cNvSpPr/>
          <p:nvPr/>
        </p:nvSpPr>
        <p:spPr>
          <a:xfrm>
            <a:off x="877886" y="2995232"/>
            <a:ext cx="7381875" cy="1477328"/>
          </a:xfrm>
          <a:prstGeom prst="rect">
            <a:avLst/>
          </a:prstGeom>
          <a:solidFill>
            <a:schemeClr val="accent1">
              <a:lumMod val="20000"/>
              <a:lumOff val="80000"/>
            </a:schemeClr>
          </a:solidFill>
        </p:spPr>
        <p:txBody>
          <a:bodyPr wrap="square">
            <a:spAutoFit/>
          </a:bodyPr>
          <a:lstStyle/>
          <a:p>
            <a:pPr marL="172800" indent="-172800">
              <a:buFont typeface="Arial" panose="020B0604020202020204" pitchFamily="34" charset="0"/>
              <a:buChar char="•"/>
            </a:pPr>
            <a:r>
              <a:rPr lang="zh-CN" altLang="en-US" dirty="0">
                <a:solidFill>
                  <a:srgbClr val="FF0000"/>
                </a:solidFill>
              </a:rPr>
              <a:t>聚类假设</a:t>
            </a:r>
            <a:r>
              <a:rPr lang="zh-CN" altLang="en-US" dirty="0"/>
              <a:t>（</a:t>
            </a:r>
            <a:r>
              <a:rPr lang="en-US" altLang="zh-CN" dirty="0"/>
              <a:t>clustering assumption</a:t>
            </a:r>
            <a:r>
              <a:rPr lang="zh-CN" altLang="en-US" dirty="0" smtClean="0"/>
              <a:t>）</a:t>
            </a:r>
            <a:endParaRPr lang="zh-CN" altLang="en-US" dirty="0"/>
          </a:p>
          <a:p>
            <a:r>
              <a:rPr lang="zh-CN" altLang="en-US" dirty="0" smtClean="0"/>
              <a:t>           假设</a:t>
            </a:r>
            <a:r>
              <a:rPr lang="zh-CN" altLang="en-US" dirty="0"/>
              <a:t>数据存在簇结构，同一簇的样本属于同一</a:t>
            </a:r>
            <a:r>
              <a:rPr lang="zh-CN" altLang="en-US" dirty="0" smtClean="0"/>
              <a:t>类别</a:t>
            </a:r>
            <a:endParaRPr lang="en-US" altLang="zh-CN" dirty="0" smtClean="0"/>
          </a:p>
          <a:p>
            <a:endParaRPr lang="zh-CN" altLang="en-US" dirty="0"/>
          </a:p>
          <a:p>
            <a:pPr marL="172800" indent="-172800">
              <a:buFont typeface="Arial" panose="020B0604020202020204" pitchFamily="34" charset="0"/>
              <a:buChar char="•"/>
            </a:pPr>
            <a:r>
              <a:rPr lang="zh-CN" altLang="en-US" dirty="0">
                <a:solidFill>
                  <a:srgbClr val="FF0000"/>
                </a:solidFill>
              </a:rPr>
              <a:t>流形假设</a:t>
            </a:r>
            <a:r>
              <a:rPr lang="zh-CN" altLang="en-US" dirty="0"/>
              <a:t>（</a:t>
            </a:r>
            <a:r>
              <a:rPr lang="en-US" altLang="zh-CN" dirty="0"/>
              <a:t>manifold </a:t>
            </a:r>
            <a:r>
              <a:rPr lang="en-US" altLang="zh-CN" dirty="0" smtClean="0"/>
              <a:t>assumption</a:t>
            </a:r>
            <a:r>
              <a:rPr lang="zh-CN" altLang="en-US" dirty="0" smtClean="0"/>
              <a:t>）</a:t>
            </a:r>
            <a:endParaRPr lang="zh-CN" altLang="en-US" dirty="0"/>
          </a:p>
          <a:p>
            <a:r>
              <a:rPr lang="en-US" altLang="zh-CN" dirty="0" smtClean="0"/>
              <a:t>           </a:t>
            </a:r>
            <a:r>
              <a:rPr lang="zh-CN" altLang="en-US" dirty="0" smtClean="0"/>
              <a:t>假设</a:t>
            </a:r>
            <a:r>
              <a:rPr lang="zh-CN" altLang="en-US" dirty="0"/>
              <a:t>数据分布在一个流形结构上，邻近的样本具有相似的输出</a:t>
            </a:r>
            <a:r>
              <a:rPr lang="zh-CN" altLang="en-US" dirty="0" smtClean="0"/>
              <a:t>值</a:t>
            </a:r>
            <a:endParaRPr lang="zh-CN" altLang="en-US" dirty="0"/>
          </a:p>
        </p:txBody>
      </p:sp>
      <p:sp>
        <p:nvSpPr>
          <p:cNvPr id="10" name="Rectangle 28"/>
          <p:cNvSpPr>
            <a:spLocks noChangeArrowheads="1"/>
          </p:cNvSpPr>
          <p:nvPr/>
        </p:nvSpPr>
        <p:spPr bwMode="auto">
          <a:xfrm>
            <a:off x="1949190" y="5200984"/>
            <a:ext cx="5239265" cy="485231"/>
          </a:xfrm>
          <a:prstGeom prst="rect">
            <a:avLst/>
          </a:prstGeom>
          <a:ln>
            <a:headEnd/>
            <a:tailEnd/>
          </a:ln>
          <a:extLst/>
        </p:spPr>
        <p:style>
          <a:lnRef idx="0">
            <a:schemeClr val="accent5"/>
          </a:lnRef>
          <a:fillRef idx="3">
            <a:schemeClr val="accent5"/>
          </a:fillRef>
          <a:effectRef idx="3">
            <a:schemeClr val="accent5"/>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sz="2700" kern="0" dirty="0">
                <a:solidFill>
                  <a:schemeClr val="bg1"/>
                </a:solidFill>
                <a:latin typeface="+mj-ea"/>
                <a:ea typeface="+mj-ea"/>
              </a:rPr>
              <a:t>流形假设可看做聚类假设的推广</a:t>
            </a:r>
            <a:endParaRPr kumimoji="1" lang="en-US" altLang="zh-CN" sz="2700" kern="0" dirty="0">
              <a:solidFill>
                <a:schemeClr val="bg1"/>
              </a:solidFill>
              <a:latin typeface="+mj-ea"/>
              <a:ea typeface="+mj-ea"/>
            </a:endParaRPr>
          </a:p>
        </p:txBody>
      </p:sp>
    </p:spTree>
    <p:extLst>
      <p:ext uri="{BB962C8B-B14F-4D97-AF65-F5344CB8AC3E}">
        <p14:creationId xmlns:p14="http://schemas.microsoft.com/office/powerpoint/2010/main" val="306706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半监督算法</a:t>
            </a:r>
            <a:endParaRPr lang="zh-CN" altLang="en-US" dirty="0"/>
          </a:p>
        </p:txBody>
      </p:sp>
      <p:sp>
        <p:nvSpPr>
          <p:cNvPr id="3" name="内容占位符 2"/>
          <p:cNvSpPr>
            <a:spLocks noGrp="1"/>
          </p:cNvSpPr>
          <p:nvPr>
            <p:ph idx="1"/>
          </p:nvPr>
        </p:nvSpPr>
        <p:spPr/>
        <p:txBody>
          <a:bodyPr/>
          <a:lstStyle/>
          <a:p>
            <a:r>
              <a:rPr lang="zh-CN" altLang="en-US" dirty="0"/>
              <a:t>生成式方法</a:t>
            </a:r>
            <a:endParaRPr lang="en-US" altLang="zh-CN" dirty="0"/>
          </a:p>
          <a:p>
            <a:endParaRPr lang="en-US" altLang="zh-CN" dirty="0"/>
          </a:p>
          <a:p>
            <a:r>
              <a:rPr lang="zh-CN" altLang="en-US" dirty="0"/>
              <a:t>半监督</a:t>
            </a:r>
            <a:r>
              <a:rPr lang="en-US" altLang="zh-CN" dirty="0"/>
              <a:t>SVM</a:t>
            </a:r>
          </a:p>
          <a:p>
            <a:endParaRPr lang="en-US" altLang="zh-CN" dirty="0">
              <a:solidFill>
                <a:schemeClr val="bg1">
                  <a:lumMod val="85000"/>
                </a:schemeClr>
              </a:solidFill>
            </a:endParaRPr>
          </a:p>
          <a:p>
            <a:r>
              <a:rPr lang="zh-CN" altLang="en-US" dirty="0"/>
              <a:t>图半监督学习</a:t>
            </a:r>
            <a:endParaRPr lang="en-US" altLang="zh-CN" dirty="0"/>
          </a:p>
          <a:p>
            <a:endParaRPr lang="en-US" altLang="zh-CN" dirty="0">
              <a:solidFill>
                <a:schemeClr val="bg1">
                  <a:lumMod val="85000"/>
                </a:schemeClr>
              </a:solidFill>
            </a:endParaRPr>
          </a:p>
          <a:p>
            <a:r>
              <a:rPr lang="zh-CN" altLang="en-US" dirty="0"/>
              <a:t>基于分歧的方法</a:t>
            </a:r>
            <a:endParaRPr lang="en-US" altLang="zh-CN" dirty="0"/>
          </a:p>
          <a:p>
            <a:endParaRPr lang="en-US" altLang="zh-CN" dirty="0">
              <a:solidFill>
                <a:schemeClr val="bg1">
                  <a:lumMod val="85000"/>
                </a:schemeClr>
              </a:solidFill>
            </a:endParaRPr>
          </a:p>
          <a:p>
            <a:r>
              <a:rPr lang="zh-CN" altLang="en-US" dirty="0"/>
              <a:t>半监督聚类</a:t>
            </a:r>
          </a:p>
          <a:p>
            <a:endParaRPr lang="zh-CN" altLang="en-US" dirty="0"/>
          </a:p>
        </p:txBody>
      </p:sp>
      <p:sp>
        <p:nvSpPr>
          <p:cNvPr id="4" name="日期占位符 3"/>
          <p:cNvSpPr>
            <a:spLocks noGrp="1"/>
          </p:cNvSpPr>
          <p:nvPr>
            <p:ph type="dt" sz="half" idx="10"/>
          </p:nvPr>
        </p:nvSpPr>
        <p:spPr/>
        <p:txBody>
          <a:bodyPr/>
          <a:lstStyle/>
          <a:p>
            <a:fld id="{144BC0BF-0F67-42AB-ABD8-7ABB42D993C0}" type="datetime1">
              <a:rPr lang="zh-CN" altLang="en-US" smtClean="0"/>
              <a:t>2022/10/31</a:t>
            </a:fld>
            <a:endParaRPr lang="zh-CN" altLang="en-US"/>
          </a:p>
        </p:txBody>
      </p:sp>
      <p:sp>
        <p:nvSpPr>
          <p:cNvPr id="5" name="页脚占位符 4"/>
          <p:cNvSpPr>
            <a:spLocks noGrp="1"/>
          </p:cNvSpPr>
          <p:nvPr>
            <p:ph type="ftr" sz="quarter" idx="11"/>
          </p:nvPr>
        </p:nvSpPr>
        <p:spPr/>
        <p:txBody>
          <a:bodyPr/>
          <a:lstStyle/>
          <a:p>
            <a:r>
              <a:rPr lang="en-US" altLang="zh-CN" smtClean="0"/>
              <a:t>《</a:t>
            </a:r>
            <a:r>
              <a:rPr lang="zh-CN" altLang="en-US" smtClean="0"/>
              <a:t>机器学习概论</a:t>
            </a:r>
            <a:r>
              <a:rPr lang="en-US" altLang="zh-CN" smtClean="0"/>
              <a:t>》</a:t>
            </a:r>
            <a:endParaRPr lang="zh-CN" altLang="en-US"/>
          </a:p>
        </p:txBody>
      </p:sp>
      <p:sp>
        <p:nvSpPr>
          <p:cNvPr id="6" name="灯片编号占位符 5"/>
          <p:cNvSpPr>
            <a:spLocks noGrp="1"/>
          </p:cNvSpPr>
          <p:nvPr>
            <p:ph type="sldNum" sz="quarter" idx="12"/>
          </p:nvPr>
        </p:nvSpPr>
        <p:spPr/>
        <p:txBody>
          <a:bodyPr/>
          <a:lstStyle/>
          <a:p>
            <a:fld id="{EBFC4843-EEDB-4B7A-8496-D61853415229}" type="slidenum">
              <a:rPr lang="zh-CN" altLang="en-US" smtClean="0"/>
              <a:t>9</a:t>
            </a:fld>
            <a:endParaRPr lang="zh-CN" altLang="en-US"/>
          </a:p>
        </p:txBody>
      </p:sp>
    </p:spTree>
    <p:extLst>
      <p:ext uri="{BB962C8B-B14F-4D97-AF65-F5344CB8AC3E}">
        <p14:creationId xmlns:p14="http://schemas.microsoft.com/office/powerpoint/2010/main" val="105529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1566</TotalTime>
  <Words>2230</Words>
  <Application>Microsoft Office PowerPoint</Application>
  <PresentationFormat>全屏显示(4:3)</PresentationFormat>
  <Paragraphs>466</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等线</vt:lpstr>
      <vt:lpstr>宋体</vt:lpstr>
      <vt:lpstr>微软雅黑</vt:lpstr>
      <vt:lpstr>幼圆</vt:lpstr>
      <vt:lpstr>Arial</vt:lpstr>
      <vt:lpstr>Cambria Math</vt:lpstr>
      <vt:lpstr>Times</vt:lpstr>
      <vt:lpstr>Times New Roman</vt:lpstr>
      <vt:lpstr>Wingdings</vt:lpstr>
      <vt:lpstr>Office 主题​​</vt:lpstr>
      <vt:lpstr>第十三章：半监督学习</vt:lpstr>
      <vt:lpstr>背景（半监督学习）</vt:lpstr>
      <vt:lpstr>背景（半监督学习）</vt:lpstr>
      <vt:lpstr>背景（主动学习）</vt:lpstr>
      <vt:lpstr>背景（主动学习）</vt:lpstr>
      <vt:lpstr>背景（半监督学习）</vt:lpstr>
      <vt:lpstr>未标记样本的效用</vt:lpstr>
      <vt:lpstr>未标记样本的假设</vt:lpstr>
      <vt:lpstr>半监督算法</vt:lpstr>
      <vt:lpstr>生成式方法</vt:lpstr>
      <vt:lpstr>生成式方法</vt:lpstr>
      <vt:lpstr>生成式方法</vt:lpstr>
      <vt:lpstr>生成式方法</vt:lpstr>
      <vt:lpstr>生成式方法</vt:lpstr>
      <vt:lpstr>半监督SVM</vt:lpstr>
      <vt:lpstr>半监督SVM</vt:lpstr>
      <vt:lpstr>半监督SVM</vt:lpstr>
      <vt:lpstr>半监督SVM</vt:lpstr>
      <vt:lpstr>半监督SVM</vt:lpstr>
      <vt:lpstr>半监督SVM</vt:lpstr>
      <vt:lpstr>半监督SVM</vt:lpstr>
      <vt:lpstr>图半监督学习</vt:lpstr>
      <vt:lpstr>图半监督学习</vt:lpstr>
      <vt:lpstr>图半监督学习</vt:lpstr>
      <vt:lpstr>监督学习</vt:lpstr>
      <vt:lpstr>图半监督学习</vt:lpstr>
      <vt:lpstr>图半监督学习</vt:lpstr>
      <vt:lpstr>图半监督学习</vt:lpstr>
      <vt:lpstr>图半监督学习</vt:lpstr>
      <vt:lpstr>图半监督学习</vt:lpstr>
      <vt:lpstr>图半监督学习</vt:lpstr>
      <vt:lpstr>图半监督学习</vt:lpstr>
      <vt:lpstr>基于分歧的方法</vt:lpstr>
      <vt:lpstr>基于分歧的方法</vt:lpstr>
      <vt:lpstr>基于分歧的方法</vt:lpstr>
      <vt:lpstr>基于分歧的方法</vt:lpstr>
      <vt:lpstr>基于分歧的方法</vt:lpstr>
      <vt:lpstr>基于分歧的方法</vt:lpstr>
      <vt:lpstr>基于分歧的方法</vt:lpstr>
      <vt:lpstr>半监督聚类</vt:lpstr>
      <vt:lpstr>半监督聚类</vt:lpstr>
      <vt:lpstr>半监督聚类</vt:lpstr>
      <vt:lpstr>半监督聚类</vt:lpstr>
      <vt:lpstr>半监督聚类</vt:lpstr>
      <vt:lpstr>半监督聚类</vt:lpstr>
      <vt:lpstr>半监督聚类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第一章：简介</dc:title>
  <dc:creator>Dove Lian</dc:creator>
  <cp:lastModifiedBy>Dove Lian</cp:lastModifiedBy>
  <cp:revision>108</cp:revision>
  <dcterms:created xsi:type="dcterms:W3CDTF">2020-09-10T02:05:53Z</dcterms:created>
  <dcterms:modified xsi:type="dcterms:W3CDTF">2022-10-31T06:03:30Z</dcterms:modified>
</cp:coreProperties>
</file>