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4"/>
  </p:notesMasterIdLst>
  <p:sldIdLst>
    <p:sldId id="256" r:id="rId2"/>
    <p:sldId id="257" r:id="rId3"/>
    <p:sldId id="285" r:id="rId4"/>
    <p:sldId id="266" r:id="rId5"/>
    <p:sldId id="267" r:id="rId6"/>
    <p:sldId id="289" r:id="rId7"/>
    <p:sldId id="290" r:id="rId8"/>
    <p:sldId id="291" r:id="rId9"/>
    <p:sldId id="293" r:id="rId10"/>
    <p:sldId id="292" r:id="rId11"/>
    <p:sldId id="295" r:id="rId12"/>
    <p:sldId id="296" r:id="rId13"/>
    <p:sldId id="297" r:id="rId14"/>
    <p:sldId id="299" r:id="rId15"/>
    <p:sldId id="298" r:id="rId16"/>
    <p:sldId id="301" r:id="rId17"/>
    <p:sldId id="300" r:id="rId18"/>
    <p:sldId id="302" r:id="rId19"/>
    <p:sldId id="268" r:id="rId20"/>
    <p:sldId id="269" r:id="rId21"/>
    <p:sldId id="288" r:id="rId22"/>
    <p:sldId id="303" r:id="rId23"/>
    <p:sldId id="304" r:id="rId24"/>
    <p:sldId id="273" r:id="rId25"/>
    <p:sldId id="272" r:id="rId26"/>
    <p:sldId id="271" r:id="rId27"/>
    <p:sldId id="307" r:id="rId28"/>
    <p:sldId id="308" r:id="rId29"/>
    <p:sldId id="310" r:id="rId30"/>
    <p:sldId id="311" r:id="rId31"/>
    <p:sldId id="312" r:id="rId32"/>
    <p:sldId id="313" r:id="rId33"/>
    <p:sldId id="277" r:id="rId34"/>
    <p:sldId id="279" r:id="rId35"/>
    <p:sldId id="280" r:id="rId36"/>
    <p:sldId id="305" r:id="rId37"/>
    <p:sldId id="309" r:id="rId38"/>
    <p:sldId id="316" r:id="rId39"/>
    <p:sldId id="275" r:id="rId40"/>
    <p:sldId id="278" r:id="rId41"/>
    <p:sldId id="276" r:id="rId42"/>
    <p:sldId id="314" r:id="rId43"/>
    <p:sldId id="281" r:id="rId44"/>
    <p:sldId id="317" r:id="rId45"/>
    <p:sldId id="318" r:id="rId46"/>
    <p:sldId id="259" r:id="rId47"/>
    <p:sldId id="263" r:id="rId48"/>
    <p:sldId id="264" r:id="rId49"/>
    <p:sldId id="258" r:id="rId50"/>
    <p:sldId id="319" r:id="rId51"/>
    <p:sldId id="320" r:id="rId52"/>
    <p:sldId id="32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1911" autoAdjust="0"/>
  </p:normalViewPr>
  <p:slideViewPr>
    <p:cSldViewPr snapToGrid="0" showGuides="1">
      <p:cViewPr varScale="1">
        <p:scale>
          <a:sx n="101" d="100"/>
          <a:sy n="101" d="100"/>
        </p:scale>
        <p:origin x="9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地址划分</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545-478D-9370-6013557EC2C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545-478D-9370-6013557EC2C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545-478D-9370-6013557EC2C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A545-478D-9370-6013557EC2C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A545-478D-9370-6013557EC2C4}"/>
              </c:ext>
            </c:extLst>
          </c:dPt>
          <c:dLbls>
            <c:numFmt formatCode="0.0%" sourceLinked="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5"/>
                <c:pt idx="0">
                  <c:v>北区</c:v>
                </c:pt>
                <c:pt idx="1">
                  <c:v>东区</c:v>
                </c:pt>
                <c:pt idx="2">
                  <c:v>南区</c:v>
                </c:pt>
                <c:pt idx="3">
                  <c:v>西区</c:v>
                </c:pt>
                <c:pt idx="4">
                  <c:v>中区</c:v>
                </c:pt>
              </c:strCache>
            </c:strRef>
          </c:cat>
          <c:val>
            <c:numRef>
              <c:f>Sheet1!$B$2:$B$6</c:f>
              <c:numCache>
                <c:formatCode>0.00%</c:formatCode>
                <c:ptCount val="5"/>
                <c:pt idx="0">
                  <c:v>0.125</c:v>
                </c:pt>
                <c:pt idx="1">
                  <c:v>0.125</c:v>
                </c:pt>
                <c:pt idx="2">
                  <c:v>0.125</c:v>
                </c:pt>
                <c:pt idx="3">
                  <c:v>0.125</c:v>
                </c:pt>
                <c:pt idx="4" formatCode="0%">
                  <c:v>0.5</c:v>
                </c:pt>
              </c:numCache>
            </c:numRef>
          </c:val>
          <c:extLst>
            <c:ext xmlns:c16="http://schemas.microsoft.com/office/drawing/2014/chart" uri="{C3380CC4-5D6E-409C-BE32-E72D297353CC}">
              <c16:uniqueId val="{00000000-839F-4276-9EE0-A1ADE2FA2BD6}"/>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4E232-7968-44B2-8EB9-1992D594B7DF}" type="datetimeFigureOut">
              <a:rPr lang="zh-CN" altLang="en-US" smtClean="0"/>
              <a:t>2022/10/24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55ADC-048A-461D-A923-68E6AC8EF887}" type="slidenum">
              <a:rPr lang="zh-CN" altLang="en-US" smtClean="0"/>
              <a:t>‹#›</a:t>
            </a:fld>
            <a:endParaRPr lang="zh-CN" altLang="en-US"/>
          </a:p>
        </p:txBody>
      </p:sp>
    </p:spTree>
    <p:extLst>
      <p:ext uri="{BB962C8B-B14F-4D97-AF65-F5344CB8AC3E}">
        <p14:creationId xmlns:p14="http://schemas.microsoft.com/office/powerpoint/2010/main" val="3779833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请勿将实验报告发送至助教邮箱！</a:t>
            </a:r>
            <a:endParaRPr lang="en-US" altLang="zh-CN" dirty="0"/>
          </a:p>
          <a:p>
            <a:r>
              <a:rPr lang="zh-CN" altLang="en-US" dirty="0"/>
              <a:t>实验报告提交邮箱：</a:t>
            </a:r>
            <a:r>
              <a:rPr lang="en-US" altLang="zh-CN" sz="1200" dirty="0"/>
              <a:t>ustc_network2022@163.com</a:t>
            </a:r>
            <a:r>
              <a:rPr lang="zh-CN" altLang="en-US" sz="1200" dirty="0"/>
              <a:t>，实验要求详见最后几页</a:t>
            </a:r>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1</a:t>
            </a:fld>
            <a:endParaRPr lang="zh-CN" altLang="en-US"/>
          </a:p>
        </p:txBody>
      </p:sp>
    </p:spTree>
    <p:extLst>
      <p:ext uri="{BB962C8B-B14F-4D97-AF65-F5344CB8AC3E}">
        <p14:creationId xmlns:p14="http://schemas.microsoft.com/office/powerpoint/2010/main" val="3146708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如何理解最后一句的含义？</a:t>
            </a:r>
            <a:endParaRPr lang="en-US" altLang="zh-CN" dirty="0"/>
          </a:p>
          <a:p>
            <a:r>
              <a:rPr lang="zh-CN" altLang="en-US" b="0" i="0" dirty="0">
                <a:solidFill>
                  <a:srgbClr val="202122"/>
                </a:solidFill>
                <a:effectLst/>
                <a:latin typeface="Arial" panose="020B0604020202020204" pitchFamily="34" charset="0"/>
              </a:rPr>
              <a:t>在多路访问网络中，如果所有路由器之间都创建完全邻接关系，会产生很多不必要的</a:t>
            </a:r>
            <a:r>
              <a:rPr lang="en-US" altLang="zh-CN" b="0" i="0" dirty="0">
                <a:solidFill>
                  <a:srgbClr val="202122"/>
                </a:solidFill>
                <a:effectLst/>
                <a:latin typeface="Arial" panose="020B0604020202020204" pitchFamily="34" charset="0"/>
              </a:rPr>
              <a:t>LSA</a:t>
            </a:r>
            <a:r>
              <a:rPr lang="zh-CN" altLang="en-US" b="0" i="0" dirty="0">
                <a:solidFill>
                  <a:srgbClr val="202122"/>
                </a:solidFill>
                <a:effectLst/>
                <a:latin typeface="Arial" panose="020B0604020202020204" pitchFamily="34" charset="0"/>
              </a:rPr>
              <a:t>。</a:t>
            </a:r>
            <a:r>
              <a:rPr lang="zh-CN" altLang="en-US" dirty="0"/>
              <a:t>即对于有</a:t>
            </a:r>
            <a:r>
              <a:rPr lang="en-US" altLang="zh-CN" dirty="0"/>
              <a:t>n</a:t>
            </a:r>
            <a:r>
              <a:rPr lang="zh-CN" altLang="en-US" dirty="0"/>
              <a:t>个节点的完全图，其存在</a:t>
            </a:r>
            <a:r>
              <a:rPr lang="en-US" altLang="zh-CN" dirty="0"/>
              <a:t>n(n-1)/2</a:t>
            </a:r>
            <a:r>
              <a:rPr lang="zh-CN" altLang="en-US" dirty="0"/>
              <a:t>条边（握手定理），消息复杂度是</a:t>
            </a:r>
            <a:r>
              <a:rPr lang="en-US" altLang="zh-CN" dirty="0"/>
              <a:t>O(n^2)</a:t>
            </a:r>
            <a:r>
              <a:rPr lang="zh-CN" altLang="en-US" dirty="0"/>
              <a:t>级别的；</a:t>
            </a:r>
            <a:r>
              <a:rPr lang="en-US" altLang="zh-CN" dirty="0"/>
              <a:t>OSPF</a:t>
            </a:r>
            <a:r>
              <a:rPr lang="zh-CN" altLang="en-US" dirty="0"/>
              <a:t>解决问题的方式是选举正副</a:t>
            </a:r>
            <a:r>
              <a:rPr lang="en-US" altLang="zh-CN" dirty="0"/>
              <a:t>leader</a:t>
            </a:r>
            <a:r>
              <a:rPr lang="zh-CN" altLang="en-US" dirty="0"/>
              <a:t>（</a:t>
            </a:r>
            <a:r>
              <a:rPr lang="en-US" altLang="zh-CN" dirty="0"/>
              <a:t>DR</a:t>
            </a:r>
            <a:r>
              <a:rPr lang="zh-CN" altLang="en-US" dirty="0"/>
              <a:t>和</a:t>
            </a:r>
            <a:r>
              <a:rPr lang="en-US" altLang="zh-CN" dirty="0"/>
              <a:t>BDR</a:t>
            </a:r>
            <a:r>
              <a:rPr lang="zh-CN" altLang="en-US" dirty="0"/>
              <a:t>），区域内每个路由器只与</a:t>
            </a:r>
            <a:r>
              <a:rPr lang="en-US" altLang="zh-CN" dirty="0"/>
              <a:t>leader</a:t>
            </a:r>
            <a:r>
              <a:rPr lang="zh-CN" altLang="en-US" dirty="0"/>
              <a:t>交换</a:t>
            </a:r>
            <a:r>
              <a:rPr lang="en-US" altLang="zh-CN" dirty="0"/>
              <a:t>LSA</a:t>
            </a:r>
            <a:r>
              <a:rPr lang="zh-CN" altLang="en-US" dirty="0"/>
              <a:t>，相当于将完全图裁剪为连通图，消息复杂度降为</a:t>
            </a:r>
            <a:r>
              <a:rPr lang="en-US" altLang="zh-CN" dirty="0"/>
              <a:t>O(n)</a:t>
            </a:r>
            <a:r>
              <a:rPr lang="zh-CN" altLang="en-US" dirty="0"/>
              <a:t>级别。</a:t>
            </a:r>
            <a:endParaRPr lang="en-US" altLang="zh-CN" dirty="0"/>
          </a:p>
          <a:p>
            <a:endParaRPr lang="en-US" altLang="zh-CN" dirty="0"/>
          </a:p>
          <a:p>
            <a:r>
              <a:rPr lang="zh-CN" altLang="en-US" b="0" i="0" dirty="0">
                <a:solidFill>
                  <a:srgbClr val="202122"/>
                </a:solidFill>
                <a:effectLst/>
                <a:latin typeface="Arial" panose="020B0604020202020204" pitchFamily="34" charset="0"/>
              </a:rPr>
              <a:t>注意：</a:t>
            </a:r>
            <a:r>
              <a:rPr lang="en-US" altLang="zh-CN" b="0" i="0" dirty="0">
                <a:solidFill>
                  <a:srgbClr val="202122"/>
                </a:solidFill>
                <a:effectLst/>
                <a:latin typeface="Arial" panose="020B0604020202020204" pitchFamily="34" charset="0"/>
              </a:rPr>
              <a:t>DR</a:t>
            </a:r>
            <a:r>
              <a:rPr lang="zh-CN" altLang="en-US" b="0" i="0" dirty="0">
                <a:solidFill>
                  <a:srgbClr val="202122"/>
                </a:solidFill>
                <a:effectLst/>
                <a:latin typeface="Arial" panose="020B0604020202020204" pitchFamily="34" charset="0"/>
              </a:rPr>
              <a:t>和</a:t>
            </a:r>
            <a:r>
              <a:rPr lang="en-US" altLang="zh-CN" b="0" i="0" dirty="0">
                <a:solidFill>
                  <a:srgbClr val="202122"/>
                </a:solidFill>
                <a:effectLst/>
                <a:latin typeface="Arial" panose="020B0604020202020204" pitchFamily="34" charset="0"/>
              </a:rPr>
              <a:t>BDR</a:t>
            </a:r>
            <a:r>
              <a:rPr lang="zh-CN" altLang="en-US" b="0" i="0" dirty="0">
                <a:solidFill>
                  <a:srgbClr val="202122"/>
                </a:solidFill>
                <a:effectLst/>
                <a:latin typeface="Arial" panose="020B0604020202020204" pitchFamily="34" charset="0"/>
              </a:rPr>
              <a:t>是路由器接口属性，而不是整个路由器的属性（见下页）。</a:t>
            </a:r>
            <a:endParaRPr lang="en-US" altLang="zh-CN"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15</a:t>
            </a:fld>
            <a:endParaRPr lang="zh-CN" altLang="en-US"/>
          </a:p>
        </p:txBody>
      </p:sp>
    </p:spTree>
    <p:extLst>
      <p:ext uri="{BB962C8B-B14F-4D97-AF65-F5344CB8AC3E}">
        <p14:creationId xmlns:p14="http://schemas.microsoft.com/office/powerpoint/2010/main" val="3331461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LSA</a:t>
            </a:r>
            <a:r>
              <a:rPr lang="zh-CN" altLang="en-US" dirty="0"/>
              <a:t>泛洪是受控泛洪，详见课程</a:t>
            </a:r>
            <a:r>
              <a:rPr lang="en-US" altLang="zh-CN" dirty="0"/>
              <a:t>ppt</a:t>
            </a:r>
            <a:r>
              <a:rPr lang="zh-CN" altLang="en-US" dirty="0"/>
              <a:t>第五章</a:t>
            </a:r>
            <a:r>
              <a:rPr lang="en-US" altLang="zh-CN" dirty="0"/>
              <a:t>71</a:t>
            </a:r>
            <a:r>
              <a:rPr lang="zh-CN" altLang="en-US" dirty="0"/>
              <a:t>页</a:t>
            </a:r>
            <a:endParaRPr lang="en-US" altLang="zh-CN" dirty="0"/>
          </a:p>
          <a:p>
            <a:r>
              <a:rPr lang="zh-CN" altLang="en-US" dirty="0"/>
              <a:t>即，指定路由器通过组播地址</a:t>
            </a:r>
            <a:r>
              <a:rPr lang="en-US" altLang="zh-CN" dirty="0"/>
              <a:t>224.0.0.5</a:t>
            </a:r>
            <a:r>
              <a:rPr lang="zh-CN" altLang="en-US" dirty="0"/>
              <a:t>向非指定路由器发送</a:t>
            </a:r>
            <a:r>
              <a:rPr lang="en-US" altLang="zh-CN" dirty="0"/>
              <a:t>LSA</a:t>
            </a:r>
            <a:r>
              <a:rPr lang="zh-CN" altLang="en-US" dirty="0"/>
              <a:t>，该组播分组通过受控泛洪的方式传递至网络中的所有路由器。</a:t>
            </a:r>
            <a:endParaRPr lang="en-US" altLang="zh-CN" dirty="0"/>
          </a:p>
          <a:p>
            <a:r>
              <a:rPr lang="zh-CN" altLang="en-US" sz="1200" dirty="0">
                <a:ea typeface="宋体" panose="02010600030101010101" pitchFamily="2" charset="-122"/>
              </a:rPr>
              <a:t>具体而言，每个路由器仅转发它之前未转发过的组播分组</a:t>
            </a:r>
            <a:r>
              <a:rPr lang="zh-CN" altLang="en-US" sz="1200" dirty="0">
                <a:ea typeface="+mn-ea"/>
              </a:rPr>
              <a:t>（需要</a:t>
            </a:r>
            <a:r>
              <a:rPr lang="zh-CN" altLang="en-US" sz="1200" dirty="0">
                <a:solidFill>
                  <a:srgbClr val="FF0000"/>
                </a:solidFill>
                <a:ea typeface="宋体" panose="02010600030101010101" pitchFamily="2" charset="-122"/>
              </a:rPr>
              <a:t>记录之前转发过的源地址</a:t>
            </a:r>
            <a:r>
              <a:rPr lang="en-US" altLang="zh-CN" sz="1200" dirty="0">
                <a:solidFill>
                  <a:srgbClr val="FF0000"/>
                </a:solidFill>
                <a:ea typeface="宋体" panose="02010600030101010101" pitchFamily="2" charset="-122"/>
              </a:rPr>
              <a:t>+</a:t>
            </a:r>
            <a:r>
              <a:rPr lang="zh-CN" altLang="en-US" sz="1200" dirty="0">
                <a:solidFill>
                  <a:srgbClr val="FF0000"/>
                </a:solidFill>
                <a:ea typeface="宋体" panose="02010600030101010101" pitchFamily="2" charset="-122"/>
              </a:rPr>
              <a:t>分组</a:t>
            </a:r>
            <a:r>
              <a:rPr lang="en-US" altLang="zh-CN" sz="1200" dirty="0">
                <a:solidFill>
                  <a:srgbClr val="FF0000"/>
                </a:solidFill>
                <a:ea typeface="宋体" panose="02010600030101010101" pitchFamily="2" charset="-122"/>
              </a:rPr>
              <a:t>ID</a:t>
            </a:r>
            <a:r>
              <a:rPr lang="zh-CN" altLang="en-US" sz="1200" dirty="0">
                <a:solidFill>
                  <a:srgbClr val="FF0000"/>
                </a:solidFill>
                <a:ea typeface="宋体" panose="02010600030101010101" pitchFamily="2" charset="-122"/>
              </a:rPr>
              <a:t>）</a:t>
            </a:r>
            <a:r>
              <a:rPr lang="zh-CN" altLang="en-US" sz="1200" dirty="0">
                <a:ea typeface="宋体" panose="02010600030101010101" pitchFamily="2" charset="-122"/>
              </a:rPr>
              <a:t>，而不重复转发分组。</a:t>
            </a:r>
            <a:endParaRPr lang="en-US" altLang="zh-CN" sz="1200" dirty="0">
              <a:ea typeface="宋体" panose="02010600030101010101" pitchFamily="2" charset="-122"/>
            </a:endParaRPr>
          </a:p>
        </p:txBody>
      </p:sp>
      <p:sp>
        <p:nvSpPr>
          <p:cNvPr id="4" name="灯片编号占位符 3"/>
          <p:cNvSpPr>
            <a:spLocks noGrp="1"/>
          </p:cNvSpPr>
          <p:nvPr>
            <p:ph type="sldNum" sz="quarter" idx="5"/>
          </p:nvPr>
        </p:nvSpPr>
        <p:spPr/>
        <p:txBody>
          <a:bodyPr/>
          <a:lstStyle/>
          <a:p>
            <a:fld id="{E3355ADC-048A-461D-A923-68E6AC8EF887}" type="slidenum">
              <a:rPr lang="zh-CN" altLang="en-US" smtClean="0"/>
              <a:t>18</a:t>
            </a:fld>
            <a:endParaRPr lang="zh-CN" altLang="en-US"/>
          </a:p>
        </p:txBody>
      </p:sp>
    </p:spTree>
    <p:extLst>
      <p:ext uri="{BB962C8B-B14F-4D97-AF65-F5344CB8AC3E}">
        <p14:creationId xmlns:p14="http://schemas.microsoft.com/office/powerpoint/2010/main" val="4134323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几个注意事项：</a:t>
            </a:r>
            <a:endParaRPr lang="en-US" altLang="zh-CN" dirty="0"/>
          </a:p>
          <a:p>
            <a:pPr marL="228600" indent="-228600">
              <a:buAutoNum type="arabicPeriod"/>
            </a:pPr>
            <a:r>
              <a:rPr lang="zh-CN" altLang="en-US" dirty="0"/>
              <a:t>更换模块前需要关闭电源，更换完成后再开启电源</a:t>
            </a:r>
            <a:endParaRPr lang="en-US" altLang="zh-CN" dirty="0"/>
          </a:p>
          <a:p>
            <a:pPr marL="228600" indent="-228600">
              <a:buAutoNum type="arabicPeriod"/>
            </a:pPr>
            <a:r>
              <a:rPr lang="zh-CN" altLang="en-US" dirty="0"/>
              <a:t>打开电源之后还需等待路由器完成初始化，才能进行配置</a:t>
            </a:r>
            <a:endParaRPr lang="en-US" altLang="zh-CN" dirty="0"/>
          </a:p>
          <a:p>
            <a:pPr marL="228600" indent="-228600">
              <a:buAutoNum type="arabicPeriod"/>
            </a:pPr>
            <a:r>
              <a:rPr lang="zh-CN" altLang="en-US" dirty="0"/>
              <a:t>路由器断电会导致</a:t>
            </a:r>
            <a:r>
              <a:rPr lang="en-US" altLang="zh-CN" dirty="0"/>
              <a:t>IP</a:t>
            </a:r>
            <a:r>
              <a:rPr lang="zh-CN" altLang="en-US" dirty="0"/>
              <a:t>地址和路由配置失效</a:t>
            </a:r>
            <a:endParaRPr lang="en-US" altLang="zh-CN" dirty="0"/>
          </a:p>
          <a:p>
            <a:pPr marL="228600" indent="-228600">
              <a:buAutoNum type="arabicPeriod"/>
            </a:pPr>
            <a:r>
              <a:rPr lang="zh-CN" altLang="en-US" dirty="0"/>
              <a:t>如果路由器询问“</a:t>
            </a:r>
            <a:r>
              <a:rPr lang="en-US" altLang="zh-CN" dirty="0"/>
              <a:t>Continue with configuration dialog? [yes/no]: </a:t>
            </a:r>
            <a:r>
              <a:rPr lang="zh-CN" altLang="en-US" dirty="0"/>
              <a:t>”时，选</a:t>
            </a:r>
            <a:r>
              <a:rPr lang="en-US" altLang="zh-CN" dirty="0"/>
              <a:t>no</a:t>
            </a:r>
            <a:r>
              <a:rPr lang="zh-CN" altLang="en-US" dirty="0"/>
              <a:t>跳过</a:t>
            </a:r>
          </a:p>
          <a:p>
            <a:pPr lvl="1">
              <a:buFont typeface="Wingdings" panose="05000000000000000000" pitchFamily="2" charset="2"/>
              <a:buNone/>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E3355ADC-048A-461D-A923-68E6AC8EF887}" type="slidenum">
              <a:rPr lang="zh-CN" altLang="en-US" smtClean="0"/>
              <a:t>20</a:t>
            </a:fld>
            <a:endParaRPr lang="zh-CN" altLang="en-US"/>
          </a:p>
        </p:txBody>
      </p:sp>
    </p:spTree>
    <p:extLst>
      <p:ext uri="{BB962C8B-B14F-4D97-AF65-F5344CB8AC3E}">
        <p14:creationId xmlns:p14="http://schemas.microsoft.com/office/powerpoint/2010/main" val="310456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考虑到方便课堂演示（</a:t>
            </a:r>
            <a:r>
              <a:rPr lang="en-US" altLang="zh-CN" dirty="0"/>
              <a:t>8</a:t>
            </a:r>
            <a:r>
              <a:rPr lang="zh-CN" altLang="en-US" dirty="0"/>
              <a:t>个子网凑整），这里事实上并没有包含中区网络；同学们在做实验时</a:t>
            </a:r>
            <a:r>
              <a:rPr lang="zh-CN" altLang="en-US" b="1" dirty="0"/>
              <a:t>需要</a:t>
            </a:r>
            <a:r>
              <a:rPr lang="zh-CN" altLang="en-US" dirty="0"/>
              <a:t>添加中区网络（一个交换机 </a:t>
            </a:r>
            <a:r>
              <a:rPr lang="en-US" altLang="zh-CN" dirty="0"/>
              <a:t>+ </a:t>
            </a:r>
            <a:r>
              <a:rPr lang="zh-CN" altLang="en-US" dirty="0"/>
              <a:t>至少一个终端设备），详见实验要求。</a:t>
            </a:r>
          </a:p>
        </p:txBody>
      </p:sp>
      <p:sp>
        <p:nvSpPr>
          <p:cNvPr id="4" name="灯片编号占位符 3"/>
          <p:cNvSpPr>
            <a:spLocks noGrp="1"/>
          </p:cNvSpPr>
          <p:nvPr>
            <p:ph type="sldNum" sz="quarter" idx="5"/>
          </p:nvPr>
        </p:nvSpPr>
        <p:spPr/>
        <p:txBody>
          <a:bodyPr/>
          <a:lstStyle/>
          <a:p>
            <a:fld id="{E3355ADC-048A-461D-A923-68E6AC8EF887}" type="slidenum">
              <a:rPr lang="zh-CN" altLang="en-US" smtClean="0"/>
              <a:t>21</a:t>
            </a:fld>
            <a:endParaRPr lang="zh-CN" altLang="en-US"/>
          </a:p>
        </p:txBody>
      </p:sp>
    </p:spTree>
    <p:extLst>
      <p:ext uri="{BB962C8B-B14F-4D97-AF65-F5344CB8AC3E}">
        <p14:creationId xmlns:p14="http://schemas.microsoft.com/office/powerpoint/2010/main" val="101628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考虑到方便课堂演示（</a:t>
            </a:r>
            <a:r>
              <a:rPr lang="en-US" altLang="zh-CN" dirty="0"/>
              <a:t>8</a:t>
            </a:r>
            <a:r>
              <a:rPr lang="zh-CN" altLang="en-US" dirty="0"/>
              <a:t>个子网凑整），这里事实上并没有包含中区网络；同学们在做实验时</a:t>
            </a:r>
            <a:r>
              <a:rPr lang="zh-CN" altLang="en-US" b="1" dirty="0"/>
              <a:t>需要</a:t>
            </a:r>
            <a:r>
              <a:rPr lang="zh-CN" altLang="en-US" dirty="0"/>
              <a:t>添加中区网络（一个交换机 </a:t>
            </a:r>
            <a:r>
              <a:rPr lang="en-US" altLang="zh-CN" dirty="0"/>
              <a:t>+ </a:t>
            </a:r>
            <a:r>
              <a:rPr lang="zh-CN" altLang="en-US" dirty="0"/>
              <a:t>至少一个终端设备），详见实验要求。</a:t>
            </a:r>
          </a:p>
        </p:txBody>
      </p:sp>
      <p:sp>
        <p:nvSpPr>
          <p:cNvPr id="4" name="灯片编号占位符 3"/>
          <p:cNvSpPr>
            <a:spLocks noGrp="1"/>
          </p:cNvSpPr>
          <p:nvPr>
            <p:ph type="sldNum" sz="quarter" idx="5"/>
          </p:nvPr>
        </p:nvSpPr>
        <p:spPr/>
        <p:txBody>
          <a:bodyPr/>
          <a:lstStyle/>
          <a:p>
            <a:fld id="{E3355ADC-048A-461D-A923-68E6AC8EF887}" type="slidenum">
              <a:rPr lang="zh-CN" altLang="en-US" smtClean="0"/>
              <a:t>22</a:t>
            </a:fld>
            <a:endParaRPr lang="zh-CN" altLang="en-US"/>
          </a:p>
        </p:txBody>
      </p:sp>
    </p:spTree>
    <p:extLst>
      <p:ext uri="{BB962C8B-B14F-4D97-AF65-F5344CB8AC3E}">
        <p14:creationId xmlns:p14="http://schemas.microsoft.com/office/powerpoint/2010/main" val="1791290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考虑到方便课堂演示（</a:t>
            </a:r>
            <a:r>
              <a:rPr lang="en-US" altLang="zh-CN" dirty="0"/>
              <a:t>8</a:t>
            </a:r>
            <a:r>
              <a:rPr lang="zh-CN" altLang="en-US" dirty="0"/>
              <a:t>个子网凑整），这里事实上并没有包含中区网络；同学们在做实验时</a:t>
            </a:r>
            <a:r>
              <a:rPr lang="zh-CN" altLang="en-US" b="1" dirty="0"/>
              <a:t>需要</a:t>
            </a:r>
            <a:r>
              <a:rPr lang="zh-CN" altLang="en-US" dirty="0"/>
              <a:t>添加中区网络（一个交换机 </a:t>
            </a:r>
            <a:r>
              <a:rPr lang="en-US" altLang="zh-CN" dirty="0"/>
              <a:t>+ </a:t>
            </a:r>
            <a:r>
              <a:rPr lang="zh-CN" altLang="en-US" dirty="0"/>
              <a:t>至少一个终端设备），详见实验要求。</a:t>
            </a:r>
          </a:p>
        </p:txBody>
      </p:sp>
      <p:sp>
        <p:nvSpPr>
          <p:cNvPr id="4" name="灯片编号占位符 3"/>
          <p:cNvSpPr>
            <a:spLocks noGrp="1"/>
          </p:cNvSpPr>
          <p:nvPr>
            <p:ph type="sldNum" sz="quarter" idx="5"/>
          </p:nvPr>
        </p:nvSpPr>
        <p:spPr/>
        <p:txBody>
          <a:bodyPr/>
          <a:lstStyle/>
          <a:p>
            <a:fld id="{E3355ADC-048A-461D-A923-68E6AC8EF887}" type="slidenum">
              <a:rPr lang="zh-CN" altLang="en-US" smtClean="0"/>
              <a:t>23</a:t>
            </a:fld>
            <a:endParaRPr lang="zh-CN" altLang="en-US"/>
          </a:p>
        </p:txBody>
      </p:sp>
    </p:spTree>
    <p:extLst>
      <p:ext uri="{BB962C8B-B14F-4D97-AF65-F5344CB8AC3E}">
        <p14:creationId xmlns:p14="http://schemas.microsoft.com/office/powerpoint/2010/main" val="3445307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24</a:t>
            </a:fld>
            <a:endParaRPr lang="zh-CN" altLang="en-US"/>
          </a:p>
        </p:txBody>
      </p:sp>
    </p:spTree>
    <p:extLst>
      <p:ext uri="{BB962C8B-B14F-4D97-AF65-F5344CB8AC3E}">
        <p14:creationId xmlns:p14="http://schemas.microsoft.com/office/powerpoint/2010/main" val="3001548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若是中区路由器找不到</a:t>
            </a:r>
            <a:r>
              <a:rPr lang="en-US" altLang="zh-CN" dirty="0"/>
              <a:t>FastEthernet1/0</a:t>
            </a:r>
            <a:r>
              <a:rPr lang="zh-CN" altLang="en-US" dirty="0"/>
              <a:t>和</a:t>
            </a:r>
            <a:r>
              <a:rPr lang="en-US" altLang="zh-CN" dirty="0"/>
              <a:t>1/1</a:t>
            </a:r>
            <a:r>
              <a:rPr lang="zh-CN" altLang="en-US" dirty="0"/>
              <a:t>，请安装</a:t>
            </a:r>
            <a:r>
              <a:rPr lang="en-US" altLang="zh-CN" dirty="0"/>
              <a:t>NM-2FE2W</a:t>
            </a:r>
            <a:r>
              <a:rPr lang="zh-CN" altLang="en-US" dirty="0"/>
              <a:t>模块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25</a:t>
            </a:fld>
            <a:endParaRPr lang="zh-CN" altLang="en-US"/>
          </a:p>
        </p:txBody>
      </p:sp>
    </p:spTree>
    <p:extLst>
      <p:ext uri="{BB962C8B-B14F-4D97-AF65-F5344CB8AC3E}">
        <p14:creationId xmlns:p14="http://schemas.microsoft.com/office/powerpoint/2010/main" val="3778077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26</a:t>
            </a:fld>
            <a:endParaRPr lang="zh-CN" altLang="en-US"/>
          </a:p>
        </p:txBody>
      </p:sp>
    </p:spTree>
    <p:extLst>
      <p:ext uri="{BB962C8B-B14F-4D97-AF65-F5344CB8AC3E}">
        <p14:creationId xmlns:p14="http://schemas.microsoft.com/office/powerpoint/2010/main" val="3683886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图形界面本质上是对命令界面的包装，在每一步操作时可以观察下方命令窗口的显示内容</a:t>
            </a:r>
          </a:p>
        </p:txBody>
      </p:sp>
      <p:sp>
        <p:nvSpPr>
          <p:cNvPr id="4" name="灯片编号占位符 3"/>
          <p:cNvSpPr>
            <a:spLocks noGrp="1"/>
          </p:cNvSpPr>
          <p:nvPr>
            <p:ph type="sldNum" sz="quarter" idx="5"/>
          </p:nvPr>
        </p:nvSpPr>
        <p:spPr/>
        <p:txBody>
          <a:bodyPr/>
          <a:lstStyle/>
          <a:p>
            <a:fld id="{E3355ADC-048A-461D-A923-68E6AC8EF887}" type="slidenum">
              <a:rPr lang="zh-CN" altLang="en-US" smtClean="0"/>
              <a:t>27</a:t>
            </a:fld>
            <a:endParaRPr lang="zh-CN" altLang="en-US"/>
          </a:p>
        </p:txBody>
      </p:sp>
    </p:spTree>
    <p:extLst>
      <p:ext uri="{BB962C8B-B14F-4D97-AF65-F5344CB8AC3E}">
        <p14:creationId xmlns:p14="http://schemas.microsoft.com/office/powerpoint/2010/main" val="2581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开销不仅是路由传输意义上的，也可以是网络建设成本意义上的</a:t>
            </a:r>
          </a:p>
        </p:txBody>
      </p:sp>
      <p:sp>
        <p:nvSpPr>
          <p:cNvPr id="4" name="灯片编号占位符 3"/>
          <p:cNvSpPr>
            <a:spLocks noGrp="1"/>
          </p:cNvSpPr>
          <p:nvPr>
            <p:ph type="sldNum" sz="quarter" idx="5"/>
          </p:nvPr>
        </p:nvSpPr>
        <p:spPr/>
        <p:txBody>
          <a:bodyPr/>
          <a:lstStyle/>
          <a:p>
            <a:fld id="{E3355ADC-048A-461D-A923-68E6AC8EF887}" type="slidenum">
              <a:rPr lang="zh-CN" altLang="en-US" smtClean="0"/>
              <a:t>2</a:t>
            </a:fld>
            <a:endParaRPr lang="zh-CN" altLang="en-US"/>
          </a:p>
        </p:txBody>
      </p:sp>
    </p:spTree>
    <p:extLst>
      <p:ext uri="{BB962C8B-B14F-4D97-AF65-F5344CB8AC3E}">
        <p14:creationId xmlns:p14="http://schemas.microsoft.com/office/powerpoint/2010/main" val="3685436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28</a:t>
            </a:fld>
            <a:endParaRPr lang="zh-CN" altLang="en-US"/>
          </a:p>
        </p:txBody>
      </p:sp>
    </p:spTree>
    <p:extLst>
      <p:ext uri="{BB962C8B-B14F-4D97-AF65-F5344CB8AC3E}">
        <p14:creationId xmlns:p14="http://schemas.microsoft.com/office/powerpoint/2010/main" val="1173897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a:t>
            </a:r>
            <a:r>
              <a:rPr lang="en-US" altLang="zh-CN" dirty="0" err="1"/>
              <a:t>LaptopWestLib</a:t>
            </a:r>
            <a:r>
              <a:rPr lang="zh-CN" altLang="en-US" dirty="0"/>
              <a:t>，记得将其自带的有线网卡模块替换为</a:t>
            </a:r>
            <a:r>
              <a:rPr lang="en-US" altLang="zh-CN" dirty="0"/>
              <a:t>Linksys-WPC300N</a:t>
            </a:r>
            <a:r>
              <a:rPr lang="zh-CN" altLang="en-US" dirty="0"/>
              <a:t>后再配置</a:t>
            </a:r>
            <a:endParaRPr lang="en-US" altLang="zh-CN"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29</a:t>
            </a:fld>
            <a:endParaRPr lang="zh-CN" altLang="en-US"/>
          </a:p>
        </p:txBody>
      </p:sp>
    </p:spTree>
    <p:extLst>
      <p:ext uri="{BB962C8B-B14F-4D97-AF65-F5344CB8AC3E}">
        <p14:creationId xmlns:p14="http://schemas.microsoft.com/office/powerpoint/2010/main" val="2450798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a:t>
            </a:r>
            <a:r>
              <a:rPr lang="en-US" altLang="zh-CN" dirty="0" err="1"/>
              <a:t>LaptopWestLib</a:t>
            </a:r>
            <a:r>
              <a:rPr lang="zh-CN" altLang="en-US" dirty="0"/>
              <a:t>，记得将其自带的有线网卡模块替换为</a:t>
            </a:r>
            <a:r>
              <a:rPr lang="en-US" altLang="zh-CN" dirty="0"/>
              <a:t>Linksys-WPC300N</a:t>
            </a:r>
            <a:r>
              <a:rPr lang="zh-CN" altLang="en-US" dirty="0"/>
              <a:t>后再配置</a:t>
            </a:r>
            <a:endParaRPr lang="en-US" altLang="zh-CN"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30</a:t>
            </a:fld>
            <a:endParaRPr lang="zh-CN" altLang="en-US"/>
          </a:p>
        </p:txBody>
      </p:sp>
    </p:spTree>
    <p:extLst>
      <p:ext uri="{BB962C8B-B14F-4D97-AF65-F5344CB8AC3E}">
        <p14:creationId xmlns:p14="http://schemas.microsoft.com/office/powerpoint/2010/main" val="4164173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31</a:t>
            </a:fld>
            <a:endParaRPr lang="zh-CN" altLang="en-US"/>
          </a:p>
        </p:txBody>
      </p:sp>
    </p:spTree>
    <p:extLst>
      <p:ext uri="{BB962C8B-B14F-4D97-AF65-F5344CB8AC3E}">
        <p14:creationId xmlns:p14="http://schemas.microsoft.com/office/powerpoint/2010/main" val="421464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（可以在运行</a:t>
            </a:r>
            <a:r>
              <a:rPr lang="en-US" altLang="zh-CN" dirty="0" err="1"/>
              <a:t>tracert</a:t>
            </a:r>
            <a:r>
              <a:rPr lang="zh-CN" altLang="en-US" dirty="0"/>
              <a:t>命令前后运行</a:t>
            </a:r>
            <a:r>
              <a:rPr lang="en-US" altLang="zh-CN" dirty="0" err="1"/>
              <a:t>arp</a:t>
            </a:r>
            <a:r>
              <a:rPr lang="en-US" altLang="zh-CN" dirty="0"/>
              <a:t> –a</a:t>
            </a:r>
            <a:r>
              <a:rPr lang="zh-CN" altLang="en-US" dirty="0"/>
              <a:t>命令看看有什么不同）</a:t>
            </a:r>
            <a:endParaRPr lang="en-US" altLang="zh-CN" dirty="0"/>
          </a:p>
          <a:p>
            <a:endParaRPr lang="en-US" altLang="zh-CN" dirty="0"/>
          </a:p>
          <a:p>
            <a:r>
              <a:rPr lang="en-US" altLang="zh-CN" dirty="0"/>
              <a:t>ICMP</a:t>
            </a:r>
            <a:r>
              <a:rPr lang="zh-CN" altLang="en-US" dirty="0"/>
              <a:t>协议相关内容详见课程</a:t>
            </a:r>
            <a:r>
              <a:rPr lang="en-US" altLang="zh-CN" dirty="0"/>
              <a:t>ppt</a:t>
            </a:r>
            <a:r>
              <a:rPr lang="zh-CN" altLang="en-US" dirty="0"/>
              <a:t>第五章第</a:t>
            </a:r>
            <a:r>
              <a:rPr lang="en-US" altLang="zh-CN" dirty="0"/>
              <a:t>92~113</a:t>
            </a:r>
            <a:r>
              <a:rPr lang="zh-CN" altLang="en-US" dirty="0"/>
              <a:t>页</a:t>
            </a:r>
          </a:p>
        </p:txBody>
      </p:sp>
      <p:sp>
        <p:nvSpPr>
          <p:cNvPr id="4" name="灯片编号占位符 3"/>
          <p:cNvSpPr>
            <a:spLocks noGrp="1"/>
          </p:cNvSpPr>
          <p:nvPr>
            <p:ph type="sldNum" sz="quarter" idx="5"/>
          </p:nvPr>
        </p:nvSpPr>
        <p:spPr/>
        <p:txBody>
          <a:bodyPr/>
          <a:lstStyle/>
          <a:p>
            <a:fld id="{E3355ADC-048A-461D-A923-68E6AC8EF887}" type="slidenum">
              <a:rPr lang="zh-CN" altLang="en-US" smtClean="0"/>
              <a:t>37</a:t>
            </a:fld>
            <a:endParaRPr lang="zh-CN" altLang="en-US"/>
          </a:p>
        </p:txBody>
      </p:sp>
    </p:spTree>
    <p:extLst>
      <p:ext uri="{BB962C8B-B14F-4D97-AF65-F5344CB8AC3E}">
        <p14:creationId xmlns:p14="http://schemas.microsoft.com/office/powerpoint/2010/main" val="1186802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静态路由配置的内容就是路由表的一条表项：（目的地址，子网掩码，下一跳）；</a:t>
            </a:r>
            <a:endParaRPr lang="en-US" altLang="zh-CN" dirty="0"/>
          </a:p>
          <a:p>
            <a:r>
              <a:rPr lang="zh-CN" altLang="en-US" dirty="0"/>
              <a:t>动态路由配置的内容是路由器接入了哪些网络，由路由协议在这些接入的网络上与其他路由器交换信息并最终计算得到路由表；</a:t>
            </a:r>
          </a:p>
        </p:txBody>
      </p:sp>
      <p:sp>
        <p:nvSpPr>
          <p:cNvPr id="4" name="灯片编号占位符 3"/>
          <p:cNvSpPr>
            <a:spLocks noGrp="1"/>
          </p:cNvSpPr>
          <p:nvPr>
            <p:ph type="sldNum" sz="quarter" idx="5"/>
          </p:nvPr>
        </p:nvSpPr>
        <p:spPr/>
        <p:txBody>
          <a:bodyPr/>
          <a:lstStyle/>
          <a:p>
            <a:fld id="{E3355ADC-048A-461D-A923-68E6AC8EF887}" type="slidenum">
              <a:rPr lang="zh-CN" altLang="en-US" smtClean="0"/>
              <a:t>38</a:t>
            </a:fld>
            <a:endParaRPr lang="zh-CN" altLang="en-US"/>
          </a:p>
        </p:txBody>
      </p:sp>
    </p:spTree>
    <p:extLst>
      <p:ext uri="{BB962C8B-B14F-4D97-AF65-F5344CB8AC3E}">
        <p14:creationId xmlns:p14="http://schemas.microsoft.com/office/powerpoint/2010/main" val="2179386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注意：单个路由器的</a:t>
            </a:r>
            <a:r>
              <a:rPr lang="en-US" altLang="zh-CN" dirty="0"/>
              <a:t>RIP</a:t>
            </a:r>
            <a:r>
              <a:rPr lang="zh-CN" altLang="en-US" dirty="0"/>
              <a:t>配置完成后立即运行</a:t>
            </a:r>
            <a:r>
              <a:rPr lang="en-US" altLang="zh-CN" dirty="0"/>
              <a:t>show </a:t>
            </a:r>
            <a:r>
              <a:rPr lang="en-US" altLang="zh-CN" dirty="0" err="1"/>
              <a:t>ip</a:t>
            </a:r>
            <a:r>
              <a:rPr lang="en-US" altLang="zh-CN" dirty="0"/>
              <a:t> route</a:t>
            </a:r>
            <a:r>
              <a:rPr lang="zh-CN" altLang="en-US" dirty="0"/>
              <a:t>可能并不会立即显示</a:t>
            </a:r>
            <a:r>
              <a:rPr lang="en-US" altLang="zh-CN" dirty="0"/>
              <a:t>RIP</a:t>
            </a:r>
            <a:r>
              <a:rPr lang="zh-CN" altLang="en-US" dirty="0"/>
              <a:t>的路由表项，因为</a:t>
            </a:r>
            <a:r>
              <a:rPr lang="en-US" altLang="zh-CN" dirty="0"/>
              <a:t>RIP</a:t>
            </a:r>
            <a:r>
              <a:rPr lang="zh-CN" altLang="en-US" dirty="0"/>
              <a:t>需要路由器之间交换路由信息才能最终得到网络路由信息，算法收敛需要一定时间。</a:t>
            </a:r>
            <a:endParaRPr lang="en-US" altLang="zh-CN" dirty="0"/>
          </a:p>
          <a:p>
            <a:r>
              <a:rPr lang="zh-CN" altLang="en-US" dirty="0"/>
              <a:t>下一页的</a:t>
            </a:r>
            <a:r>
              <a:rPr lang="en-US" altLang="zh-CN" dirty="0"/>
              <a:t>OSPF</a:t>
            </a:r>
            <a:r>
              <a:rPr lang="zh-CN" altLang="en-US" dirty="0"/>
              <a:t>配置亦存在类似现象。</a:t>
            </a:r>
          </a:p>
        </p:txBody>
      </p:sp>
      <p:sp>
        <p:nvSpPr>
          <p:cNvPr id="4" name="灯片编号占位符 3"/>
          <p:cNvSpPr>
            <a:spLocks noGrp="1"/>
          </p:cNvSpPr>
          <p:nvPr>
            <p:ph type="sldNum" sz="quarter" idx="5"/>
          </p:nvPr>
        </p:nvSpPr>
        <p:spPr/>
        <p:txBody>
          <a:bodyPr/>
          <a:lstStyle/>
          <a:p>
            <a:fld id="{E3355ADC-048A-461D-A923-68E6AC8EF887}" type="slidenum">
              <a:rPr lang="zh-CN" altLang="en-US" smtClean="0"/>
              <a:t>40</a:t>
            </a:fld>
            <a:endParaRPr lang="zh-CN" altLang="en-US"/>
          </a:p>
        </p:txBody>
      </p:sp>
    </p:spTree>
    <p:extLst>
      <p:ext uri="{BB962C8B-B14F-4D97-AF65-F5344CB8AC3E}">
        <p14:creationId xmlns:p14="http://schemas.microsoft.com/office/powerpoint/2010/main" val="3615394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简单起见，无需手动指定</a:t>
            </a:r>
            <a:r>
              <a:rPr lang="en-US" altLang="zh-CN" dirty="0"/>
              <a:t>router-id</a:t>
            </a:r>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41</a:t>
            </a:fld>
            <a:endParaRPr lang="zh-CN" altLang="en-US"/>
          </a:p>
        </p:txBody>
      </p:sp>
    </p:spTree>
    <p:extLst>
      <p:ext uri="{BB962C8B-B14F-4D97-AF65-F5344CB8AC3E}">
        <p14:creationId xmlns:p14="http://schemas.microsoft.com/office/powerpoint/2010/main" val="312873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42</a:t>
            </a:fld>
            <a:endParaRPr lang="zh-CN" altLang="en-US"/>
          </a:p>
        </p:txBody>
      </p:sp>
    </p:spTree>
    <p:extLst>
      <p:ext uri="{BB962C8B-B14F-4D97-AF65-F5344CB8AC3E}">
        <p14:creationId xmlns:p14="http://schemas.microsoft.com/office/powerpoint/2010/main" val="2409270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43</a:t>
            </a:fld>
            <a:endParaRPr lang="zh-CN" altLang="en-US"/>
          </a:p>
        </p:txBody>
      </p:sp>
    </p:spTree>
    <p:extLst>
      <p:ext uri="{BB962C8B-B14F-4D97-AF65-F5344CB8AC3E}">
        <p14:creationId xmlns:p14="http://schemas.microsoft.com/office/powerpoint/2010/main" val="349115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家用无线路由器（严格来说应当属于交换机，只提供了有限的路由功能）可以配置静态路由</a:t>
            </a:r>
          </a:p>
        </p:txBody>
      </p:sp>
      <p:sp>
        <p:nvSpPr>
          <p:cNvPr id="4" name="灯片编号占位符 3"/>
          <p:cNvSpPr>
            <a:spLocks noGrp="1"/>
          </p:cNvSpPr>
          <p:nvPr>
            <p:ph type="sldNum" sz="quarter" idx="5"/>
          </p:nvPr>
        </p:nvSpPr>
        <p:spPr/>
        <p:txBody>
          <a:bodyPr/>
          <a:lstStyle/>
          <a:p>
            <a:fld id="{E3355ADC-048A-461D-A923-68E6AC8EF887}" type="slidenum">
              <a:rPr lang="zh-CN" altLang="en-US" smtClean="0"/>
              <a:t>4</a:t>
            </a:fld>
            <a:endParaRPr lang="zh-CN" altLang="en-US"/>
          </a:p>
        </p:txBody>
      </p:sp>
    </p:spTree>
    <p:extLst>
      <p:ext uri="{BB962C8B-B14F-4D97-AF65-F5344CB8AC3E}">
        <p14:creationId xmlns:p14="http://schemas.microsoft.com/office/powerpoint/2010/main" val="682004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44</a:t>
            </a:fld>
            <a:endParaRPr lang="zh-CN" altLang="en-US"/>
          </a:p>
        </p:txBody>
      </p:sp>
    </p:spTree>
    <p:extLst>
      <p:ext uri="{BB962C8B-B14F-4D97-AF65-F5344CB8AC3E}">
        <p14:creationId xmlns:p14="http://schemas.microsoft.com/office/powerpoint/2010/main" val="838010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46</a:t>
            </a:fld>
            <a:endParaRPr lang="zh-CN" altLang="en-US"/>
          </a:p>
        </p:txBody>
      </p:sp>
    </p:spTree>
    <p:extLst>
      <p:ext uri="{BB962C8B-B14F-4D97-AF65-F5344CB8AC3E}">
        <p14:creationId xmlns:p14="http://schemas.microsoft.com/office/powerpoint/2010/main" val="3292442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47</a:t>
            </a:fld>
            <a:endParaRPr lang="zh-CN" altLang="en-US"/>
          </a:p>
        </p:txBody>
      </p:sp>
    </p:spTree>
    <p:extLst>
      <p:ext uri="{BB962C8B-B14F-4D97-AF65-F5344CB8AC3E}">
        <p14:creationId xmlns:p14="http://schemas.microsoft.com/office/powerpoint/2010/main" val="903685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6in4</a:t>
            </a:r>
            <a:r>
              <a:rPr lang="zh-CN" altLang="en-US" dirty="0"/>
              <a:t>、</a:t>
            </a:r>
            <a:r>
              <a:rPr lang="en-US" altLang="zh-CN" dirty="0"/>
              <a:t>6to4</a:t>
            </a:r>
            <a:r>
              <a:rPr lang="zh-CN" altLang="en-US" dirty="0"/>
              <a:t>和</a:t>
            </a:r>
            <a:r>
              <a:rPr lang="en-US" altLang="zh-CN" dirty="0"/>
              <a:t>6over4</a:t>
            </a:r>
            <a:r>
              <a:rPr lang="zh-CN" altLang="en-US" dirty="0"/>
              <a:t>的区别：</a:t>
            </a:r>
            <a:endParaRPr lang="en-US" altLang="zh-CN" dirty="0"/>
          </a:p>
          <a:p>
            <a:r>
              <a:rPr lang="en-US" altLang="zh-CN" dirty="0"/>
              <a:t>6in4</a:t>
            </a:r>
            <a:r>
              <a:rPr lang="zh-CN" altLang="en-US" dirty="0"/>
              <a:t>是将</a:t>
            </a:r>
            <a:r>
              <a:rPr lang="en-US" altLang="zh-CN" dirty="0"/>
              <a:t>IPv6</a:t>
            </a:r>
            <a:r>
              <a:rPr lang="zh-CN" altLang="en-US" dirty="0"/>
              <a:t>数据包封装进</a:t>
            </a:r>
            <a:r>
              <a:rPr lang="en-US" altLang="zh-CN" dirty="0"/>
              <a:t>IPv4</a:t>
            </a:r>
            <a:r>
              <a:rPr lang="zh-CN" altLang="en-US" dirty="0"/>
              <a:t>数据包（协议号</a:t>
            </a:r>
            <a:r>
              <a:rPr lang="en-US" altLang="zh-CN" dirty="0"/>
              <a:t>41</a:t>
            </a:r>
            <a:r>
              <a:rPr lang="zh-CN" altLang="en-US" dirty="0"/>
              <a:t>）后在</a:t>
            </a:r>
            <a:r>
              <a:rPr lang="en-US" altLang="zh-CN" dirty="0"/>
              <a:t>IPv4</a:t>
            </a:r>
            <a:r>
              <a:rPr lang="zh-CN" altLang="en-US" dirty="0"/>
              <a:t>网络中传输，到达目的地</a:t>
            </a:r>
            <a:r>
              <a:rPr lang="en-US" altLang="zh-CN" dirty="0"/>
              <a:t>IPv6</a:t>
            </a:r>
            <a:r>
              <a:rPr lang="zh-CN" altLang="en-US" dirty="0"/>
              <a:t>网络后拆封，恢复</a:t>
            </a:r>
            <a:r>
              <a:rPr lang="en-US" altLang="zh-CN" dirty="0"/>
              <a:t>IPv6</a:t>
            </a:r>
            <a:r>
              <a:rPr lang="zh-CN" altLang="en-US" dirty="0"/>
              <a:t>传输；</a:t>
            </a:r>
            <a:r>
              <a:rPr lang="en-US" altLang="zh-CN" dirty="0"/>
              <a:t>6to4</a:t>
            </a:r>
            <a:r>
              <a:rPr lang="zh-CN" altLang="en-US" dirty="0"/>
              <a:t>是将终端的</a:t>
            </a:r>
            <a:r>
              <a:rPr lang="en-US" altLang="zh-CN" dirty="0"/>
              <a:t>IPv4</a:t>
            </a:r>
            <a:r>
              <a:rPr lang="zh-CN" altLang="en-US" dirty="0"/>
              <a:t>地址嵌入到</a:t>
            </a:r>
            <a:r>
              <a:rPr lang="en-US" altLang="zh-CN" dirty="0"/>
              <a:t>IPv6</a:t>
            </a:r>
            <a:r>
              <a:rPr lang="zh-CN" altLang="en-US" dirty="0"/>
              <a:t>中，代替</a:t>
            </a:r>
            <a:r>
              <a:rPr lang="en-US" altLang="zh-CN" dirty="0"/>
              <a:t>6in4</a:t>
            </a:r>
            <a:r>
              <a:rPr lang="zh-CN" altLang="en-US" dirty="0"/>
              <a:t>的手动配置以实现自动传输；</a:t>
            </a:r>
            <a:r>
              <a:rPr lang="en-US" altLang="zh-CN" dirty="0"/>
              <a:t>6over4</a:t>
            </a:r>
            <a:r>
              <a:rPr lang="zh-CN" altLang="en-US" dirty="0"/>
              <a:t>则是将</a:t>
            </a:r>
            <a:r>
              <a:rPr lang="en-US" altLang="zh-CN" dirty="0"/>
              <a:t>IPv4</a:t>
            </a:r>
            <a:r>
              <a:rPr lang="zh-CN" altLang="en-US" dirty="0"/>
              <a:t>视为数据链路层，通过特定的多播地址在</a:t>
            </a:r>
            <a:r>
              <a:rPr lang="en-US" altLang="zh-CN" dirty="0"/>
              <a:t>IPv4</a:t>
            </a:r>
            <a:r>
              <a:rPr lang="zh-CN" altLang="en-US" dirty="0"/>
              <a:t>网络以多播方式传输。</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48</a:t>
            </a:fld>
            <a:endParaRPr lang="zh-CN" altLang="en-US"/>
          </a:p>
        </p:txBody>
      </p:sp>
    </p:spTree>
    <p:extLst>
      <p:ext uri="{BB962C8B-B14F-4D97-AF65-F5344CB8AC3E}">
        <p14:creationId xmlns:p14="http://schemas.microsoft.com/office/powerpoint/2010/main" val="2409106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6</a:t>
            </a:fld>
            <a:endParaRPr lang="zh-CN" altLang="en-US"/>
          </a:p>
        </p:txBody>
      </p:sp>
    </p:spTree>
    <p:extLst>
      <p:ext uri="{BB962C8B-B14F-4D97-AF65-F5344CB8AC3E}">
        <p14:creationId xmlns:p14="http://schemas.microsoft.com/office/powerpoint/2010/main" val="103457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路由协议的默认管理距离 </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路由来源</a:t>
            </a:r>
            <a:r>
              <a:rPr lang="en-US" altLang="zh-CN" dirty="0"/>
              <a:t>                </a:t>
            </a:r>
            <a:r>
              <a:rPr lang="zh-CN" altLang="en-US" dirty="0"/>
              <a:t>管理距离 </a:t>
            </a:r>
            <a:r>
              <a:rPr lang="en-US" altLang="zh-CN" dirty="0"/>
              <a:t>        </a:t>
            </a:r>
            <a:r>
              <a:rPr lang="zh-CN" altLang="en-US" dirty="0"/>
              <a:t>路由来源</a:t>
            </a:r>
            <a:r>
              <a:rPr lang="en-US" altLang="zh-CN" dirty="0"/>
              <a:t>        </a:t>
            </a:r>
            <a:r>
              <a:rPr lang="zh-CN" altLang="en-US" dirty="0"/>
              <a:t>管理距离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直连接口 </a:t>
            </a:r>
            <a:r>
              <a:rPr lang="en-US" altLang="zh-CN" dirty="0"/>
              <a:t>		| 0      | IS-IS 		| 115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静态路由 </a:t>
            </a:r>
            <a:r>
              <a:rPr lang="en-US" altLang="zh-CN" dirty="0"/>
              <a:t>		| 1      | RIP v1,v2 	| 120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EIGRP</a:t>
            </a:r>
            <a:r>
              <a:rPr lang="zh-CN" altLang="en-US" dirty="0"/>
              <a:t>汇总路由</a:t>
            </a:r>
            <a:r>
              <a:rPr lang="en-US" altLang="zh-CN" dirty="0"/>
              <a:t>	| 5      | </a:t>
            </a:r>
            <a:r>
              <a:rPr lang="zh-CN" altLang="en-US" dirty="0"/>
              <a:t>外部网关协议（</a:t>
            </a:r>
            <a:r>
              <a:rPr lang="en-US" altLang="zh-CN" dirty="0"/>
              <a:t>EGP	| 140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外部</a:t>
            </a:r>
            <a:r>
              <a:rPr lang="en-US" altLang="zh-CN" dirty="0"/>
              <a:t>BGP 		| 20    | ODR		| 160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内部</a:t>
            </a:r>
            <a:r>
              <a:rPr lang="en-US" altLang="zh-CN" dirty="0"/>
              <a:t>EIGRP 		| 90    | </a:t>
            </a:r>
            <a:r>
              <a:rPr lang="zh-CN" altLang="en-US" dirty="0"/>
              <a:t>外部</a:t>
            </a:r>
            <a:r>
              <a:rPr lang="en-US" altLang="zh-CN" dirty="0"/>
              <a:t>EIGRP 	| 170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IGRP 		| 100  | </a:t>
            </a:r>
            <a:r>
              <a:rPr lang="zh-CN" altLang="en-US" dirty="0"/>
              <a:t>内部</a:t>
            </a:r>
            <a:r>
              <a:rPr lang="en-US" altLang="zh-CN" dirty="0"/>
              <a:t>BGP 	| 200 |</a:t>
            </a:r>
          </a:p>
          <a:p>
            <a:r>
              <a:rPr lang="en-US" altLang="zh-CN" dirty="0"/>
              <a:t>OSPF 		| 110  | </a:t>
            </a:r>
            <a:r>
              <a:rPr lang="zh-CN" altLang="en-US" dirty="0"/>
              <a:t>未知 </a:t>
            </a:r>
            <a:r>
              <a:rPr lang="en-US" altLang="zh-CN" dirty="0"/>
              <a:t>		| 255 |</a:t>
            </a:r>
          </a:p>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7</a:t>
            </a:fld>
            <a:endParaRPr lang="zh-CN" altLang="en-US"/>
          </a:p>
        </p:txBody>
      </p:sp>
    </p:spTree>
    <p:extLst>
      <p:ext uri="{BB962C8B-B14F-4D97-AF65-F5344CB8AC3E}">
        <p14:creationId xmlns:p14="http://schemas.microsoft.com/office/powerpoint/2010/main" val="150878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effectLst/>
            </a:endParaRPr>
          </a:p>
        </p:txBody>
      </p:sp>
      <p:sp>
        <p:nvSpPr>
          <p:cNvPr id="4" name="灯片编号占位符 3"/>
          <p:cNvSpPr>
            <a:spLocks noGrp="1"/>
          </p:cNvSpPr>
          <p:nvPr>
            <p:ph type="sldNum" sz="quarter" idx="5"/>
          </p:nvPr>
        </p:nvSpPr>
        <p:spPr/>
        <p:txBody>
          <a:bodyPr/>
          <a:lstStyle/>
          <a:p>
            <a:fld id="{E3355ADC-048A-461D-A923-68E6AC8EF887}" type="slidenum">
              <a:rPr lang="zh-CN" altLang="en-US" smtClean="0"/>
              <a:t>8</a:t>
            </a:fld>
            <a:endParaRPr lang="zh-CN" altLang="en-US"/>
          </a:p>
        </p:txBody>
      </p:sp>
    </p:spTree>
    <p:extLst>
      <p:ext uri="{BB962C8B-B14F-4D97-AF65-F5344CB8AC3E}">
        <p14:creationId xmlns:p14="http://schemas.microsoft.com/office/powerpoint/2010/main" val="26642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CIDR</a:t>
            </a:r>
            <a:r>
              <a:rPr lang="zh-CN" altLang="en-US" dirty="0"/>
              <a:t>是把几个标准网络合成一个大的网络，目的是减少路由表的大小，使得路由表精简。</a:t>
            </a:r>
          </a:p>
          <a:p>
            <a:r>
              <a:rPr lang="en-US" altLang="zh-CN" dirty="0"/>
              <a:t>VLSM</a:t>
            </a:r>
            <a:r>
              <a:rPr lang="zh-CN" altLang="en-US" dirty="0"/>
              <a:t>是把一个标准网络分成几个小型网络（子网），用在直连的链路上，目的是减少</a:t>
            </a:r>
            <a:r>
              <a:rPr lang="en-US" altLang="zh-CN" dirty="0"/>
              <a:t>IP</a:t>
            </a:r>
            <a:r>
              <a:rPr lang="zh-CN" altLang="en-US" dirty="0"/>
              <a:t>地址的浪费。</a:t>
            </a:r>
          </a:p>
          <a:p>
            <a:r>
              <a:rPr lang="en-US" altLang="zh-CN" dirty="0"/>
              <a:t>CIDR</a:t>
            </a:r>
            <a:r>
              <a:rPr lang="zh-CN" altLang="en-US" dirty="0"/>
              <a:t>，是将路由表中的条目汇总，如将多个</a:t>
            </a:r>
            <a:r>
              <a:rPr lang="en-US" altLang="zh-CN" dirty="0"/>
              <a:t>C</a:t>
            </a:r>
            <a:r>
              <a:rPr lang="zh-CN" altLang="en-US" dirty="0"/>
              <a:t>类地址汇总为一个</a:t>
            </a:r>
            <a:r>
              <a:rPr lang="en-US" altLang="zh-CN" dirty="0"/>
              <a:t>B</a:t>
            </a:r>
            <a:r>
              <a:rPr lang="zh-CN" altLang="en-US" dirty="0"/>
              <a:t>类地址。</a:t>
            </a:r>
            <a:r>
              <a:rPr lang="en-US" altLang="zh-CN" dirty="0"/>
              <a:t>VLSM</a:t>
            </a:r>
            <a:r>
              <a:rPr lang="zh-CN" altLang="en-US" dirty="0"/>
              <a:t>，是将一个网划分为多个子网，充分利用网络资源。</a:t>
            </a:r>
          </a:p>
          <a:p>
            <a:r>
              <a:rPr lang="zh-CN" altLang="en-US" dirty="0"/>
              <a:t>直观的说就是，</a:t>
            </a:r>
            <a:r>
              <a:rPr lang="en-US" altLang="zh-CN" dirty="0"/>
              <a:t>VLSM</a:t>
            </a:r>
            <a:r>
              <a:rPr lang="zh-CN" altLang="en-US" dirty="0"/>
              <a:t>是把一个</a:t>
            </a:r>
            <a:r>
              <a:rPr lang="en-US" altLang="zh-CN" dirty="0"/>
              <a:t>IP</a:t>
            </a:r>
            <a:r>
              <a:rPr lang="zh-CN" altLang="en-US" dirty="0"/>
              <a:t>分成几个连续的</a:t>
            </a:r>
            <a:r>
              <a:rPr lang="en-US" altLang="zh-CN" dirty="0"/>
              <a:t>IP</a:t>
            </a:r>
            <a:r>
              <a:rPr lang="zh-CN" altLang="en-US" dirty="0"/>
              <a:t>网段；</a:t>
            </a:r>
            <a:r>
              <a:rPr lang="en-US" altLang="zh-CN" dirty="0"/>
              <a:t>CIDR</a:t>
            </a:r>
            <a:r>
              <a:rPr lang="zh-CN" altLang="en-US" dirty="0"/>
              <a:t>是把几个</a:t>
            </a:r>
            <a:r>
              <a:rPr lang="en-US" altLang="zh-CN" dirty="0"/>
              <a:t>IP</a:t>
            </a:r>
            <a:r>
              <a:rPr lang="zh-CN" altLang="en-US" dirty="0"/>
              <a:t>地址合并成一个</a:t>
            </a:r>
            <a:r>
              <a:rPr lang="en-US" altLang="zh-CN" dirty="0"/>
              <a:t>IP</a:t>
            </a:r>
            <a:r>
              <a:rPr lang="zh-CN" altLang="en-US" dirty="0"/>
              <a:t>在外网显示。</a:t>
            </a:r>
          </a:p>
          <a:p>
            <a:r>
              <a:rPr lang="zh-CN" altLang="en-US" dirty="0"/>
              <a:t>简单的说，</a:t>
            </a:r>
            <a:r>
              <a:rPr lang="en-US" altLang="zh-CN" dirty="0"/>
              <a:t>CIDR</a:t>
            </a:r>
            <a:r>
              <a:rPr lang="zh-CN" altLang="en-US" dirty="0"/>
              <a:t>是汇总网络，</a:t>
            </a:r>
            <a:r>
              <a:rPr lang="en-US" altLang="zh-CN" dirty="0"/>
              <a:t>VLSM</a:t>
            </a:r>
            <a:r>
              <a:rPr lang="zh-CN" altLang="en-US" dirty="0"/>
              <a:t>是细分网络。</a:t>
            </a:r>
          </a:p>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10</a:t>
            </a:fld>
            <a:endParaRPr lang="zh-CN" altLang="en-US"/>
          </a:p>
        </p:txBody>
      </p:sp>
    </p:spTree>
    <p:extLst>
      <p:ext uri="{BB962C8B-B14F-4D97-AF65-F5344CB8AC3E}">
        <p14:creationId xmlns:p14="http://schemas.microsoft.com/office/powerpoint/2010/main" val="896550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RIP </a:t>
            </a:r>
            <a:r>
              <a:rPr lang="zh-CN" altLang="en-US" dirty="0"/>
              <a:t>协议分为版本</a:t>
            </a:r>
            <a:r>
              <a:rPr lang="en-US" altLang="zh-CN" dirty="0"/>
              <a:t>1 </a:t>
            </a:r>
            <a:r>
              <a:rPr lang="zh-CN" altLang="en-US" dirty="0"/>
              <a:t>和版本</a:t>
            </a:r>
            <a:r>
              <a:rPr lang="en-US" altLang="zh-CN" dirty="0"/>
              <a:t>2</a:t>
            </a:r>
            <a:r>
              <a:rPr lang="zh-CN" altLang="en-US" dirty="0"/>
              <a:t>。不论是版本</a:t>
            </a:r>
            <a:r>
              <a:rPr lang="en-US" altLang="zh-CN" dirty="0"/>
              <a:t>1</a:t>
            </a:r>
            <a:r>
              <a:rPr lang="zh-CN" altLang="en-US" dirty="0"/>
              <a:t>或版本</a:t>
            </a:r>
            <a:r>
              <a:rPr lang="en-US" altLang="zh-CN" dirty="0"/>
              <a:t>2</a:t>
            </a:r>
            <a:r>
              <a:rPr lang="zh-CN" altLang="en-US" dirty="0"/>
              <a:t>，都具备下面的特征：</a:t>
            </a:r>
          </a:p>
          <a:p>
            <a:r>
              <a:rPr lang="en-US" altLang="zh-CN" dirty="0"/>
              <a:t>1. </a:t>
            </a:r>
            <a:r>
              <a:rPr lang="zh-CN" altLang="en-US" dirty="0"/>
              <a:t>是距离向量路由协议；</a:t>
            </a:r>
          </a:p>
          <a:p>
            <a:r>
              <a:rPr lang="en-US" altLang="zh-CN" dirty="0"/>
              <a:t>2. </a:t>
            </a:r>
            <a:r>
              <a:rPr lang="zh-CN" altLang="en-US" dirty="0"/>
              <a:t>使用跳数（</a:t>
            </a:r>
            <a:r>
              <a:rPr lang="en-US" altLang="zh-CN" dirty="0"/>
              <a:t>Hop Count</a:t>
            </a:r>
            <a:r>
              <a:rPr lang="zh-CN" altLang="en-US" dirty="0"/>
              <a:t>）作为度量值；</a:t>
            </a:r>
          </a:p>
          <a:p>
            <a:r>
              <a:rPr lang="en-US" altLang="zh-CN" dirty="0"/>
              <a:t>3. </a:t>
            </a:r>
            <a:r>
              <a:rPr lang="zh-CN" altLang="en-US" dirty="0"/>
              <a:t>默认路由更新周期为</a:t>
            </a:r>
            <a:r>
              <a:rPr lang="en-US" altLang="zh-CN" dirty="0"/>
              <a:t>30</a:t>
            </a:r>
            <a:r>
              <a:rPr lang="zh-CN" altLang="en-US" dirty="0"/>
              <a:t>秒；</a:t>
            </a:r>
          </a:p>
          <a:p>
            <a:r>
              <a:rPr lang="en-US" altLang="zh-CN" dirty="0"/>
              <a:t>4. </a:t>
            </a:r>
            <a:r>
              <a:rPr lang="zh-CN" altLang="en-US" dirty="0"/>
              <a:t>管理距离（</a:t>
            </a:r>
            <a:r>
              <a:rPr lang="en-US" altLang="zh-CN" dirty="0"/>
              <a:t>AD</a:t>
            </a:r>
            <a:r>
              <a:rPr lang="zh-CN" altLang="en-US" dirty="0"/>
              <a:t>）为</a:t>
            </a:r>
            <a:r>
              <a:rPr lang="en-US" altLang="zh-CN" dirty="0"/>
              <a:t>120</a:t>
            </a:r>
            <a:r>
              <a:rPr lang="zh-CN" altLang="en-US" dirty="0"/>
              <a:t>；</a:t>
            </a:r>
          </a:p>
          <a:p>
            <a:r>
              <a:rPr lang="en-US" altLang="zh-CN" dirty="0"/>
              <a:t>5. </a:t>
            </a:r>
            <a:r>
              <a:rPr lang="zh-CN" altLang="en-US" dirty="0"/>
              <a:t>支持触发更新；</a:t>
            </a:r>
          </a:p>
          <a:p>
            <a:r>
              <a:rPr lang="en-US" altLang="zh-CN" dirty="0"/>
              <a:t>6. </a:t>
            </a:r>
            <a:r>
              <a:rPr lang="zh-CN" altLang="en-US" dirty="0"/>
              <a:t>最大跳数为</a:t>
            </a:r>
            <a:r>
              <a:rPr lang="en-US" altLang="zh-CN" dirty="0"/>
              <a:t>15 </a:t>
            </a:r>
            <a:r>
              <a:rPr lang="zh-CN" altLang="en-US" dirty="0"/>
              <a:t>跳；</a:t>
            </a:r>
          </a:p>
          <a:p>
            <a:r>
              <a:rPr lang="en-US" altLang="zh-CN" dirty="0"/>
              <a:t>7. </a:t>
            </a:r>
            <a:r>
              <a:rPr lang="zh-CN" altLang="en-US" dirty="0"/>
              <a:t>支持等价路径，默认</a:t>
            </a:r>
            <a:r>
              <a:rPr lang="en-US" altLang="zh-CN" dirty="0"/>
              <a:t>4 </a:t>
            </a:r>
            <a:r>
              <a:rPr lang="zh-CN" altLang="en-US" dirty="0"/>
              <a:t>条，最大</a:t>
            </a:r>
            <a:r>
              <a:rPr lang="en-US" altLang="zh-CN" dirty="0"/>
              <a:t>6 </a:t>
            </a:r>
            <a:r>
              <a:rPr lang="zh-CN" altLang="en-US" dirty="0"/>
              <a:t>条；</a:t>
            </a:r>
          </a:p>
          <a:p>
            <a:r>
              <a:rPr lang="en-US" altLang="zh-CN" dirty="0"/>
              <a:t>8. </a:t>
            </a:r>
            <a:r>
              <a:rPr lang="zh-CN" altLang="en-US" dirty="0"/>
              <a:t>使用</a:t>
            </a:r>
            <a:r>
              <a:rPr lang="en-US" altLang="zh-CN" dirty="0"/>
              <a:t>UDP 520</a:t>
            </a:r>
            <a:r>
              <a:rPr lang="zh-CN" altLang="en-US" dirty="0"/>
              <a:t>端口进行路由更新。</a:t>
            </a:r>
            <a:endParaRPr lang="en-US" altLang="zh-CN" dirty="0"/>
          </a:p>
          <a:p>
            <a:endParaRPr lang="zh-CN" altLang="en-US" dirty="0"/>
          </a:p>
          <a:p>
            <a:r>
              <a:rPr lang="en-US" altLang="zh-CN" dirty="0"/>
              <a:t>RIPv1</a:t>
            </a:r>
            <a:r>
              <a:rPr lang="zh-CN" altLang="en-US" dirty="0"/>
              <a:t>和</a:t>
            </a:r>
            <a:r>
              <a:rPr lang="en-US" altLang="zh-CN" dirty="0"/>
              <a:t>RIPv2</a:t>
            </a:r>
            <a:r>
              <a:rPr lang="zh-CN" altLang="en-US" dirty="0"/>
              <a:t>的区别 ：</a:t>
            </a:r>
            <a:endParaRPr lang="en-US" altLang="zh-CN" dirty="0"/>
          </a:p>
          <a:p>
            <a:endParaRPr lang="zh-CN" altLang="en-US" dirty="0"/>
          </a:p>
          <a:p>
            <a:r>
              <a:rPr lang="en-US" altLang="zh-CN" dirty="0"/>
              <a:t>RIP v1 			RIP v2 </a:t>
            </a:r>
          </a:p>
          <a:p>
            <a:r>
              <a:rPr lang="zh-CN" altLang="en-US" dirty="0"/>
              <a:t>在路由更新的过程中不携带子网信息 </a:t>
            </a:r>
            <a:r>
              <a:rPr lang="en-US" altLang="zh-CN" dirty="0"/>
              <a:t>	</a:t>
            </a:r>
            <a:r>
              <a:rPr lang="zh-CN" altLang="en-US" dirty="0"/>
              <a:t>在路由更新的过程中携带子网信息 </a:t>
            </a:r>
          </a:p>
          <a:p>
            <a:r>
              <a:rPr lang="zh-CN" altLang="en-US" dirty="0"/>
              <a:t>不提供认证 </a:t>
            </a:r>
            <a:r>
              <a:rPr lang="en-US" altLang="zh-CN" dirty="0"/>
              <a:t>			</a:t>
            </a:r>
            <a:r>
              <a:rPr lang="zh-CN" altLang="en-US" dirty="0"/>
              <a:t>提供明文和</a:t>
            </a:r>
            <a:r>
              <a:rPr lang="en-US" altLang="zh-CN" dirty="0"/>
              <a:t>MD5</a:t>
            </a:r>
            <a:r>
              <a:rPr lang="zh-CN" altLang="en-US" dirty="0"/>
              <a:t>认证 </a:t>
            </a:r>
          </a:p>
          <a:p>
            <a:r>
              <a:rPr lang="zh-CN" altLang="en-US" dirty="0"/>
              <a:t>不支持</a:t>
            </a:r>
            <a:r>
              <a:rPr lang="en-US" altLang="zh-CN" dirty="0"/>
              <a:t>VLSM</a:t>
            </a:r>
            <a:r>
              <a:rPr lang="zh-CN" altLang="en-US" dirty="0"/>
              <a:t>和</a:t>
            </a:r>
            <a:r>
              <a:rPr lang="en-US" altLang="zh-CN" dirty="0"/>
              <a:t>CIDR 		</a:t>
            </a:r>
            <a:r>
              <a:rPr lang="zh-CN" altLang="en-US" dirty="0"/>
              <a:t>支持</a:t>
            </a:r>
            <a:r>
              <a:rPr lang="en-US" altLang="zh-CN" dirty="0"/>
              <a:t>VLSM</a:t>
            </a:r>
            <a:r>
              <a:rPr lang="zh-CN" altLang="en-US" dirty="0"/>
              <a:t>和</a:t>
            </a:r>
            <a:r>
              <a:rPr lang="en-US" altLang="zh-CN" dirty="0"/>
              <a:t>CIDR </a:t>
            </a:r>
          </a:p>
          <a:p>
            <a:r>
              <a:rPr lang="zh-CN" altLang="en-US" dirty="0"/>
              <a:t>采用广播更新 </a:t>
            </a:r>
            <a:r>
              <a:rPr lang="en-US" altLang="zh-CN" dirty="0"/>
              <a:t>			</a:t>
            </a:r>
            <a:r>
              <a:rPr lang="zh-CN" altLang="en-US" dirty="0"/>
              <a:t>采用组播（</a:t>
            </a:r>
            <a:r>
              <a:rPr lang="en-US" altLang="zh-CN" dirty="0"/>
              <a:t>224.0.0.9</a:t>
            </a:r>
            <a:r>
              <a:rPr lang="zh-CN" altLang="en-US" dirty="0"/>
              <a:t>）更新 </a:t>
            </a:r>
          </a:p>
          <a:p>
            <a:r>
              <a:rPr lang="zh-CN" altLang="en-US" dirty="0"/>
              <a:t>有类别（</a:t>
            </a:r>
            <a:r>
              <a:rPr lang="en-US" altLang="zh-CN" dirty="0"/>
              <a:t>Classful</a:t>
            </a:r>
            <a:r>
              <a:rPr lang="zh-CN" altLang="en-US" dirty="0"/>
              <a:t>）路由协议 </a:t>
            </a:r>
            <a:r>
              <a:rPr lang="en-US" altLang="zh-CN" dirty="0"/>
              <a:t>		</a:t>
            </a:r>
            <a:r>
              <a:rPr lang="zh-CN" altLang="en-US" dirty="0"/>
              <a:t>无类别（</a:t>
            </a:r>
            <a:r>
              <a:rPr lang="en-US" altLang="zh-CN" dirty="0"/>
              <a:t>Classless</a:t>
            </a:r>
            <a:r>
              <a:rPr lang="zh-CN" altLang="en-US" dirty="0"/>
              <a:t>）路由协议 </a:t>
            </a:r>
          </a:p>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11</a:t>
            </a:fld>
            <a:endParaRPr lang="zh-CN" altLang="en-US"/>
          </a:p>
        </p:txBody>
      </p:sp>
    </p:spTree>
    <p:extLst>
      <p:ext uri="{BB962C8B-B14F-4D97-AF65-F5344CB8AC3E}">
        <p14:creationId xmlns:p14="http://schemas.microsoft.com/office/powerpoint/2010/main" val="1900992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某一区域内的路由器只需要维护该区域的链路状态数据库，而不用维护整个</a:t>
            </a:r>
            <a:r>
              <a:rPr lang="en-US" altLang="zh-CN" dirty="0"/>
              <a:t>OSPF</a:t>
            </a:r>
            <a:r>
              <a:rPr lang="zh-CN" altLang="en-US" dirty="0"/>
              <a:t>网络的链路状态数据库。</a:t>
            </a:r>
            <a:endParaRPr lang="en-US" altLang="zh-CN" dirty="0"/>
          </a:p>
          <a:p>
            <a:pPr marL="171450" indent="-171450">
              <a:buFont typeface="Arial" panose="020B0604020202020204" pitchFamily="34" charset="0"/>
              <a:buChar char="•"/>
            </a:pPr>
            <a:r>
              <a:rPr lang="zh-CN" altLang="en-US" dirty="0"/>
              <a:t>将某一区域网络拓扑变化的影响限制在该区域内，不会影响到整个</a:t>
            </a:r>
            <a:r>
              <a:rPr lang="en-US" altLang="zh-CN" dirty="0"/>
              <a:t>OSPF</a:t>
            </a:r>
            <a:r>
              <a:rPr lang="zh-CN" altLang="en-US" dirty="0"/>
              <a:t>网络，从而减小</a:t>
            </a:r>
            <a:r>
              <a:rPr lang="en-US" altLang="zh-CN" dirty="0"/>
              <a:t>OSPF</a:t>
            </a:r>
            <a:r>
              <a:rPr lang="zh-CN" altLang="en-US" dirty="0"/>
              <a:t>计算的频率。</a:t>
            </a:r>
            <a:endParaRPr lang="en-US" altLang="zh-CN" dirty="0"/>
          </a:p>
          <a:p>
            <a:pPr marL="171450" indent="-171450">
              <a:buFont typeface="Arial" panose="020B0604020202020204" pitchFamily="34" charset="0"/>
              <a:buChar char="•"/>
            </a:pPr>
            <a:r>
              <a:rPr lang="zh-CN" altLang="en-US" dirty="0"/>
              <a:t>将链路状态通告（</a:t>
            </a:r>
            <a:r>
              <a:rPr lang="en-US" altLang="zh-CN" dirty="0"/>
              <a:t>LSA</a:t>
            </a:r>
            <a:r>
              <a:rPr lang="zh-CN" altLang="en-US" dirty="0"/>
              <a:t>）的洪泛限制在本区域内，从而降低</a:t>
            </a:r>
            <a:r>
              <a:rPr lang="en-US" altLang="zh-CN" dirty="0"/>
              <a:t>OSPF</a:t>
            </a:r>
            <a:r>
              <a:rPr lang="zh-CN" altLang="en-US" dirty="0"/>
              <a:t>协议产生的数据量。</a:t>
            </a:r>
            <a:endParaRPr lang="en-US" altLang="zh-CN" dirty="0"/>
          </a:p>
          <a:p>
            <a:pPr marL="171450" indent="-171450">
              <a:buFont typeface="Arial" panose="020B0604020202020204" pitchFamily="34" charset="0"/>
              <a:buChar char="•"/>
            </a:pPr>
            <a:r>
              <a:rPr lang="zh-CN" altLang="en-US" dirty="0"/>
              <a:t>划分区域可以对网络进行层次化结构设计。</a:t>
            </a:r>
            <a:endParaRPr lang="en-US" altLang="zh-CN" dirty="0"/>
          </a:p>
          <a:p>
            <a:pPr marL="171450" indent="-171450">
              <a:buFont typeface="Arial" panose="020B0604020202020204" pitchFamily="34" charset="0"/>
              <a:buChar char="•"/>
            </a:pPr>
            <a:r>
              <a:rPr lang="zh-CN" altLang="en-US" dirty="0"/>
              <a:t>划分区域有利于资源合理调配，核心区域部署性能较好的设备资源，边缘区域部署性能较差的设备资源即可。</a:t>
            </a:r>
            <a:endParaRPr lang="en-US" altLang="zh-CN"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14</a:t>
            </a:fld>
            <a:endParaRPr lang="zh-CN" altLang="en-US"/>
          </a:p>
        </p:txBody>
      </p:sp>
    </p:spTree>
    <p:extLst>
      <p:ext uri="{BB962C8B-B14F-4D97-AF65-F5344CB8AC3E}">
        <p14:creationId xmlns:p14="http://schemas.microsoft.com/office/powerpoint/2010/main" val="2137113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93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392024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129495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395219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01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36EB583-B448-4617-A5B9-843E7EB67068}" type="datetimeFigureOut">
              <a:rPr lang="zh-CN" altLang="en-US" smtClean="0"/>
              <a:t>2022/10/24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116466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36EB583-B448-4617-A5B9-843E7EB67068}" type="datetimeFigureOut">
              <a:rPr lang="zh-CN" altLang="en-US" smtClean="0"/>
              <a:t>2022/10/24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260050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36EB583-B448-4617-A5B9-843E7EB67068}" type="datetimeFigureOut">
              <a:rPr lang="zh-CN" altLang="en-US" smtClean="0"/>
              <a:t>2022/10/24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378167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6EB583-B448-4617-A5B9-843E7EB67068}" type="datetimeFigureOut">
              <a:rPr lang="zh-CN" altLang="en-US" smtClean="0"/>
              <a:t>2022/10/24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283508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6EB583-B448-4617-A5B9-843E7EB67068}" type="datetimeFigureOut">
              <a:rPr lang="zh-CN" altLang="en-US" smtClean="0"/>
              <a:t>2022/10/24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266692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36EB583-B448-4617-A5B9-843E7EB67068}" type="datetimeFigureOut">
              <a:rPr lang="zh-CN" altLang="en-US" smtClean="0"/>
              <a:t>2022/10/24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415516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6EB583-B448-4617-A5B9-843E7EB67068}" type="datetimeFigureOut">
              <a:rPr lang="zh-CN" altLang="en-US" smtClean="0"/>
              <a:t>2022/10/24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979F26-582C-46CC-A794-B9DE6E0CCDE9}"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02927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docs.oracle.com/cd/E19253-01/816-4554/ipv6-overview-170/index.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geekdashboard.com/cisco-packet-tracer-download/"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8378A-A817-02A7-8D34-0C17A2FBF4E9}"/>
              </a:ext>
            </a:extLst>
          </p:cNvPr>
          <p:cNvSpPr>
            <a:spLocks noGrp="1"/>
          </p:cNvSpPr>
          <p:nvPr>
            <p:ph type="ctrTitle"/>
          </p:nvPr>
        </p:nvSpPr>
        <p:spPr/>
        <p:txBody>
          <a:bodyPr/>
          <a:lstStyle/>
          <a:p>
            <a:pPr algn="ctr"/>
            <a:r>
              <a:rPr lang="zh-CN" altLang="en-US" dirty="0"/>
              <a:t>静态和动态路由配置</a:t>
            </a:r>
          </a:p>
        </p:txBody>
      </p:sp>
      <p:sp>
        <p:nvSpPr>
          <p:cNvPr id="7" name="文本框 6">
            <a:extLst>
              <a:ext uri="{FF2B5EF4-FFF2-40B4-BE49-F238E27FC236}">
                <a16:creationId xmlns:a16="http://schemas.microsoft.com/office/drawing/2014/main" id="{997B66E2-3113-5E07-98DB-3DB5B339B554}"/>
              </a:ext>
            </a:extLst>
          </p:cNvPr>
          <p:cNvSpPr txBox="1"/>
          <p:nvPr/>
        </p:nvSpPr>
        <p:spPr>
          <a:xfrm>
            <a:off x="3652684" y="4729315"/>
            <a:ext cx="4886632" cy="830997"/>
          </a:xfrm>
          <a:prstGeom prst="rect">
            <a:avLst/>
          </a:prstGeom>
          <a:noFill/>
        </p:spPr>
        <p:txBody>
          <a:bodyPr wrap="square" rtlCol="0">
            <a:spAutoFit/>
          </a:bodyPr>
          <a:lstStyle/>
          <a:p>
            <a:pPr algn="ctr"/>
            <a:r>
              <a:rPr lang="zh-CN" altLang="en-US" sz="2400" dirty="0"/>
              <a:t>吴晓晗</a:t>
            </a:r>
            <a:endParaRPr lang="en-US" altLang="zh-CN" sz="2400" dirty="0"/>
          </a:p>
          <a:p>
            <a:pPr algn="ctr"/>
            <a:r>
              <a:rPr lang="en-US" altLang="zh-CN" sz="2400" dirty="0"/>
              <a:t>xiaohanwu@mail.ustc.edu.cn</a:t>
            </a:r>
            <a:endParaRPr lang="zh-CN" altLang="en-US" sz="2400" dirty="0"/>
          </a:p>
        </p:txBody>
      </p:sp>
    </p:spTree>
    <p:extLst>
      <p:ext uri="{BB962C8B-B14F-4D97-AF65-F5344CB8AC3E}">
        <p14:creationId xmlns:p14="http://schemas.microsoft.com/office/powerpoint/2010/main" val="1715371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D7313-6122-12D0-491E-91AB03B8942B}"/>
              </a:ext>
            </a:extLst>
          </p:cNvPr>
          <p:cNvSpPr>
            <a:spLocks noGrp="1"/>
          </p:cNvSpPr>
          <p:nvPr>
            <p:ph type="title"/>
          </p:nvPr>
        </p:nvSpPr>
        <p:spPr/>
        <p:txBody>
          <a:bodyPr/>
          <a:lstStyle/>
          <a:p>
            <a:r>
              <a:rPr lang="zh-CN" altLang="en-US" dirty="0"/>
              <a:t>动态路由协议的分类</a:t>
            </a:r>
          </a:p>
        </p:txBody>
      </p:sp>
      <p:sp>
        <p:nvSpPr>
          <p:cNvPr id="3" name="内容占位符 2">
            <a:extLst>
              <a:ext uri="{FF2B5EF4-FFF2-40B4-BE49-F238E27FC236}">
                <a16:creationId xmlns:a16="http://schemas.microsoft.com/office/drawing/2014/main" id="{5FB47FAC-BCD6-6CE4-F254-04F735F00609}"/>
              </a:ext>
            </a:extLst>
          </p:cNvPr>
          <p:cNvSpPr>
            <a:spLocks noGrp="1"/>
          </p:cNvSpPr>
          <p:nvPr>
            <p:ph idx="1"/>
          </p:nvPr>
        </p:nvSpPr>
        <p:spPr>
          <a:xfrm>
            <a:off x="1097280" y="1845733"/>
            <a:ext cx="10058400" cy="4725664"/>
          </a:xfrm>
        </p:spPr>
        <p:txBody>
          <a:bodyPr>
            <a:normAutofit/>
          </a:bodyPr>
          <a:lstStyle/>
          <a:p>
            <a:pPr marL="0" indent="0">
              <a:buNone/>
            </a:pPr>
            <a:r>
              <a:rPr lang="zh-CN" altLang="en-US" dirty="0"/>
              <a:t>按照作用的</a:t>
            </a:r>
            <a:r>
              <a:rPr lang="en-US" altLang="zh-CN" dirty="0"/>
              <a:t>AS</a:t>
            </a:r>
            <a:r>
              <a:rPr lang="zh-CN" altLang="en-US" dirty="0"/>
              <a:t>（</a:t>
            </a:r>
            <a:r>
              <a:rPr lang="en-US" altLang="zh-CN" dirty="0"/>
              <a:t>Autonomous System</a:t>
            </a:r>
            <a:r>
              <a:rPr lang="zh-CN" altLang="en-US" dirty="0"/>
              <a:t>，自治系统）来划分，分为：</a:t>
            </a:r>
            <a:endParaRPr lang="en-US" altLang="zh-CN" dirty="0"/>
          </a:p>
          <a:p>
            <a:pPr>
              <a:buFont typeface="Wingdings" panose="05000000000000000000" pitchFamily="2" charset="2"/>
              <a:buChar char="l"/>
            </a:pPr>
            <a:r>
              <a:rPr lang="en-US" altLang="zh-CN" dirty="0"/>
              <a:t>IGP</a:t>
            </a:r>
            <a:r>
              <a:rPr lang="zh-CN" altLang="en-US" dirty="0"/>
              <a:t>（</a:t>
            </a:r>
            <a:r>
              <a:rPr lang="en-US" altLang="zh-CN" dirty="0"/>
              <a:t>Interior Gateway Protocols</a:t>
            </a:r>
            <a:r>
              <a:rPr lang="zh-CN" altLang="en-US" dirty="0"/>
              <a:t>，内部网关协议）用于在自治系统内部路由，同时也用于在独立网络内部路由。如</a:t>
            </a:r>
            <a:r>
              <a:rPr lang="en-US" altLang="zh-CN" dirty="0"/>
              <a:t>RIP</a:t>
            </a:r>
            <a:r>
              <a:rPr lang="zh-CN" altLang="en-US" dirty="0"/>
              <a:t>，</a:t>
            </a:r>
            <a:r>
              <a:rPr lang="en-US" altLang="zh-CN" dirty="0"/>
              <a:t>OSPF</a:t>
            </a:r>
            <a:r>
              <a:rPr lang="zh-CN" altLang="en-US" dirty="0"/>
              <a:t>等。</a:t>
            </a:r>
            <a:endParaRPr lang="en-US" altLang="zh-CN" dirty="0"/>
          </a:p>
          <a:p>
            <a:pPr>
              <a:buFont typeface="Wingdings" panose="05000000000000000000" pitchFamily="2" charset="2"/>
              <a:buChar char="l"/>
            </a:pPr>
            <a:r>
              <a:rPr lang="en-US" altLang="zh-CN" dirty="0"/>
              <a:t>EGP</a:t>
            </a:r>
            <a:r>
              <a:rPr lang="zh-CN" altLang="en-US" dirty="0"/>
              <a:t>（</a:t>
            </a:r>
            <a:r>
              <a:rPr lang="en-US" altLang="zh-CN" dirty="0"/>
              <a:t>Exterior Gateway Protocols</a:t>
            </a:r>
            <a:r>
              <a:rPr lang="zh-CN" altLang="en-US" dirty="0"/>
              <a:t>）用于不同机构管控下的不同自治系统之间的路由。</a:t>
            </a:r>
            <a:r>
              <a:rPr lang="en-US" altLang="zh-CN" dirty="0"/>
              <a:t>BGP</a:t>
            </a:r>
            <a:r>
              <a:rPr lang="zh-CN" altLang="en-US" dirty="0"/>
              <a:t>（</a:t>
            </a:r>
            <a:r>
              <a:rPr lang="en-US" altLang="zh-CN" dirty="0"/>
              <a:t>Border Gateway Protocol</a:t>
            </a:r>
            <a:r>
              <a:rPr lang="zh-CN" altLang="en-US" dirty="0"/>
              <a:t>）是目前唯一使用的一种</a:t>
            </a:r>
            <a:r>
              <a:rPr lang="en-US" altLang="zh-CN" dirty="0"/>
              <a:t>EGP</a:t>
            </a:r>
            <a:r>
              <a:rPr lang="zh-CN" altLang="en-US" dirty="0"/>
              <a:t>协议。</a:t>
            </a:r>
            <a:endParaRPr lang="en-US" altLang="zh-CN" dirty="0"/>
          </a:p>
          <a:p>
            <a:pPr>
              <a:buFont typeface="Wingdings" panose="05000000000000000000" pitchFamily="2" charset="2"/>
              <a:buChar char="l"/>
            </a:pPr>
            <a:endParaRPr lang="en-US" altLang="zh-CN" dirty="0"/>
          </a:p>
          <a:p>
            <a:pPr marL="0" indent="0">
              <a:buNone/>
            </a:pPr>
            <a:r>
              <a:rPr lang="zh-CN" altLang="en-US" dirty="0"/>
              <a:t>按照所支持的</a:t>
            </a:r>
            <a:r>
              <a:rPr lang="en-US" altLang="zh-CN" dirty="0"/>
              <a:t>IP</a:t>
            </a:r>
            <a:r>
              <a:rPr lang="zh-CN" altLang="en-US" dirty="0"/>
              <a:t>地址类别来划分，分为：</a:t>
            </a:r>
            <a:endParaRPr lang="en-US" altLang="zh-CN" dirty="0"/>
          </a:p>
          <a:p>
            <a:pPr>
              <a:buFont typeface="Wingdings" panose="05000000000000000000" pitchFamily="2" charset="2"/>
              <a:buChar char="l"/>
            </a:pPr>
            <a:r>
              <a:rPr lang="zh-CN" altLang="en-US" dirty="0"/>
              <a:t>有类路由协议：在路由信息更新过程中不发送子网掩码信息。如</a:t>
            </a:r>
            <a:r>
              <a:rPr lang="en-US" altLang="zh-CN" dirty="0"/>
              <a:t>RIP v1</a:t>
            </a:r>
            <a:r>
              <a:rPr lang="zh-CN" altLang="en-US" dirty="0"/>
              <a:t>。</a:t>
            </a:r>
            <a:endParaRPr lang="en-US" altLang="zh-CN" dirty="0"/>
          </a:p>
          <a:p>
            <a:pPr>
              <a:buFont typeface="Wingdings" panose="05000000000000000000" pitchFamily="2" charset="2"/>
              <a:buChar char="l"/>
            </a:pPr>
            <a:r>
              <a:rPr lang="zh-CN" altLang="en-US" dirty="0"/>
              <a:t>无类路由协议：在路由信息更新中，同时包括网络地址和子网掩码，支持</a:t>
            </a:r>
            <a:r>
              <a:rPr lang="en-US" altLang="zh-CN" dirty="0"/>
              <a:t>VLSM</a:t>
            </a:r>
            <a:r>
              <a:rPr lang="zh-CN" altLang="zh-CN" dirty="0">
                <a:ea typeface="宋体" panose="02010600030101010101" pitchFamily="2" charset="-122"/>
              </a:rPr>
              <a:t>（Variable Length Subnetwork Mask，可变长子网掩码）</a:t>
            </a:r>
            <a:r>
              <a:rPr lang="zh-CN" altLang="en-US" dirty="0"/>
              <a:t>和</a:t>
            </a:r>
            <a:r>
              <a:rPr lang="en-US" altLang="zh-CN" dirty="0"/>
              <a:t>CIDR</a:t>
            </a:r>
            <a:r>
              <a:rPr lang="zh-CN" altLang="zh-CN" dirty="0">
                <a:ea typeface="宋体" panose="02010600030101010101" pitchFamily="2" charset="-122"/>
              </a:rPr>
              <a:t>（Classless Inter-Domain Routing，无类别域间路由）</a:t>
            </a:r>
            <a:r>
              <a:rPr lang="zh-CN" altLang="en-US" dirty="0"/>
              <a:t>等。如</a:t>
            </a:r>
            <a:r>
              <a:rPr lang="en-US" altLang="zh-CN" dirty="0"/>
              <a:t>RIP v2</a:t>
            </a:r>
            <a:r>
              <a:rPr lang="zh-CN" altLang="en-US" dirty="0"/>
              <a:t>、</a:t>
            </a:r>
            <a:r>
              <a:rPr lang="en-US" altLang="zh-CN" dirty="0"/>
              <a:t>OSPF</a:t>
            </a:r>
            <a:r>
              <a:rPr lang="zh-CN" altLang="en-US" dirty="0"/>
              <a:t>等。</a:t>
            </a:r>
          </a:p>
          <a:p>
            <a:pPr marL="0" indent="0">
              <a:buNone/>
            </a:pPr>
            <a:endParaRPr lang="en-US" altLang="zh-CN" dirty="0"/>
          </a:p>
        </p:txBody>
      </p:sp>
    </p:spTree>
    <p:extLst>
      <p:ext uri="{BB962C8B-B14F-4D97-AF65-F5344CB8AC3E}">
        <p14:creationId xmlns:p14="http://schemas.microsoft.com/office/powerpoint/2010/main" val="93176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FCAB7-0680-8881-B4B6-A521EBC17E8C}"/>
              </a:ext>
            </a:extLst>
          </p:cNvPr>
          <p:cNvSpPr>
            <a:spLocks noGrp="1"/>
          </p:cNvSpPr>
          <p:nvPr>
            <p:ph type="title"/>
          </p:nvPr>
        </p:nvSpPr>
        <p:spPr/>
        <p:txBody>
          <a:bodyPr/>
          <a:lstStyle/>
          <a:p>
            <a:r>
              <a:rPr lang="en-US" altLang="zh-CN" dirty="0"/>
              <a:t>RIP</a:t>
            </a:r>
            <a:r>
              <a:rPr lang="zh-CN" altLang="en-US" dirty="0"/>
              <a:t>概述</a:t>
            </a:r>
          </a:p>
        </p:txBody>
      </p:sp>
      <p:sp>
        <p:nvSpPr>
          <p:cNvPr id="3" name="内容占位符 2">
            <a:extLst>
              <a:ext uri="{FF2B5EF4-FFF2-40B4-BE49-F238E27FC236}">
                <a16:creationId xmlns:a16="http://schemas.microsoft.com/office/drawing/2014/main" id="{88874DF1-AECF-EE05-5B55-9248D8B180B4}"/>
              </a:ext>
            </a:extLst>
          </p:cNvPr>
          <p:cNvSpPr>
            <a:spLocks noGrp="1"/>
          </p:cNvSpPr>
          <p:nvPr>
            <p:ph idx="1"/>
          </p:nvPr>
        </p:nvSpPr>
        <p:spPr/>
        <p:txBody>
          <a:bodyPr/>
          <a:lstStyle/>
          <a:p>
            <a:r>
              <a:rPr lang="en-US" altLang="zh-CN" dirty="0"/>
              <a:t>RIP</a:t>
            </a:r>
            <a:r>
              <a:rPr lang="zh-CN" altLang="en-US" dirty="0"/>
              <a:t>（</a:t>
            </a:r>
            <a:r>
              <a:rPr lang="en-US" altLang="zh-CN" dirty="0"/>
              <a:t>Routing Information Protocols</a:t>
            </a:r>
            <a:r>
              <a:rPr lang="zh-CN" altLang="en-US" dirty="0"/>
              <a:t>，路由信息协议）是使用最广泛的距离向量路由协议，由</a:t>
            </a:r>
            <a:r>
              <a:rPr lang="en-US" altLang="zh-CN" dirty="0"/>
              <a:t>Xerox</a:t>
            </a:r>
            <a:r>
              <a:rPr lang="zh-CN" altLang="en-US" dirty="0"/>
              <a:t>在</a:t>
            </a:r>
            <a:r>
              <a:rPr lang="en-US" altLang="zh-CN" dirty="0"/>
              <a:t>20</a:t>
            </a:r>
            <a:r>
              <a:rPr lang="zh-CN" altLang="en-US" dirty="0"/>
              <a:t>世纪</a:t>
            </a:r>
            <a:r>
              <a:rPr lang="en-US" altLang="zh-CN" dirty="0"/>
              <a:t>70</a:t>
            </a:r>
            <a:r>
              <a:rPr lang="zh-CN" altLang="en-US" dirty="0"/>
              <a:t>年代开发，最初定义在</a:t>
            </a:r>
            <a:r>
              <a:rPr lang="en-US" altLang="zh-CN" dirty="0"/>
              <a:t>RFC 1058</a:t>
            </a:r>
            <a:r>
              <a:rPr lang="zh-CN" altLang="en-US" dirty="0"/>
              <a:t>中。</a:t>
            </a:r>
          </a:p>
          <a:p>
            <a:r>
              <a:rPr lang="en-US" altLang="zh-CN" dirty="0"/>
              <a:t>RIP </a:t>
            </a:r>
            <a:r>
              <a:rPr lang="zh-CN" altLang="en-US" dirty="0"/>
              <a:t>用两种数据包传输更新：更新和请求。每个有</a:t>
            </a:r>
            <a:r>
              <a:rPr lang="en-US" altLang="zh-CN" dirty="0"/>
              <a:t>RIP </a:t>
            </a:r>
            <a:r>
              <a:rPr lang="zh-CN" altLang="en-US" dirty="0"/>
              <a:t>功能的路由器默认情况下每隔</a:t>
            </a:r>
            <a:r>
              <a:rPr lang="en-US" altLang="zh-CN" dirty="0"/>
              <a:t>30</a:t>
            </a:r>
            <a:r>
              <a:rPr lang="zh-CN" altLang="en-US" dirty="0"/>
              <a:t>秒利用</a:t>
            </a:r>
            <a:r>
              <a:rPr lang="en-US" altLang="zh-CN" dirty="0"/>
              <a:t>UDP 520</a:t>
            </a:r>
            <a:r>
              <a:rPr lang="zh-CN" altLang="en-US" dirty="0"/>
              <a:t>端口向与它直连的网络邻居广播（</a:t>
            </a:r>
            <a:r>
              <a:rPr lang="en-US" altLang="zh-CN" dirty="0"/>
              <a:t>RIP v1</a:t>
            </a:r>
            <a:r>
              <a:rPr lang="zh-CN" altLang="en-US" dirty="0"/>
              <a:t>）或组播（</a:t>
            </a:r>
            <a:r>
              <a:rPr lang="en-US" altLang="zh-CN" dirty="0"/>
              <a:t>RIP v2</a:t>
            </a:r>
            <a:r>
              <a:rPr lang="zh-CN" altLang="en-US" dirty="0"/>
              <a:t>）路由更新。因此路由器不知道网络的全局情况，如果路由更新在网络上传播慢，将会导致网络收敛较慢，造成路由环路。为了避免路由环路，</a:t>
            </a:r>
            <a:r>
              <a:rPr lang="en-US" altLang="zh-CN" dirty="0"/>
              <a:t>RIP </a:t>
            </a:r>
            <a:r>
              <a:rPr lang="zh-CN" altLang="en-US" dirty="0"/>
              <a:t>采用水平分割、毒性逆转、定义最大跳数、闪式更新、抑制计时等机制来避免路由环路。</a:t>
            </a:r>
          </a:p>
          <a:p>
            <a:endParaRPr lang="zh-CN" altLang="en-US" dirty="0"/>
          </a:p>
        </p:txBody>
      </p:sp>
    </p:spTree>
    <p:extLst>
      <p:ext uri="{BB962C8B-B14F-4D97-AF65-F5344CB8AC3E}">
        <p14:creationId xmlns:p14="http://schemas.microsoft.com/office/powerpoint/2010/main" val="1954067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2198F-404A-A4F4-8735-F77EAA08F7CD}"/>
              </a:ext>
            </a:extLst>
          </p:cNvPr>
          <p:cNvSpPr>
            <a:spLocks noGrp="1"/>
          </p:cNvSpPr>
          <p:nvPr>
            <p:ph type="title"/>
          </p:nvPr>
        </p:nvSpPr>
        <p:spPr/>
        <p:txBody>
          <a:bodyPr/>
          <a:lstStyle/>
          <a:p>
            <a:r>
              <a:rPr lang="en-US" altLang="zh-CN" dirty="0"/>
              <a:t>RIP</a:t>
            </a:r>
            <a:r>
              <a:rPr lang="zh-CN" altLang="en-US" dirty="0"/>
              <a:t>算法描述</a:t>
            </a:r>
          </a:p>
        </p:txBody>
      </p:sp>
      <p:sp>
        <p:nvSpPr>
          <p:cNvPr id="3" name="内容占位符 2">
            <a:extLst>
              <a:ext uri="{FF2B5EF4-FFF2-40B4-BE49-F238E27FC236}">
                <a16:creationId xmlns:a16="http://schemas.microsoft.com/office/drawing/2014/main" id="{3915F1BA-0300-220E-6CBA-15E8397F0D3B}"/>
              </a:ext>
            </a:extLst>
          </p:cNvPr>
          <p:cNvSpPr>
            <a:spLocks noGrp="1"/>
          </p:cNvSpPr>
          <p:nvPr>
            <p:ph idx="1"/>
          </p:nvPr>
        </p:nvSpPr>
        <p:spPr>
          <a:xfrm>
            <a:off x="1097280" y="1845734"/>
            <a:ext cx="10227946" cy="4023360"/>
          </a:xfrm>
        </p:spPr>
        <p:txBody>
          <a:bodyPr>
            <a:normAutofit/>
          </a:bodyPr>
          <a:lstStyle/>
          <a:p>
            <a:r>
              <a:rPr lang="zh-CN" altLang="en-US" dirty="0"/>
              <a:t>收到相邻路由器（其地址为 </a:t>
            </a:r>
            <a:r>
              <a:rPr lang="en-US" altLang="zh-CN" dirty="0"/>
              <a:t>X</a:t>
            </a:r>
            <a:r>
              <a:rPr lang="zh-CN" altLang="en-US" dirty="0"/>
              <a:t>）的一个 </a:t>
            </a:r>
            <a:r>
              <a:rPr lang="en-US" altLang="zh-CN" dirty="0"/>
              <a:t>RIP </a:t>
            </a:r>
            <a:r>
              <a:rPr lang="zh-CN" altLang="en-US" dirty="0"/>
              <a:t>报文：</a:t>
            </a:r>
          </a:p>
          <a:p>
            <a:pPr marL="457200" indent="-457200">
              <a:buFont typeface="+mj-lt"/>
              <a:buAutoNum type="arabicPeriod"/>
            </a:pPr>
            <a:r>
              <a:rPr lang="zh-CN" altLang="en-US" dirty="0"/>
              <a:t>先修改此 </a:t>
            </a:r>
            <a:r>
              <a:rPr lang="en-US" altLang="zh-CN" dirty="0"/>
              <a:t>RIP </a:t>
            </a:r>
            <a:r>
              <a:rPr lang="zh-CN" altLang="en-US" dirty="0"/>
              <a:t>报文中的所有项目：将“下一跳”字段中的地址都改为 </a:t>
            </a:r>
            <a:r>
              <a:rPr lang="en-US" altLang="zh-CN" dirty="0"/>
              <a:t>X</a:t>
            </a:r>
            <a:r>
              <a:rPr lang="zh-CN" altLang="en-US" dirty="0"/>
              <a:t>，并将所有的“距离”字段的值加 </a:t>
            </a:r>
            <a:r>
              <a:rPr lang="en-US" altLang="zh-CN" dirty="0"/>
              <a:t>1</a:t>
            </a:r>
            <a:r>
              <a:rPr lang="zh-CN" altLang="en-US" dirty="0"/>
              <a:t>。</a:t>
            </a:r>
            <a:endParaRPr lang="en-US" altLang="zh-CN" dirty="0"/>
          </a:p>
          <a:p>
            <a:pPr marL="457200" indent="-457200">
              <a:buFont typeface="+mj-lt"/>
              <a:buAutoNum type="arabicPeriod"/>
            </a:pPr>
            <a:r>
              <a:rPr lang="zh-CN" altLang="en-US" dirty="0"/>
              <a:t>对修改后的 </a:t>
            </a:r>
            <a:r>
              <a:rPr lang="en-US" altLang="zh-CN" dirty="0"/>
              <a:t>RIP </a:t>
            </a:r>
            <a:r>
              <a:rPr lang="zh-CN" altLang="en-US" dirty="0"/>
              <a:t>报文中的每一个项目，重复以下步骤：</a:t>
            </a:r>
            <a:endParaRPr lang="en-US" altLang="zh-CN" dirty="0"/>
          </a:p>
          <a:p>
            <a:pPr marL="749808" lvl="1" indent="-457200">
              <a:buFont typeface="+mj-lt"/>
              <a:buAutoNum type="arabicPeriod"/>
            </a:pPr>
            <a:r>
              <a:rPr lang="zh-CN" altLang="en-US" dirty="0"/>
              <a:t>若项目中的目的网络不在自己的路由表中，则将该项目加到自己的路由表中。否则</a:t>
            </a:r>
            <a:endParaRPr lang="en-US" altLang="zh-CN" dirty="0"/>
          </a:p>
          <a:p>
            <a:pPr marL="749808" lvl="1" indent="-457200">
              <a:buFont typeface="+mj-lt"/>
              <a:buAutoNum type="arabicPeriod"/>
            </a:pPr>
            <a:r>
              <a:rPr lang="zh-CN" altLang="en-US" dirty="0"/>
              <a:t>若下一跳字段给出的路由器地址是同样的，则将收到的项目替换自己的路由表中的项目。否则</a:t>
            </a:r>
            <a:endParaRPr lang="en-US" altLang="zh-CN" dirty="0"/>
          </a:p>
          <a:p>
            <a:pPr marL="749808" lvl="1" indent="-457200">
              <a:buFont typeface="+mj-lt"/>
              <a:buAutoNum type="arabicPeriod"/>
            </a:pPr>
            <a:r>
              <a:rPr lang="zh-CN" altLang="en-US" dirty="0"/>
              <a:t>若收到项目中的距离小于自己的路由表中的距离，则进行更新。否则，什么也不做。</a:t>
            </a:r>
            <a:endParaRPr lang="en-US" altLang="zh-CN" dirty="0"/>
          </a:p>
          <a:p>
            <a:pPr marL="457200" indent="-457200">
              <a:buFont typeface="+mj-lt"/>
              <a:buAutoNum type="arabicPeriod"/>
            </a:pPr>
            <a:r>
              <a:rPr lang="zh-CN" altLang="en-US" dirty="0"/>
              <a:t>若</a:t>
            </a:r>
            <a:r>
              <a:rPr lang="en-US" altLang="zh-CN" dirty="0"/>
              <a:t>3</a:t>
            </a:r>
            <a:r>
              <a:rPr lang="zh-CN" altLang="en-US" dirty="0"/>
              <a:t>分钟还没有收到相邻路由器的更新路由表，则将此相邻路由器记为无效，即将距离置为</a:t>
            </a:r>
            <a:r>
              <a:rPr lang="en-US" altLang="zh-CN" dirty="0"/>
              <a:t>16</a:t>
            </a:r>
            <a:r>
              <a:rPr lang="zh-CN" altLang="en-US" dirty="0"/>
              <a:t>（距离为</a:t>
            </a:r>
            <a:r>
              <a:rPr lang="en-US" altLang="zh-CN" dirty="0"/>
              <a:t>16 </a:t>
            </a:r>
            <a:r>
              <a:rPr lang="zh-CN" altLang="en-US" dirty="0"/>
              <a:t>表示不可达）。</a:t>
            </a:r>
            <a:endParaRPr lang="en-US" altLang="zh-CN" dirty="0"/>
          </a:p>
          <a:p>
            <a:pPr marL="457200" indent="-457200">
              <a:buFont typeface="+mj-lt"/>
              <a:buAutoNum type="arabicPeriod"/>
            </a:pPr>
            <a:r>
              <a:rPr lang="zh-CN" altLang="en-US" dirty="0"/>
              <a:t>返回。</a:t>
            </a:r>
          </a:p>
          <a:p>
            <a:endParaRPr lang="zh-CN" altLang="en-US" dirty="0"/>
          </a:p>
        </p:txBody>
      </p:sp>
    </p:spTree>
    <p:extLst>
      <p:ext uri="{BB962C8B-B14F-4D97-AF65-F5344CB8AC3E}">
        <p14:creationId xmlns:p14="http://schemas.microsoft.com/office/powerpoint/2010/main" val="211630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8D890-48AD-2FCA-04F0-48FE9E8DA119}"/>
              </a:ext>
            </a:extLst>
          </p:cNvPr>
          <p:cNvSpPr>
            <a:spLocks noGrp="1"/>
          </p:cNvSpPr>
          <p:nvPr>
            <p:ph type="title"/>
          </p:nvPr>
        </p:nvSpPr>
        <p:spPr/>
        <p:txBody>
          <a:bodyPr/>
          <a:lstStyle/>
          <a:p>
            <a:r>
              <a:rPr lang="en-US" altLang="zh-CN" dirty="0"/>
              <a:t>OSPF</a:t>
            </a:r>
            <a:r>
              <a:rPr lang="zh-CN" altLang="en-US" dirty="0"/>
              <a:t>概述</a:t>
            </a:r>
          </a:p>
        </p:txBody>
      </p:sp>
      <p:sp>
        <p:nvSpPr>
          <p:cNvPr id="3" name="内容占位符 2">
            <a:extLst>
              <a:ext uri="{FF2B5EF4-FFF2-40B4-BE49-F238E27FC236}">
                <a16:creationId xmlns:a16="http://schemas.microsoft.com/office/drawing/2014/main" id="{CFC6A6DB-A6A2-C53D-4D51-18D2763BD1EA}"/>
              </a:ext>
            </a:extLst>
          </p:cNvPr>
          <p:cNvSpPr>
            <a:spLocks noGrp="1"/>
          </p:cNvSpPr>
          <p:nvPr>
            <p:ph idx="1"/>
          </p:nvPr>
        </p:nvSpPr>
        <p:spPr>
          <a:xfrm>
            <a:off x="1097280" y="1845734"/>
            <a:ext cx="10421930" cy="4633126"/>
          </a:xfrm>
        </p:spPr>
        <p:txBody>
          <a:bodyPr>
            <a:normAutofit/>
          </a:bodyPr>
          <a:lstStyle/>
          <a:p>
            <a:r>
              <a:rPr lang="en-US" altLang="zh-CN" dirty="0"/>
              <a:t>OSPF</a:t>
            </a:r>
            <a:r>
              <a:rPr lang="zh-CN" altLang="en-US" dirty="0"/>
              <a:t>（</a:t>
            </a:r>
            <a:r>
              <a:rPr lang="en-US" altLang="zh-CN" dirty="0"/>
              <a:t>Open Shortest Path First</a:t>
            </a:r>
            <a:r>
              <a:rPr lang="zh-CN" altLang="en-US" dirty="0"/>
              <a:t>，开放最短路径优先）是一种链路状态路由协议。</a:t>
            </a:r>
            <a:r>
              <a:rPr lang="en-US" altLang="zh-CN" dirty="0"/>
              <a:t>OSPF</a:t>
            </a:r>
            <a:r>
              <a:rPr lang="zh-CN" altLang="en-US" dirty="0"/>
              <a:t>由</a:t>
            </a:r>
            <a:r>
              <a:rPr lang="en-US" altLang="zh-CN" dirty="0"/>
              <a:t>IETF</a:t>
            </a:r>
            <a:r>
              <a:rPr lang="zh-CN" altLang="en-US" dirty="0"/>
              <a:t>在</a:t>
            </a:r>
            <a:r>
              <a:rPr lang="en-US" altLang="zh-CN" dirty="0"/>
              <a:t>20</a:t>
            </a:r>
            <a:r>
              <a:rPr lang="zh-CN" altLang="en-US" dirty="0"/>
              <a:t>世纪</a:t>
            </a:r>
            <a:r>
              <a:rPr lang="en-US" altLang="zh-CN" dirty="0"/>
              <a:t>80</a:t>
            </a:r>
            <a:r>
              <a:rPr lang="zh-CN" altLang="en-US" dirty="0"/>
              <a:t>年代末期开发，</a:t>
            </a:r>
            <a:r>
              <a:rPr lang="en-US" altLang="zh-CN" dirty="0"/>
              <a:t>OSPF</a:t>
            </a:r>
            <a:r>
              <a:rPr lang="zh-CN" altLang="en-US" dirty="0"/>
              <a:t>是</a:t>
            </a:r>
            <a:r>
              <a:rPr lang="en-US" altLang="zh-CN" dirty="0"/>
              <a:t>SPF</a:t>
            </a:r>
            <a:r>
              <a:rPr lang="zh-CN" altLang="en-US" dirty="0"/>
              <a:t>类路由协议中的开放式版本。最初的</a:t>
            </a:r>
            <a:r>
              <a:rPr lang="en-US" altLang="zh-CN" dirty="0"/>
              <a:t>OSPF v1</a:t>
            </a:r>
            <a:r>
              <a:rPr lang="zh-CN" altLang="en-US" dirty="0"/>
              <a:t>规范体现在</a:t>
            </a:r>
            <a:r>
              <a:rPr lang="en-US" altLang="zh-CN" dirty="0"/>
              <a:t>RFC 1131</a:t>
            </a:r>
            <a:r>
              <a:rPr lang="zh-CN" altLang="en-US" dirty="0"/>
              <a:t>中，</a:t>
            </a:r>
            <a:r>
              <a:rPr lang="en-US" altLang="zh-CN" dirty="0"/>
              <a:t>OSPF v2</a:t>
            </a:r>
            <a:r>
              <a:rPr lang="zh-CN" altLang="en-US" dirty="0"/>
              <a:t>体现在</a:t>
            </a:r>
            <a:r>
              <a:rPr lang="en-US" altLang="zh-CN" dirty="0"/>
              <a:t>RFC 2328</a:t>
            </a:r>
            <a:r>
              <a:rPr lang="zh-CN" altLang="en-US" dirty="0"/>
              <a:t>中，最新的</a:t>
            </a:r>
            <a:r>
              <a:rPr lang="en-US" altLang="zh-CN" dirty="0"/>
              <a:t>OSPF v3</a:t>
            </a:r>
            <a:r>
              <a:rPr lang="zh-CN" altLang="en-US" dirty="0"/>
              <a:t>体现在</a:t>
            </a:r>
            <a:r>
              <a:rPr lang="en-US" altLang="zh-CN" dirty="0"/>
              <a:t>RFC 5340</a:t>
            </a:r>
            <a:r>
              <a:rPr lang="zh-CN" altLang="en-US" dirty="0"/>
              <a:t>中。</a:t>
            </a:r>
          </a:p>
          <a:p>
            <a:r>
              <a:rPr lang="en-US" altLang="zh-CN" dirty="0"/>
              <a:t>OSPF</a:t>
            </a:r>
            <a:r>
              <a:rPr lang="zh-CN" altLang="en-US" dirty="0"/>
              <a:t>能够适应大型全局网络的扩展，而基于距离向量的路由协议如</a:t>
            </a:r>
            <a:r>
              <a:rPr lang="en-US" altLang="zh-CN" dirty="0"/>
              <a:t>RIP</a:t>
            </a:r>
            <a:r>
              <a:rPr lang="zh-CN" altLang="en-US" dirty="0"/>
              <a:t>和</a:t>
            </a:r>
            <a:r>
              <a:rPr lang="en-US" altLang="zh-CN" dirty="0"/>
              <a:t>IGRP</a:t>
            </a:r>
            <a:r>
              <a:rPr lang="zh-CN" altLang="en-US" dirty="0"/>
              <a:t>则不能适应这种网络。具有以下特征：</a:t>
            </a:r>
          </a:p>
          <a:p>
            <a:pPr>
              <a:buFont typeface="Wingdings" panose="05000000000000000000" pitchFamily="2" charset="2"/>
              <a:buChar char="l"/>
            </a:pPr>
            <a:r>
              <a:rPr lang="zh-CN" altLang="en-US" dirty="0"/>
              <a:t>支持</a:t>
            </a:r>
            <a:r>
              <a:rPr lang="en-US" altLang="zh-CN" dirty="0"/>
              <a:t>VLSM</a:t>
            </a:r>
            <a:r>
              <a:rPr lang="zh-CN" altLang="en-US" dirty="0"/>
              <a:t>和</a:t>
            </a:r>
            <a:r>
              <a:rPr lang="en-US" altLang="zh-CN" dirty="0"/>
              <a:t>CIDR</a:t>
            </a:r>
          </a:p>
          <a:p>
            <a:pPr>
              <a:buFont typeface="Wingdings" panose="05000000000000000000" pitchFamily="2" charset="2"/>
              <a:buChar char="l"/>
            </a:pPr>
            <a:r>
              <a:rPr lang="zh-CN" altLang="en-US" dirty="0"/>
              <a:t>网络直径：区域和根据区域建立层次网络的概念使得</a:t>
            </a:r>
            <a:r>
              <a:rPr lang="en-US" altLang="zh-CN" dirty="0"/>
              <a:t>OSPF</a:t>
            </a:r>
            <a:r>
              <a:rPr lang="zh-CN" altLang="en-US" dirty="0"/>
              <a:t>具有无限长的直径</a:t>
            </a:r>
            <a:endParaRPr lang="en-US" altLang="zh-CN" dirty="0"/>
          </a:p>
          <a:p>
            <a:pPr>
              <a:buFont typeface="Wingdings" panose="05000000000000000000" pitchFamily="2" charset="2"/>
              <a:buChar char="l"/>
            </a:pPr>
            <a:r>
              <a:rPr lang="zh-CN" altLang="en-US" dirty="0"/>
              <a:t>使用组播（</a:t>
            </a:r>
            <a:r>
              <a:rPr lang="en-US" altLang="zh-CN" dirty="0"/>
              <a:t>224.0.0.5</a:t>
            </a:r>
            <a:r>
              <a:rPr lang="zh-CN" altLang="en-US" dirty="0"/>
              <a:t>或</a:t>
            </a:r>
            <a:r>
              <a:rPr lang="en-US" altLang="zh-CN" dirty="0"/>
              <a:t>224.0.0.6</a:t>
            </a:r>
            <a:r>
              <a:rPr lang="zh-CN" altLang="en-US" dirty="0"/>
              <a:t>）发送链路状态更新报文实现路由更新，并且只有当网络已经发生变化时才传送</a:t>
            </a:r>
            <a:endParaRPr lang="en-US" altLang="zh-CN" dirty="0"/>
          </a:p>
          <a:p>
            <a:pPr>
              <a:buFont typeface="Wingdings" panose="05000000000000000000" pitchFamily="2" charset="2"/>
              <a:buChar char="l"/>
            </a:pPr>
            <a:r>
              <a:rPr lang="zh-CN" altLang="en-US" dirty="0"/>
              <a:t>触发更新，路由收敛快。路由变化的信息被立即扩散而不是定期扩散，收到该信息的路由器同步地计算拓扑图</a:t>
            </a:r>
            <a:endParaRPr lang="en-US" altLang="zh-CN" dirty="0"/>
          </a:p>
          <a:p>
            <a:pPr>
              <a:buFont typeface="Wingdings" panose="05000000000000000000" pitchFamily="2" charset="2"/>
              <a:buChar char="l"/>
            </a:pPr>
            <a:r>
              <a:rPr lang="zh-CN" altLang="en-US" dirty="0"/>
              <a:t>高级路由选择：采用路径成本</a:t>
            </a:r>
            <a:r>
              <a:rPr lang="en-US" altLang="zh-CN" dirty="0"/>
              <a:t>(cost)</a:t>
            </a:r>
            <a:r>
              <a:rPr lang="zh-CN" altLang="en-US" dirty="0"/>
              <a:t>值作为路径选择的依据，</a:t>
            </a:r>
            <a:r>
              <a:rPr lang="en-US" altLang="zh-CN" dirty="0"/>
              <a:t>cost</a:t>
            </a:r>
            <a:r>
              <a:rPr lang="zh-CN" altLang="en-US" dirty="0"/>
              <a:t>是与带宽有关的一个值</a:t>
            </a:r>
          </a:p>
        </p:txBody>
      </p:sp>
    </p:spTree>
    <p:extLst>
      <p:ext uri="{BB962C8B-B14F-4D97-AF65-F5344CB8AC3E}">
        <p14:creationId xmlns:p14="http://schemas.microsoft.com/office/powerpoint/2010/main" val="367404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CEA84-0771-28BC-8D12-E709D640CED9}"/>
              </a:ext>
            </a:extLst>
          </p:cNvPr>
          <p:cNvSpPr>
            <a:spLocks noGrp="1"/>
          </p:cNvSpPr>
          <p:nvPr>
            <p:ph type="title"/>
          </p:nvPr>
        </p:nvSpPr>
        <p:spPr/>
        <p:txBody>
          <a:bodyPr/>
          <a:lstStyle/>
          <a:p>
            <a:r>
              <a:rPr lang="en-US" altLang="zh-CN" dirty="0"/>
              <a:t>OSPF</a:t>
            </a:r>
            <a:r>
              <a:rPr lang="zh-CN" altLang="en-US" dirty="0"/>
              <a:t>的几个概念</a:t>
            </a:r>
          </a:p>
        </p:txBody>
      </p:sp>
      <p:sp>
        <p:nvSpPr>
          <p:cNvPr id="3" name="内容占位符 2">
            <a:extLst>
              <a:ext uri="{FF2B5EF4-FFF2-40B4-BE49-F238E27FC236}">
                <a16:creationId xmlns:a16="http://schemas.microsoft.com/office/drawing/2014/main" id="{630368E7-C4AF-1714-D88E-64E623536590}"/>
              </a:ext>
            </a:extLst>
          </p:cNvPr>
          <p:cNvSpPr>
            <a:spLocks noGrp="1"/>
          </p:cNvSpPr>
          <p:nvPr>
            <p:ph idx="1"/>
          </p:nvPr>
        </p:nvSpPr>
        <p:spPr>
          <a:xfrm>
            <a:off x="1097280" y="1845732"/>
            <a:ext cx="10276964" cy="2526243"/>
          </a:xfrm>
        </p:spPr>
        <p:txBody>
          <a:bodyPr>
            <a:normAutofit/>
          </a:bodyPr>
          <a:lstStyle/>
          <a:p>
            <a:pPr>
              <a:buFont typeface="Wingdings" panose="05000000000000000000" pitchFamily="2" charset="2"/>
              <a:buChar char="l"/>
            </a:pPr>
            <a:r>
              <a:rPr lang="zh-CN" altLang="en-US" dirty="0"/>
              <a:t>自治系统（</a:t>
            </a:r>
            <a:r>
              <a:rPr lang="en-US" altLang="zh-CN" dirty="0"/>
              <a:t>AS</a:t>
            </a:r>
            <a:r>
              <a:rPr lang="zh-CN" altLang="en-US" dirty="0"/>
              <a:t>）：采用同一种路由协议交换路由信息的路由器及其网络构成一个自治系统。</a:t>
            </a:r>
            <a:endParaRPr lang="en-US" altLang="zh-CN" dirty="0"/>
          </a:p>
          <a:p>
            <a:pPr>
              <a:buFont typeface="Wingdings" panose="05000000000000000000" pitchFamily="2" charset="2"/>
              <a:buChar char="l"/>
            </a:pPr>
            <a:r>
              <a:rPr lang="zh-CN" altLang="en-US" dirty="0"/>
              <a:t>区域（</a:t>
            </a:r>
            <a:r>
              <a:rPr lang="en-US" altLang="zh-CN" dirty="0"/>
              <a:t>Area</a:t>
            </a:r>
            <a:r>
              <a:rPr lang="zh-CN" altLang="en-US" dirty="0"/>
              <a:t>）：</a:t>
            </a:r>
            <a:r>
              <a:rPr lang="zh-CN" altLang="en-US" b="0" i="0" dirty="0">
                <a:solidFill>
                  <a:srgbClr val="202122"/>
                </a:solidFill>
                <a:effectLst/>
                <a:latin typeface="Arial" panose="020B0604020202020204" pitchFamily="34" charset="0"/>
              </a:rPr>
              <a:t>将网络中的路由器在逻辑上分组并以区域为单位向网络的其余部分发送汇总路由信息。</a:t>
            </a:r>
            <a:r>
              <a:rPr lang="zh-CN" altLang="en-US" dirty="0"/>
              <a:t>在同一个区域中的路由器维护相同的链路状态数据库（</a:t>
            </a:r>
            <a:r>
              <a:rPr lang="en-US" altLang="zh-CN" dirty="0"/>
              <a:t>LSDB</a:t>
            </a:r>
            <a:r>
              <a:rPr lang="zh-CN" altLang="en-US" dirty="0"/>
              <a:t>），共享链路状态信息。如果一台路由器属于多个区域，那么它将为每一个区域维护一份</a:t>
            </a:r>
            <a:r>
              <a:rPr lang="en-US" altLang="zh-CN" dirty="0"/>
              <a:t>LSDB</a:t>
            </a:r>
            <a:r>
              <a:rPr lang="zh-CN" altLang="en-US" dirty="0"/>
              <a:t>。</a:t>
            </a:r>
            <a:endParaRPr lang="en-US" altLang="zh-CN" dirty="0"/>
          </a:p>
          <a:p>
            <a:pPr>
              <a:buFont typeface="Wingdings" panose="05000000000000000000" pitchFamily="2" charset="2"/>
              <a:buChar char="l"/>
            </a:pPr>
            <a:r>
              <a:rPr lang="zh-CN" altLang="en-US" dirty="0"/>
              <a:t>骨干区域（</a:t>
            </a:r>
            <a:r>
              <a:rPr lang="en-US" altLang="zh-CN" dirty="0"/>
              <a:t>Backbone Area</a:t>
            </a:r>
            <a:r>
              <a:rPr lang="zh-CN" altLang="en-US" dirty="0"/>
              <a:t>）：</a:t>
            </a:r>
            <a:r>
              <a:rPr lang="zh-CN" altLang="en-US" b="0" i="0" dirty="0">
                <a:solidFill>
                  <a:srgbClr val="202122"/>
                </a:solidFill>
                <a:effectLst/>
                <a:latin typeface="Arial" panose="020B0604020202020204" pitchFamily="34" charset="0"/>
              </a:rPr>
              <a:t>骨干区域的功能是在不同的非骨干区域之间分发路由信息。</a:t>
            </a:r>
            <a:r>
              <a:rPr lang="zh-CN" altLang="en-US" dirty="0"/>
              <a:t>规定</a:t>
            </a:r>
            <a:r>
              <a:rPr lang="en-US" altLang="zh-CN" dirty="0"/>
              <a:t>Area 0</a:t>
            </a:r>
            <a:r>
              <a:rPr lang="zh-CN" altLang="en-US" dirty="0"/>
              <a:t>（也记为</a:t>
            </a:r>
            <a:r>
              <a:rPr lang="en-US" altLang="zh-CN" dirty="0"/>
              <a:t>Area</a:t>
            </a:r>
            <a:r>
              <a:rPr lang="zh-CN" altLang="en-US" dirty="0"/>
              <a:t> </a:t>
            </a:r>
            <a:r>
              <a:rPr lang="en-US" altLang="zh-CN" dirty="0"/>
              <a:t>0.0.0.0</a:t>
            </a:r>
            <a:r>
              <a:rPr lang="zh-CN" altLang="en-US" dirty="0"/>
              <a:t>）为骨干区域，所有的其他区域都与骨干区域直接连接或通过虚链路与骨干区域建立虚拟连接，所有内部路由都通过骨干区域传递。</a:t>
            </a:r>
            <a:endParaRPr lang="en-US" altLang="zh-CN" dirty="0"/>
          </a:p>
        </p:txBody>
      </p:sp>
      <p:pic>
        <p:nvPicPr>
          <p:cNvPr id="5" name="图片 4">
            <a:extLst>
              <a:ext uri="{FF2B5EF4-FFF2-40B4-BE49-F238E27FC236}">
                <a16:creationId xmlns:a16="http://schemas.microsoft.com/office/drawing/2014/main" id="{A053F059-852F-77AF-8D17-2ECC3D7C73E1}"/>
              </a:ext>
            </a:extLst>
          </p:cNvPr>
          <p:cNvPicPr>
            <a:picLocks noChangeAspect="1"/>
          </p:cNvPicPr>
          <p:nvPr/>
        </p:nvPicPr>
        <p:blipFill>
          <a:blip r:embed="rId3"/>
          <a:stretch>
            <a:fillRect/>
          </a:stretch>
        </p:blipFill>
        <p:spPr>
          <a:xfrm>
            <a:off x="6000750" y="4182711"/>
            <a:ext cx="5154930" cy="2061972"/>
          </a:xfrm>
          <a:prstGeom prst="rect">
            <a:avLst/>
          </a:prstGeom>
        </p:spPr>
      </p:pic>
      <p:sp>
        <p:nvSpPr>
          <p:cNvPr id="8" name="文本框 7">
            <a:extLst>
              <a:ext uri="{FF2B5EF4-FFF2-40B4-BE49-F238E27FC236}">
                <a16:creationId xmlns:a16="http://schemas.microsoft.com/office/drawing/2014/main" id="{8CD030D6-FFE6-171E-D64D-D12F3CA482E2}"/>
              </a:ext>
            </a:extLst>
          </p:cNvPr>
          <p:cNvSpPr txBox="1"/>
          <p:nvPr/>
        </p:nvSpPr>
        <p:spPr>
          <a:xfrm>
            <a:off x="0" y="5933473"/>
            <a:ext cx="5543550" cy="400110"/>
          </a:xfrm>
          <a:prstGeom prst="rect">
            <a:avLst/>
          </a:prstGeom>
          <a:noFill/>
        </p:spPr>
        <p:txBody>
          <a:bodyPr wrap="square" rtlCol="0">
            <a:spAutoFit/>
          </a:bodyPr>
          <a:lstStyle/>
          <a:p>
            <a:r>
              <a:rPr lang="zh-CN" altLang="en-US" sz="2000" dirty="0">
                <a:solidFill>
                  <a:schemeClr val="tx1">
                    <a:lumMod val="75000"/>
                    <a:lumOff val="25000"/>
                  </a:schemeClr>
                </a:solidFill>
              </a:rPr>
              <a:t>思考：将一个网络划分为多个区域有哪些优点？</a:t>
            </a:r>
          </a:p>
        </p:txBody>
      </p:sp>
    </p:spTree>
    <p:extLst>
      <p:ext uri="{BB962C8B-B14F-4D97-AF65-F5344CB8AC3E}">
        <p14:creationId xmlns:p14="http://schemas.microsoft.com/office/powerpoint/2010/main" val="894396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CEA84-0771-28BC-8D12-E709D640CED9}"/>
              </a:ext>
            </a:extLst>
          </p:cNvPr>
          <p:cNvSpPr>
            <a:spLocks noGrp="1"/>
          </p:cNvSpPr>
          <p:nvPr>
            <p:ph type="title"/>
          </p:nvPr>
        </p:nvSpPr>
        <p:spPr/>
        <p:txBody>
          <a:bodyPr/>
          <a:lstStyle/>
          <a:p>
            <a:r>
              <a:rPr lang="en-US" altLang="zh-CN" dirty="0"/>
              <a:t>OSPF</a:t>
            </a:r>
            <a:r>
              <a:rPr lang="zh-CN" altLang="en-US" dirty="0"/>
              <a:t>的几个概念</a:t>
            </a:r>
          </a:p>
        </p:txBody>
      </p:sp>
      <p:sp>
        <p:nvSpPr>
          <p:cNvPr id="3" name="内容占位符 2">
            <a:extLst>
              <a:ext uri="{FF2B5EF4-FFF2-40B4-BE49-F238E27FC236}">
                <a16:creationId xmlns:a16="http://schemas.microsoft.com/office/drawing/2014/main" id="{630368E7-C4AF-1714-D88E-64E623536590}"/>
              </a:ext>
            </a:extLst>
          </p:cNvPr>
          <p:cNvSpPr>
            <a:spLocks noGrp="1"/>
          </p:cNvSpPr>
          <p:nvPr>
            <p:ph idx="1"/>
          </p:nvPr>
        </p:nvSpPr>
        <p:spPr>
          <a:xfrm>
            <a:off x="1097280" y="1845733"/>
            <a:ext cx="10058400" cy="4355042"/>
          </a:xfrm>
        </p:spPr>
        <p:txBody>
          <a:bodyPr>
            <a:normAutofit/>
          </a:bodyPr>
          <a:lstStyle/>
          <a:p>
            <a:pPr>
              <a:buFont typeface="Wingdings" panose="05000000000000000000" pitchFamily="2" charset="2"/>
              <a:buChar char="l"/>
            </a:pPr>
            <a:r>
              <a:rPr lang="en-US" altLang="zh-CN" dirty="0"/>
              <a:t>Hello</a:t>
            </a:r>
            <a:r>
              <a:rPr lang="zh-CN" altLang="en-US" dirty="0"/>
              <a:t>报文：用于动态发现邻居，并维护邻居关系。</a:t>
            </a:r>
            <a:endParaRPr lang="en-US" altLang="zh-CN" dirty="0"/>
          </a:p>
          <a:p>
            <a:pPr>
              <a:buFont typeface="Wingdings" panose="05000000000000000000" pitchFamily="2" charset="2"/>
              <a:buChar char="l"/>
            </a:pPr>
            <a:r>
              <a:rPr lang="zh-CN" altLang="en-US" dirty="0"/>
              <a:t>链路状态通告（</a:t>
            </a:r>
            <a:r>
              <a:rPr lang="en-US" altLang="zh-CN" dirty="0"/>
              <a:t>LSA</a:t>
            </a:r>
            <a:r>
              <a:rPr lang="zh-CN" altLang="en-US" dirty="0"/>
              <a:t>）：用于在</a:t>
            </a:r>
            <a:r>
              <a:rPr lang="en-US" altLang="zh-CN" dirty="0"/>
              <a:t>OSPF</a:t>
            </a:r>
            <a:r>
              <a:rPr lang="zh-CN" altLang="en-US" dirty="0"/>
              <a:t>路由器之间传递共享的链路状态和路由信息。</a:t>
            </a:r>
            <a:endParaRPr lang="en-US" altLang="zh-CN" dirty="0"/>
          </a:p>
          <a:p>
            <a:pPr marL="0" indent="0">
              <a:buNone/>
            </a:pPr>
            <a:r>
              <a:rPr lang="zh-CN" altLang="en-US" dirty="0"/>
              <a:t>同一区域内的所有路由器通过交换</a:t>
            </a:r>
            <a:r>
              <a:rPr lang="en-US" altLang="zh-CN" dirty="0"/>
              <a:t>Hello</a:t>
            </a:r>
            <a:r>
              <a:rPr lang="zh-CN" altLang="en-US" dirty="0"/>
              <a:t>数据包和链路状态通告建立并维护链路状态数据库。</a:t>
            </a:r>
            <a:endParaRPr lang="en-US" altLang="zh-CN" dirty="0"/>
          </a:p>
          <a:p>
            <a:pPr>
              <a:buFont typeface="Wingdings" panose="05000000000000000000" pitchFamily="2" charset="2"/>
              <a:buChar char="l"/>
            </a:pPr>
            <a:r>
              <a:rPr lang="zh-CN" altLang="en-US" dirty="0"/>
              <a:t>邻接（</a:t>
            </a:r>
            <a:r>
              <a:rPr lang="en-US" altLang="zh-CN" dirty="0"/>
              <a:t>Adjacencies</a:t>
            </a:r>
            <a:r>
              <a:rPr lang="zh-CN" altLang="en-US" dirty="0"/>
              <a:t>）：同一个广播域的路由器或一个点对点连接的两端的路由器，在发现彼此的时候，创建邻接关系。</a:t>
            </a:r>
            <a:endParaRPr lang="en-US" altLang="zh-CN" dirty="0"/>
          </a:p>
          <a:p>
            <a:pPr marL="0" indent="0">
              <a:buNone/>
            </a:pPr>
            <a:r>
              <a:rPr lang="zh-CN" altLang="en-US" dirty="0"/>
              <a:t>然而实际上广播网络中的路由器彼此之间并不一定创建邻接，而是选举指定路由器（</a:t>
            </a:r>
            <a:r>
              <a:rPr lang="en-US" altLang="zh-CN" dirty="0"/>
              <a:t>DR, Designated Router</a:t>
            </a:r>
            <a:r>
              <a:rPr lang="zh-CN" altLang="en-US" dirty="0"/>
              <a:t>）和备份指定路由器（</a:t>
            </a:r>
            <a:r>
              <a:rPr lang="en-US" altLang="zh-CN" dirty="0"/>
              <a:t>BDR, Backup Designated Router</a:t>
            </a:r>
            <a:r>
              <a:rPr lang="zh-CN" altLang="en-US" dirty="0"/>
              <a:t>）作为网络的中心，负责路由器之间的信息交换。非指定路由器之间彼此仅仅记录对方为双工通信而不创建邻接。</a:t>
            </a:r>
            <a:endParaRPr lang="en-US" altLang="zh-CN" dirty="0"/>
          </a:p>
        </p:txBody>
      </p:sp>
    </p:spTree>
    <p:extLst>
      <p:ext uri="{BB962C8B-B14F-4D97-AF65-F5344CB8AC3E}">
        <p14:creationId xmlns:p14="http://schemas.microsoft.com/office/powerpoint/2010/main" val="43551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93CE389D-FCDF-EA94-0F5A-E36020A7B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223192" y="3035754"/>
            <a:ext cx="5932488" cy="3298825"/>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a:extLst>
              <a:ext uri="{FF2B5EF4-FFF2-40B4-BE49-F238E27FC236}">
                <a16:creationId xmlns:a16="http://schemas.microsoft.com/office/drawing/2014/main" id="{6560B9B9-1D80-998E-E523-5E3C90EF5BE6}"/>
              </a:ext>
            </a:extLst>
          </p:cNvPr>
          <p:cNvSpPr>
            <a:spLocks noGrp="1"/>
          </p:cNvSpPr>
          <p:nvPr>
            <p:ph type="title"/>
          </p:nvPr>
        </p:nvSpPr>
        <p:spPr/>
        <p:txBody>
          <a:bodyPr/>
          <a:lstStyle/>
          <a:p>
            <a:r>
              <a:rPr lang="en-US" altLang="zh-CN" dirty="0"/>
              <a:t>OSPF</a:t>
            </a:r>
            <a:r>
              <a:rPr lang="zh-CN" altLang="en-US" dirty="0"/>
              <a:t>路由器类型</a:t>
            </a:r>
          </a:p>
        </p:txBody>
      </p:sp>
      <p:sp>
        <p:nvSpPr>
          <p:cNvPr id="3" name="内容占位符 2">
            <a:extLst>
              <a:ext uri="{FF2B5EF4-FFF2-40B4-BE49-F238E27FC236}">
                <a16:creationId xmlns:a16="http://schemas.microsoft.com/office/drawing/2014/main" id="{7F09A82E-5B91-4DC3-7ED3-331583BA291E}"/>
              </a:ext>
            </a:extLst>
          </p:cNvPr>
          <p:cNvSpPr>
            <a:spLocks noGrp="1"/>
          </p:cNvSpPr>
          <p:nvPr>
            <p:ph idx="1"/>
          </p:nvPr>
        </p:nvSpPr>
        <p:spPr>
          <a:xfrm>
            <a:off x="1097280" y="1845734"/>
            <a:ext cx="10058400" cy="4023360"/>
          </a:xfrm>
        </p:spPr>
        <p:txBody>
          <a:bodyPr/>
          <a:lstStyle/>
          <a:p>
            <a:pPr>
              <a:buFont typeface="Wingdings" panose="05000000000000000000" pitchFamily="2" charset="2"/>
              <a:buChar char="l"/>
            </a:pPr>
            <a:r>
              <a:rPr lang="zh-CN" altLang="en-US" dirty="0"/>
              <a:t>内部路由器（</a:t>
            </a:r>
            <a:r>
              <a:rPr lang="en-US" altLang="zh-CN" dirty="0"/>
              <a:t>I</a:t>
            </a:r>
            <a:r>
              <a:rPr lang="zh-CN" altLang="en-US" dirty="0"/>
              <a:t>）：所有接口都连接到同一个区域的路由器</a:t>
            </a:r>
            <a:endParaRPr lang="en-US" altLang="zh-CN" dirty="0"/>
          </a:p>
          <a:p>
            <a:pPr>
              <a:buFont typeface="Wingdings" panose="05000000000000000000" pitchFamily="2" charset="2"/>
              <a:buChar char="l"/>
            </a:pPr>
            <a:r>
              <a:rPr lang="zh-CN" altLang="en-US" dirty="0"/>
              <a:t>区域边缘路由器（</a:t>
            </a:r>
            <a:r>
              <a:rPr lang="en-US" altLang="zh-CN" dirty="0"/>
              <a:t>ABR</a:t>
            </a:r>
            <a:r>
              <a:rPr lang="zh-CN" altLang="en-US" dirty="0"/>
              <a:t>）：与多个区域相连接的路由器</a:t>
            </a:r>
            <a:endParaRPr lang="en-US" altLang="zh-CN" dirty="0"/>
          </a:p>
          <a:p>
            <a:pPr>
              <a:buFont typeface="Wingdings" panose="05000000000000000000" pitchFamily="2" charset="2"/>
              <a:buChar char="l"/>
            </a:pPr>
            <a:r>
              <a:rPr lang="zh-CN" altLang="en-US" dirty="0">
                <a:solidFill>
                  <a:srgbClr val="FF0000"/>
                </a:solidFill>
              </a:rPr>
              <a:t>骨干路由器（</a:t>
            </a:r>
            <a:r>
              <a:rPr lang="en-US" altLang="zh-CN" dirty="0">
                <a:solidFill>
                  <a:srgbClr val="FF0000"/>
                </a:solidFill>
              </a:rPr>
              <a:t>B</a:t>
            </a:r>
            <a:r>
              <a:rPr lang="zh-CN" altLang="en-US" dirty="0">
                <a:solidFill>
                  <a:srgbClr val="FF0000"/>
                </a:solidFill>
              </a:rPr>
              <a:t>）：至少有一个接口与区域</a:t>
            </a:r>
            <a:r>
              <a:rPr lang="en-US" altLang="zh-CN" dirty="0">
                <a:solidFill>
                  <a:srgbClr val="FF0000"/>
                </a:solidFill>
              </a:rPr>
              <a:t>0</a:t>
            </a:r>
            <a:r>
              <a:rPr lang="zh-CN" altLang="en-US" dirty="0">
                <a:solidFill>
                  <a:srgbClr val="FF0000"/>
                </a:solidFill>
              </a:rPr>
              <a:t>相连接的路由器</a:t>
            </a:r>
            <a:endParaRPr lang="en-US" altLang="zh-CN" dirty="0"/>
          </a:p>
          <a:p>
            <a:pPr>
              <a:buFont typeface="Wingdings" panose="05000000000000000000" pitchFamily="2" charset="2"/>
              <a:buChar char="l"/>
            </a:pPr>
            <a:r>
              <a:rPr lang="zh-CN" altLang="en-US" dirty="0"/>
              <a:t>自治系统边界路由器（</a:t>
            </a:r>
            <a:r>
              <a:rPr lang="en-US" altLang="zh-CN" dirty="0"/>
              <a:t>ASBR</a:t>
            </a:r>
            <a:r>
              <a:rPr lang="zh-CN" altLang="en-US" dirty="0"/>
              <a:t>）：</a:t>
            </a:r>
            <a:endParaRPr lang="en-US" altLang="zh-CN" dirty="0"/>
          </a:p>
          <a:p>
            <a:pPr marL="0" indent="0">
              <a:buNone/>
            </a:pPr>
            <a:r>
              <a:rPr lang="zh-CN" altLang="en-US" dirty="0"/>
              <a:t>与</a:t>
            </a:r>
            <a:r>
              <a:rPr lang="en-US" altLang="zh-CN" dirty="0"/>
              <a:t>AS</a:t>
            </a:r>
            <a:r>
              <a:rPr lang="zh-CN" altLang="en-US" dirty="0"/>
              <a:t>外部的路由器相连接并互相交换</a:t>
            </a:r>
            <a:endParaRPr lang="en-US" altLang="zh-CN" dirty="0"/>
          </a:p>
          <a:p>
            <a:pPr marL="0" indent="0">
              <a:buNone/>
            </a:pPr>
            <a:r>
              <a:rPr lang="zh-CN" altLang="en-US" dirty="0"/>
              <a:t>路由信息的路由器</a:t>
            </a:r>
          </a:p>
          <a:p>
            <a:endParaRPr lang="zh-CN" altLang="en-US" dirty="0"/>
          </a:p>
        </p:txBody>
      </p:sp>
    </p:spTree>
    <p:extLst>
      <p:ext uri="{BB962C8B-B14F-4D97-AF65-F5344CB8AC3E}">
        <p14:creationId xmlns:p14="http://schemas.microsoft.com/office/powerpoint/2010/main" val="176328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892B9-CA0E-8415-1E08-E15A72FD3314}"/>
              </a:ext>
            </a:extLst>
          </p:cNvPr>
          <p:cNvSpPr>
            <a:spLocks noGrp="1"/>
          </p:cNvSpPr>
          <p:nvPr>
            <p:ph type="title"/>
          </p:nvPr>
        </p:nvSpPr>
        <p:spPr/>
        <p:txBody>
          <a:bodyPr/>
          <a:lstStyle/>
          <a:p>
            <a:r>
              <a:rPr lang="en-US" altLang="zh-CN" dirty="0"/>
              <a:t>OSPF</a:t>
            </a:r>
            <a:r>
              <a:rPr lang="zh-CN" altLang="en-US" dirty="0"/>
              <a:t>的几个</a:t>
            </a:r>
            <a:r>
              <a:rPr lang="en-US" altLang="zh-CN" dirty="0"/>
              <a:t>ID</a:t>
            </a:r>
            <a:endParaRPr lang="zh-CN" altLang="en-US" dirty="0"/>
          </a:p>
        </p:txBody>
      </p:sp>
      <p:sp>
        <p:nvSpPr>
          <p:cNvPr id="3" name="内容占位符 2">
            <a:extLst>
              <a:ext uri="{FF2B5EF4-FFF2-40B4-BE49-F238E27FC236}">
                <a16:creationId xmlns:a16="http://schemas.microsoft.com/office/drawing/2014/main" id="{9E1C2412-EB79-F99A-1D37-93B6F1C9AC79}"/>
              </a:ext>
            </a:extLst>
          </p:cNvPr>
          <p:cNvSpPr>
            <a:spLocks noGrp="1"/>
          </p:cNvSpPr>
          <p:nvPr>
            <p:ph idx="1"/>
          </p:nvPr>
        </p:nvSpPr>
        <p:spPr/>
        <p:txBody>
          <a:bodyPr/>
          <a:lstStyle/>
          <a:p>
            <a:pPr>
              <a:buFont typeface="Wingdings" panose="05000000000000000000" pitchFamily="2" charset="2"/>
              <a:buChar char="l"/>
            </a:pPr>
            <a:r>
              <a:rPr lang="en-US" altLang="zh-CN" dirty="0"/>
              <a:t>Area-ID</a:t>
            </a:r>
            <a:r>
              <a:rPr lang="zh-CN" altLang="en-US" dirty="0"/>
              <a:t>：用于创建一个分段</a:t>
            </a:r>
            <a:r>
              <a:rPr lang="en-US" altLang="zh-CN" dirty="0"/>
              <a:t>OSPF</a:t>
            </a:r>
            <a:r>
              <a:rPr lang="zh-CN" altLang="en-US" dirty="0"/>
              <a:t>网络。在所有的</a:t>
            </a:r>
            <a:r>
              <a:rPr lang="en-US" altLang="zh-CN" dirty="0"/>
              <a:t>OSPF</a:t>
            </a:r>
            <a:r>
              <a:rPr lang="zh-CN" altLang="en-US" dirty="0"/>
              <a:t>路由器上使用相同的</a:t>
            </a:r>
            <a:r>
              <a:rPr lang="en-US" altLang="zh-CN" dirty="0"/>
              <a:t>Area-ID</a:t>
            </a:r>
            <a:r>
              <a:rPr lang="zh-CN" altLang="en-US" dirty="0"/>
              <a:t>表示一个单一的共享网络，包括</a:t>
            </a:r>
            <a:r>
              <a:rPr lang="en-US" altLang="zh-CN" dirty="0"/>
              <a:t>IP</a:t>
            </a:r>
            <a:r>
              <a:rPr lang="zh-CN" altLang="en-US" dirty="0"/>
              <a:t>地址子网和掩码。在共享网段上具有相同</a:t>
            </a:r>
            <a:r>
              <a:rPr lang="en-US" altLang="zh-CN" dirty="0"/>
              <a:t>Area-ID</a:t>
            </a:r>
            <a:r>
              <a:rPr lang="zh-CN" altLang="en-US" dirty="0"/>
              <a:t>的每个路由器有相同的链路状态数据库。</a:t>
            </a:r>
            <a:endParaRPr lang="en-US" altLang="zh-CN" dirty="0"/>
          </a:p>
          <a:p>
            <a:pPr>
              <a:buFont typeface="Wingdings" panose="05000000000000000000" pitchFamily="2" charset="2"/>
              <a:buChar char="l"/>
            </a:pPr>
            <a:r>
              <a:rPr lang="en-US" altLang="zh-CN" dirty="0"/>
              <a:t>Router ID</a:t>
            </a:r>
            <a:r>
              <a:rPr lang="zh-CN" altLang="en-US" dirty="0"/>
              <a:t>：一个</a:t>
            </a:r>
            <a:r>
              <a:rPr lang="en-US" altLang="zh-CN" dirty="0"/>
              <a:t>32bit</a:t>
            </a:r>
            <a:r>
              <a:rPr lang="zh-CN" altLang="en-US" dirty="0"/>
              <a:t>的无符号整数，是一台路由器的唯一标识，在整个自治系统内唯一。每个路由器在其活跃的物理接口上选出最高的点分十进制</a:t>
            </a:r>
            <a:r>
              <a:rPr lang="en-US" altLang="zh-CN" dirty="0"/>
              <a:t>IP</a:t>
            </a:r>
            <a:r>
              <a:rPr lang="zh-CN" altLang="en-US" dirty="0"/>
              <a:t>地址作为</a:t>
            </a:r>
            <a:r>
              <a:rPr lang="en-US" altLang="zh-CN" dirty="0"/>
              <a:t>Router ID</a:t>
            </a:r>
            <a:r>
              <a:rPr lang="zh-CN" altLang="en-US" dirty="0"/>
              <a:t>；若定义了</a:t>
            </a:r>
            <a:r>
              <a:rPr lang="en-US" altLang="zh-CN" dirty="0"/>
              <a:t>Loopback</a:t>
            </a:r>
            <a:r>
              <a:rPr lang="zh-CN" altLang="en-US" dirty="0"/>
              <a:t>接口，则在活跃的</a:t>
            </a:r>
            <a:r>
              <a:rPr lang="en-US" altLang="zh-CN" dirty="0"/>
              <a:t>Loopback</a:t>
            </a:r>
            <a:r>
              <a:rPr lang="zh-CN" altLang="en-US" dirty="0"/>
              <a:t>接口上选出最高</a:t>
            </a:r>
            <a:r>
              <a:rPr lang="en-US" altLang="zh-CN" dirty="0"/>
              <a:t>IP</a:t>
            </a:r>
            <a:r>
              <a:rPr lang="zh-CN" altLang="en-US" dirty="0"/>
              <a:t>地址作为</a:t>
            </a:r>
            <a:r>
              <a:rPr lang="en-US" altLang="zh-CN" dirty="0"/>
              <a:t>Router ID</a:t>
            </a:r>
            <a:r>
              <a:rPr lang="zh-CN" altLang="en-US" dirty="0"/>
              <a:t>；也可以通过</a:t>
            </a:r>
            <a:r>
              <a:rPr lang="en-US" altLang="zh-CN" dirty="0"/>
              <a:t>router-id</a:t>
            </a:r>
            <a:r>
              <a:rPr lang="zh-CN" altLang="en-US" dirty="0"/>
              <a:t>命令手动指定。</a:t>
            </a:r>
            <a:endParaRPr lang="en-US" altLang="zh-CN" dirty="0"/>
          </a:p>
          <a:p>
            <a:pPr>
              <a:buFont typeface="Wingdings" panose="05000000000000000000" pitchFamily="2" charset="2"/>
              <a:buChar char="l"/>
            </a:pPr>
            <a:r>
              <a:rPr lang="en-US" altLang="zh-CN" dirty="0"/>
              <a:t>Process ID</a:t>
            </a:r>
            <a:r>
              <a:rPr lang="zh-CN" altLang="en-US" dirty="0"/>
              <a:t>：路由器本地的一个标记，用于区分在一个路由器运行的多个进程，对外是没任何意义的。不推荐在一个路由器上启用多个</a:t>
            </a:r>
            <a:r>
              <a:rPr lang="en-US" altLang="zh-CN" dirty="0"/>
              <a:t>OSPF</a:t>
            </a:r>
            <a:r>
              <a:rPr lang="zh-CN" altLang="en-US" dirty="0"/>
              <a:t>进程。</a:t>
            </a:r>
            <a:endParaRPr lang="en-US" altLang="zh-CN" dirty="0"/>
          </a:p>
          <a:p>
            <a:pPr>
              <a:buFont typeface="Wingdings" panose="05000000000000000000" pitchFamily="2" charset="2"/>
              <a:buChar char="l"/>
            </a:pPr>
            <a:endParaRPr lang="zh-CN" altLang="en-US" dirty="0"/>
          </a:p>
          <a:p>
            <a:endParaRPr lang="zh-CN" altLang="en-US" dirty="0"/>
          </a:p>
        </p:txBody>
      </p:sp>
    </p:spTree>
    <p:extLst>
      <p:ext uri="{BB962C8B-B14F-4D97-AF65-F5344CB8AC3E}">
        <p14:creationId xmlns:p14="http://schemas.microsoft.com/office/powerpoint/2010/main" val="177479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0CB46-8D41-CC44-846A-28759E990954}"/>
              </a:ext>
            </a:extLst>
          </p:cNvPr>
          <p:cNvSpPr>
            <a:spLocks noGrp="1"/>
          </p:cNvSpPr>
          <p:nvPr>
            <p:ph type="title"/>
          </p:nvPr>
        </p:nvSpPr>
        <p:spPr/>
        <p:txBody>
          <a:bodyPr/>
          <a:lstStyle/>
          <a:p>
            <a:r>
              <a:rPr lang="en-US" altLang="zh-CN" dirty="0"/>
              <a:t>OSPF</a:t>
            </a:r>
            <a:r>
              <a:rPr lang="zh-CN" altLang="en-US" dirty="0"/>
              <a:t>算法描述</a:t>
            </a:r>
          </a:p>
        </p:txBody>
      </p:sp>
      <p:sp>
        <p:nvSpPr>
          <p:cNvPr id="3" name="内容占位符 2">
            <a:extLst>
              <a:ext uri="{FF2B5EF4-FFF2-40B4-BE49-F238E27FC236}">
                <a16:creationId xmlns:a16="http://schemas.microsoft.com/office/drawing/2014/main" id="{226EDAE3-C5B1-B63A-2F92-A5C0FA040588}"/>
              </a:ext>
            </a:extLst>
          </p:cNvPr>
          <p:cNvSpPr>
            <a:spLocks noGrp="1"/>
          </p:cNvSpPr>
          <p:nvPr>
            <p:ph idx="1"/>
          </p:nvPr>
        </p:nvSpPr>
        <p:spPr/>
        <p:txBody>
          <a:bodyPr/>
          <a:lstStyle/>
          <a:p>
            <a:pPr marL="457200" indent="-457200">
              <a:buFont typeface="+mj-lt"/>
              <a:buAutoNum type="arabicPeriod"/>
            </a:pPr>
            <a:r>
              <a:rPr lang="zh-CN" altLang="en-US" dirty="0"/>
              <a:t>周期性发送</a:t>
            </a:r>
            <a:r>
              <a:rPr lang="en-US" altLang="zh-CN" dirty="0"/>
              <a:t>Hello</a:t>
            </a:r>
            <a:r>
              <a:rPr lang="zh-CN" altLang="en-US" dirty="0"/>
              <a:t>报文，发现和维护邻居关系</a:t>
            </a:r>
            <a:endParaRPr lang="en-US" altLang="zh-CN" dirty="0"/>
          </a:p>
          <a:p>
            <a:pPr marL="457200" indent="-457200">
              <a:buFont typeface="+mj-lt"/>
              <a:buAutoNum type="arabicPeriod"/>
            </a:pPr>
            <a:r>
              <a:rPr lang="zh-CN" altLang="en-US" dirty="0"/>
              <a:t>与邻居或是与指定路由器建立邻接关系</a:t>
            </a:r>
            <a:endParaRPr lang="en-US" altLang="zh-CN" dirty="0"/>
          </a:p>
          <a:p>
            <a:pPr marL="457200" indent="-457200">
              <a:buFont typeface="+mj-lt"/>
              <a:buAutoNum type="arabicPeriod"/>
            </a:pPr>
            <a:r>
              <a:rPr lang="zh-CN" altLang="en-US" dirty="0"/>
              <a:t>向建立邻接关系的路由器发送</a:t>
            </a:r>
            <a:r>
              <a:rPr lang="en-US" altLang="zh-CN" dirty="0"/>
              <a:t>LSA</a:t>
            </a:r>
            <a:r>
              <a:rPr lang="zh-CN" altLang="en-US" dirty="0"/>
              <a:t>，将收到的</a:t>
            </a:r>
            <a:r>
              <a:rPr lang="en-US" altLang="zh-CN" dirty="0"/>
              <a:t>LSA</a:t>
            </a:r>
            <a:r>
              <a:rPr lang="zh-CN" altLang="en-US" dirty="0"/>
              <a:t>记录到数据库</a:t>
            </a:r>
            <a:endParaRPr lang="en-US" altLang="zh-CN" dirty="0"/>
          </a:p>
          <a:p>
            <a:pPr marL="457200" indent="-457200">
              <a:buFont typeface="+mj-lt"/>
              <a:buAutoNum type="arabicPeriod"/>
            </a:pPr>
            <a:r>
              <a:rPr lang="zh-CN" altLang="en-US" dirty="0"/>
              <a:t>通过</a:t>
            </a:r>
            <a:r>
              <a:rPr lang="en-US" altLang="zh-CN" dirty="0"/>
              <a:t>LSA</a:t>
            </a:r>
            <a:r>
              <a:rPr lang="zh-CN" altLang="en-US" dirty="0"/>
              <a:t>泛洪，所有路由器形成同样的链路状态数据库</a:t>
            </a:r>
            <a:endParaRPr lang="en-US" altLang="zh-CN" dirty="0"/>
          </a:p>
          <a:p>
            <a:pPr marL="457200" indent="-457200">
              <a:buFont typeface="+mj-lt"/>
              <a:buAutoNum type="arabicPeriod"/>
            </a:pPr>
            <a:r>
              <a:rPr lang="zh-CN" altLang="en-US" dirty="0"/>
              <a:t>每一台路由器根据最短路径优先算法（</a:t>
            </a:r>
            <a:r>
              <a:rPr lang="en-US" altLang="zh-CN" dirty="0"/>
              <a:t>Dijkstra</a:t>
            </a:r>
            <a:r>
              <a:rPr lang="zh-CN" altLang="en-US" dirty="0"/>
              <a:t>算法）构建自己的路由表</a:t>
            </a:r>
          </a:p>
        </p:txBody>
      </p:sp>
    </p:spTree>
    <p:extLst>
      <p:ext uri="{BB962C8B-B14F-4D97-AF65-F5344CB8AC3E}">
        <p14:creationId xmlns:p14="http://schemas.microsoft.com/office/powerpoint/2010/main" val="3276812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3403C-4852-5DD6-E972-2957095992A8}"/>
              </a:ext>
            </a:extLst>
          </p:cNvPr>
          <p:cNvSpPr>
            <a:spLocks noGrp="1"/>
          </p:cNvSpPr>
          <p:nvPr>
            <p:ph type="title"/>
          </p:nvPr>
        </p:nvSpPr>
        <p:spPr/>
        <p:txBody>
          <a:bodyPr/>
          <a:lstStyle/>
          <a:p>
            <a:r>
              <a:rPr lang="zh-CN" altLang="en-US" dirty="0"/>
              <a:t>路由实验</a:t>
            </a:r>
          </a:p>
        </p:txBody>
      </p:sp>
      <p:sp>
        <p:nvSpPr>
          <p:cNvPr id="4" name="文本占位符 3">
            <a:extLst>
              <a:ext uri="{FF2B5EF4-FFF2-40B4-BE49-F238E27FC236}">
                <a16:creationId xmlns:a16="http://schemas.microsoft.com/office/drawing/2014/main" id="{1D68EB20-BA71-EE8D-73A1-056B7EFC7D3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8488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A560BF7-EF3D-F37F-0D8A-90F52E072E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36925" y="2812809"/>
            <a:ext cx="6596984" cy="3419713"/>
          </a:xfrm>
          <a:prstGeom prst="rect">
            <a:avLst/>
          </a:prstGeom>
        </p:spPr>
      </p:pic>
      <p:sp>
        <p:nvSpPr>
          <p:cNvPr id="2" name="标题 1">
            <a:extLst>
              <a:ext uri="{FF2B5EF4-FFF2-40B4-BE49-F238E27FC236}">
                <a16:creationId xmlns:a16="http://schemas.microsoft.com/office/drawing/2014/main" id="{A8FE6166-E25F-FC5F-1C10-DBF40D4F24AD}"/>
              </a:ext>
            </a:extLst>
          </p:cNvPr>
          <p:cNvSpPr>
            <a:spLocks noGrp="1"/>
          </p:cNvSpPr>
          <p:nvPr>
            <p:ph type="title"/>
          </p:nvPr>
        </p:nvSpPr>
        <p:spPr>
          <a:xfrm>
            <a:off x="1097280" y="219696"/>
            <a:ext cx="10058400" cy="1450757"/>
          </a:xfrm>
        </p:spPr>
        <p:txBody>
          <a:bodyPr/>
          <a:lstStyle/>
          <a:p>
            <a:r>
              <a:rPr lang="zh-CN" altLang="en-US" dirty="0"/>
              <a:t>背景描述</a:t>
            </a:r>
          </a:p>
        </p:txBody>
      </p:sp>
      <p:sp>
        <p:nvSpPr>
          <p:cNvPr id="3" name="内容占位符 2">
            <a:extLst>
              <a:ext uri="{FF2B5EF4-FFF2-40B4-BE49-F238E27FC236}">
                <a16:creationId xmlns:a16="http://schemas.microsoft.com/office/drawing/2014/main" id="{53684A7F-577D-ECAF-5CCA-F761A69561F2}"/>
              </a:ext>
            </a:extLst>
          </p:cNvPr>
          <p:cNvSpPr>
            <a:spLocks noGrp="1"/>
          </p:cNvSpPr>
          <p:nvPr>
            <p:ph idx="1"/>
          </p:nvPr>
        </p:nvSpPr>
        <p:spPr>
          <a:xfrm>
            <a:off x="1097279" y="1845734"/>
            <a:ext cx="10058399" cy="3707573"/>
          </a:xfrm>
        </p:spPr>
        <p:txBody>
          <a:bodyPr>
            <a:normAutofit/>
          </a:bodyPr>
          <a:lstStyle/>
          <a:p>
            <a:pPr>
              <a:buFont typeface="Wingdings" panose="05000000000000000000" pitchFamily="2" charset="2"/>
              <a:buChar char="l"/>
            </a:pPr>
            <a:r>
              <a:rPr lang="zh-CN" altLang="en-US" dirty="0"/>
              <a:t>学校有东西南北中五个校区，各校区均建立了局域网，并通过路由器相互连接；考虑到地理位置以及最少开销，以中校区为中心建立星形拓扑</a:t>
            </a:r>
            <a:endParaRPr lang="en-US" altLang="zh-CN" dirty="0"/>
          </a:p>
          <a:p>
            <a:pPr>
              <a:buFont typeface="Wingdings" panose="05000000000000000000" pitchFamily="2" charset="2"/>
              <a:buChar char="l"/>
            </a:pPr>
            <a:r>
              <a:rPr lang="zh-CN" altLang="en-US" dirty="0"/>
              <a:t>学校分配到了一块连续的网络地址，将其划分为五个子网用于五个校区</a:t>
            </a:r>
            <a:endParaRPr lang="en-US" altLang="zh-CN" dirty="0"/>
          </a:p>
          <a:p>
            <a:pPr>
              <a:buFont typeface="Wingdings" panose="05000000000000000000" pitchFamily="2" charset="2"/>
              <a:buChar char="l"/>
            </a:pPr>
            <a:r>
              <a:rPr lang="zh-CN" altLang="en-US" dirty="0"/>
              <a:t>某内网服务器位于东校区，面向全校师生提供服务</a:t>
            </a:r>
            <a:endParaRPr lang="en-US" altLang="zh-CN" dirty="0"/>
          </a:p>
          <a:p>
            <a:pPr>
              <a:buFont typeface="Wingdings" panose="05000000000000000000" pitchFamily="2" charset="2"/>
              <a:buChar char="l"/>
            </a:pPr>
            <a:r>
              <a:rPr lang="zh-CN" altLang="en-US" dirty="0"/>
              <a:t>右图为简化后的网络拓扑模型</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109215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24032157-EBE2-7BB3-FC29-940D29CC9EF0}"/>
              </a:ext>
            </a:extLst>
          </p:cNvPr>
          <p:cNvSpPr>
            <a:spLocks noGrp="1"/>
          </p:cNvSpPr>
          <p:nvPr>
            <p:ph type="title"/>
          </p:nvPr>
        </p:nvSpPr>
        <p:spPr/>
        <p:txBody>
          <a:bodyPr/>
          <a:lstStyle/>
          <a:p>
            <a:r>
              <a:rPr lang="zh-CN" altLang="en-US" dirty="0"/>
              <a:t>路由实验</a:t>
            </a:r>
          </a:p>
        </p:txBody>
      </p:sp>
      <p:sp>
        <p:nvSpPr>
          <p:cNvPr id="8" name="内容占位符 7">
            <a:extLst>
              <a:ext uri="{FF2B5EF4-FFF2-40B4-BE49-F238E27FC236}">
                <a16:creationId xmlns:a16="http://schemas.microsoft.com/office/drawing/2014/main" id="{90EA2D99-9F46-6373-7BB5-D8430FB40E83}"/>
              </a:ext>
            </a:extLst>
          </p:cNvPr>
          <p:cNvSpPr>
            <a:spLocks noGrp="1"/>
          </p:cNvSpPr>
          <p:nvPr>
            <p:ph idx="1"/>
          </p:nvPr>
        </p:nvSpPr>
        <p:spPr>
          <a:xfrm>
            <a:off x="1097280" y="1845734"/>
            <a:ext cx="6953900" cy="4474236"/>
          </a:xfrm>
        </p:spPr>
        <p:txBody>
          <a:bodyPr>
            <a:normAutofit fontScale="92500" lnSpcReduction="20000"/>
          </a:bodyPr>
          <a:lstStyle/>
          <a:p>
            <a:pPr>
              <a:buFont typeface="Wingdings" panose="05000000000000000000" pitchFamily="2" charset="2"/>
              <a:buChar char="l"/>
            </a:pPr>
            <a:r>
              <a:rPr lang="zh-CN" altLang="en-US" dirty="0"/>
              <a:t>实验目的：</a:t>
            </a:r>
            <a:endParaRPr lang="en-US" altLang="zh-CN" dirty="0"/>
          </a:p>
          <a:p>
            <a:pPr marL="544068" lvl="1" indent="-342900">
              <a:buFont typeface="+mj-lt"/>
              <a:buAutoNum type="arabicPeriod"/>
            </a:pPr>
            <a:r>
              <a:rPr lang="zh-CN" altLang="en-US" dirty="0"/>
              <a:t>掌握子网的划分和网络拓扑的构建</a:t>
            </a:r>
            <a:endParaRPr lang="en-US" altLang="zh-CN" dirty="0"/>
          </a:p>
          <a:p>
            <a:pPr marL="544068" lvl="1" indent="-342900">
              <a:buFont typeface="+mj-lt"/>
              <a:buAutoNum type="arabicPeriod"/>
            </a:pPr>
            <a:r>
              <a:rPr lang="zh-CN" altLang="en-US" dirty="0"/>
              <a:t>掌握静态路由、</a:t>
            </a:r>
            <a:r>
              <a:rPr lang="en-US" altLang="zh-CN" dirty="0"/>
              <a:t>RIP</a:t>
            </a:r>
            <a:r>
              <a:rPr lang="zh-CN" altLang="en-US" dirty="0"/>
              <a:t>和</a:t>
            </a:r>
            <a:r>
              <a:rPr lang="en-US" altLang="zh-CN" dirty="0"/>
              <a:t>OSPF</a:t>
            </a:r>
            <a:r>
              <a:rPr lang="zh-CN" altLang="en-US" dirty="0"/>
              <a:t>的配置</a:t>
            </a:r>
            <a:endParaRPr lang="en-US" altLang="zh-CN" dirty="0"/>
          </a:p>
          <a:p>
            <a:pPr>
              <a:buFont typeface="Wingdings" panose="05000000000000000000" pitchFamily="2" charset="2"/>
              <a:buChar char="l"/>
            </a:pPr>
            <a:r>
              <a:rPr lang="zh-CN" altLang="en-US" dirty="0"/>
              <a:t>实验环境：</a:t>
            </a:r>
            <a:endParaRPr lang="en-US" altLang="zh-CN" dirty="0"/>
          </a:p>
          <a:p>
            <a:pPr lvl="1">
              <a:buFont typeface="Wingdings" panose="05000000000000000000" pitchFamily="2" charset="2"/>
              <a:buChar char="l"/>
            </a:pPr>
            <a:r>
              <a:rPr lang="zh-CN" altLang="en-US" dirty="0"/>
              <a:t>模拟软件</a:t>
            </a:r>
            <a:r>
              <a:rPr lang="en-US" altLang="zh-CN" dirty="0"/>
              <a:t>Cisco Packet Tracer 5.2</a:t>
            </a:r>
          </a:p>
          <a:p>
            <a:pPr>
              <a:buFont typeface="Wingdings" panose="05000000000000000000" pitchFamily="2" charset="2"/>
              <a:buChar char="l"/>
            </a:pPr>
            <a:r>
              <a:rPr lang="zh-CN" altLang="en-US" dirty="0"/>
              <a:t>实验器材：</a:t>
            </a:r>
            <a:endParaRPr lang="en-US" altLang="zh-CN" dirty="0"/>
          </a:p>
          <a:p>
            <a:pPr lvl="1">
              <a:buFont typeface="Wingdings" panose="05000000000000000000" pitchFamily="2" charset="2"/>
              <a:buChar char="l"/>
            </a:pPr>
            <a:r>
              <a:rPr lang="en-US" altLang="zh-CN" dirty="0"/>
              <a:t>Cisco 2811</a:t>
            </a:r>
            <a:r>
              <a:rPr lang="zh-CN" altLang="en-US" dirty="0"/>
              <a:t>路由器</a:t>
            </a:r>
            <a:r>
              <a:rPr lang="en-US" altLang="zh-CN" dirty="0"/>
              <a:t>1</a:t>
            </a:r>
            <a:r>
              <a:rPr lang="zh-CN" altLang="en-US" dirty="0"/>
              <a:t>台</a:t>
            </a:r>
            <a:endParaRPr lang="en-US" altLang="zh-CN" dirty="0"/>
          </a:p>
          <a:p>
            <a:pPr lvl="1">
              <a:buFont typeface="Wingdings" panose="05000000000000000000" pitchFamily="2" charset="2"/>
              <a:buChar char="l"/>
            </a:pPr>
            <a:r>
              <a:rPr lang="en-US" altLang="zh-CN" dirty="0"/>
              <a:t>1841</a:t>
            </a:r>
            <a:r>
              <a:rPr lang="zh-CN" altLang="en-US" dirty="0"/>
              <a:t>路由器</a:t>
            </a:r>
            <a:r>
              <a:rPr lang="en-US" altLang="zh-CN" dirty="0"/>
              <a:t>4</a:t>
            </a:r>
            <a:r>
              <a:rPr lang="zh-CN" altLang="en-US" dirty="0"/>
              <a:t>台</a:t>
            </a:r>
            <a:endParaRPr lang="en-US" altLang="zh-CN" dirty="0"/>
          </a:p>
          <a:p>
            <a:pPr lvl="1">
              <a:buFont typeface="Wingdings" panose="05000000000000000000" pitchFamily="2" charset="2"/>
              <a:buChar char="l"/>
            </a:pPr>
            <a:r>
              <a:rPr lang="en-US" altLang="zh-CN" dirty="0"/>
              <a:t>2960-24TT</a:t>
            </a:r>
            <a:r>
              <a:rPr lang="zh-CN" altLang="en-US" dirty="0"/>
              <a:t>交换机</a:t>
            </a:r>
            <a:r>
              <a:rPr lang="en-US" altLang="zh-CN" dirty="0"/>
              <a:t>4</a:t>
            </a:r>
            <a:r>
              <a:rPr lang="zh-CN" altLang="en-US" dirty="0"/>
              <a:t>台</a:t>
            </a:r>
            <a:endParaRPr lang="en-US" altLang="zh-CN" dirty="0"/>
          </a:p>
          <a:p>
            <a:pPr lvl="1">
              <a:buFont typeface="Wingdings" panose="05000000000000000000" pitchFamily="2" charset="2"/>
              <a:buChar char="l"/>
            </a:pPr>
            <a:r>
              <a:rPr lang="en-US" altLang="zh-CN" dirty="0"/>
              <a:t>Access Point-PT 1</a:t>
            </a:r>
            <a:r>
              <a:rPr lang="zh-CN" altLang="en-US" dirty="0"/>
              <a:t>台</a:t>
            </a:r>
            <a:endParaRPr lang="en-US" altLang="zh-CN" dirty="0"/>
          </a:p>
          <a:p>
            <a:pPr lvl="1">
              <a:buFont typeface="Wingdings" panose="05000000000000000000" pitchFamily="2" charset="2"/>
              <a:buChar char="l"/>
            </a:pPr>
            <a:r>
              <a:rPr lang="zh-CN" altLang="en-US" dirty="0"/>
              <a:t>笔记本电脑</a:t>
            </a:r>
            <a:r>
              <a:rPr lang="en-US" altLang="zh-CN" dirty="0"/>
              <a:t>1</a:t>
            </a:r>
            <a:r>
              <a:rPr lang="zh-CN" altLang="en-US" dirty="0"/>
              <a:t>台，服务器</a:t>
            </a:r>
            <a:r>
              <a:rPr lang="en-US" altLang="zh-CN" dirty="0"/>
              <a:t>1</a:t>
            </a:r>
            <a:r>
              <a:rPr lang="zh-CN" altLang="en-US" dirty="0"/>
              <a:t>台， </a:t>
            </a:r>
            <a:r>
              <a:rPr lang="en-US" altLang="zh-CN" dirty="0"/>
              <a:t>PC</a:t>
            </a:r>
            <a:r>
              <a:rPr lang="zh-CN" altLang="en-US" dirty="0"/>
              <a:t>机</a:t>
            </a:r>
            <a:r>
              <a:rPr lang="en-US" altLang="zh-CN" dirty="0"/>
              <a:t>3</a:t>
            </a:r>
            <a:r>
              <a:rPr lang="zh-CN" altLang="en-US" dirty="0"/>
              <a:t>台</a:t>
            </a:r>
            <a:endParaRPr lang="en-US" altLang="zh-CN" dirty="0"/>
          </a:p>
          <a:p>
            <a:pPr lvl="1">
              <a:buFont typeface="Wingdings" panose="05000000000000000000" pitchFamily="2" charset="2"/>
              <a:buChar char="l"/>
            </a:pPr>
            <a:r>
              <a:rPr lang="en-US" altLang="zh-CN" dirty="0"/>
              <a:t>Copper Cross-Over</a:t>
            </a:r>
            <a:r>
              <a:rPr lang="zh-CN" altLang="en-US" dirty="0"/>
              <a:t>（铜芯双绞线）若干</a:t>
            </a:r>
            <a:endParaRPr lang="en-US" altLang="zh-CN" dirty="0"/>
          </a:p>
          <a:p>
            <a:pPr>
              <a:buFont typeface="Wingdings" panose="05000000000000000000" pitchFamily="2" charset="2"/>
              <a:buChar char="l"/>
            </a:pPr>
            <a:r>
              <a:rPr lang="zh-CN" altLang="en-US" dirty="0"/>
              <a:t>搭建场景：五个校区的网络及校区之间的互连</a:t>
            </a:r>
            <a:endParaRPr lang="en-US" altLang="zh-CN" dirty="0"/>
          </a:p>
          <a:p>
            <a:pPr>
              <a:buFont typeface="Wingdings" panose="05000000000000000000" pitchFamily="2" charset="2"/>
              <a:buChar char="l"/>
            </a:pPr>
            <a:r>
              <a:rPr lang="zh-CN" altLang="en-US" dirty="0"/>
              <a:t>参考资料：</a:t>
            </a:r>
            <a:r>
              <a:rPr lang="en-US" altLang="zh-CN" dirty="0"/>
              <a:t>[1][2]</a:t>
            </a:r>
            <a:r>
              <a:rPr lang="zh-CN" altLang="en-US" dirty="0"/>
              <a:t>，见附件</a:t>
            </a:r>
            <a:endParaRPr lang="en-US" altLang="zh-CN" dirty="0"/>
          </a:p>
        </p:txBody>
      </p:sp>
      <p:pic>
        <p:nvPicPr>
          <p:cNvPr id="2" name="图片 1">
            <a:extLst>
              <a:ext uri="{FF2B5EF4-FFF2-40B4-BE49-F238E27FC236}">
                <a16:creationId xmlns:a16="http://schemas.microsoft.com/office/drawing/2014/main" id="{A3E61A5D-568E-5129-4839-269BBB64D02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394858"/>
            <a:ext cx="5649113" cy="4925112"/>
          </a:xfrm>
          <a:prstGeom prst="rect">
            <a:avLst/>
          </a:prstGeom>
        </p:spPr>
      </p:pic>
      <p:sp>
        <p:nvSpPr>
          <p:cNvPr id="4" name="文本框 3">
            <a:extLst>
              <a:ext uri="{FF2B5EF4-FFF2-40B4-BE49-F238E27FC236}">
                <a16:creationId xmlns:a16="http://schemas.microsoft.com/office/drawing/2014/main" id="{4664623D-A56A-12F6-344B-418BD59104E8}"/>
              </a:ext>
            </a:extLst>
          </p:cNvPr>
          <p:cNvSpPr txBox="1"/>
          <p:nvPr/>
        </p:nvSpPr>
        <p:spPr>
          <a:xfrm>
            <a:off x="0" y="6396335"/>
            <a:ext cx="12028678" cy="461665"/>
          </a:xfrm>
          <a:prstGeom prst="rect">
            <a:avLst/>
          </a:prstGeom>
          <a:noFill/>
        </p:spPr>
        <p:txBody>
          <a:bodyPr wrap="none" rtlCol="0">
            <a:spAutoFit/>
          </a:bodyPr>
          <a:lstStyle/>
          <a:p>
            <a:r>
              <a:rPr lang="en-US" altLang="zh-CN" sz="1200" dirty="0"/>
              <a:t>[1] </a:t>
            </a:r>
            <a:r>
              <a:rPr lang="en-US" altLang="zh-CN" sz="1200" dirty="0" err="1"/>
              <a:t>Jesin</a:t>
            </a:r>
            <a:r>
              <a:rPr lang="en-US" altLang="zh-CN" sz="1200" dirty="0"/>
              <a:t> A, </a:t>
            </a:r>
            <a:r>
              <a:rPr lang="en-US" altLang="zh-CN" sz="1200" i="1" dirty="0"/>
              <a:t>Packet Tracer Network Simulator</a:t>
            </a:r>
            <a:r>
              <a:rPr lang="en-US" altLang="zh-CN" sz="1200" dirty="0"/>
              <a:t>, Birmingham, UK: </a:t>
            </a:r>
            <a:r>
              <a:rPr lang="en-US" altLang="zh-CN" sz="1200" dirty="0" err="1"/>
              <a:t>Packt</a:t>
            </a:r>
            <a:r>
              <a:rPr lang="en-US" altLang="zh-CN" sz="1200" dirty="0"/>
              <a:t> Publishing, 2014.</a:t>
            </a:r>
          </a:p>
          <a:p>
            <a:r>
              <a:rPr lang="en-US" altLang="zh-CN" sz="1200" dirty="0"/>
              <a:t>[2] </a:t>
            </a:r>
            <a:r>
              <a:rPr lang="en-US" altLang="zh-CN" sz="1200" dirty="0" err="1"/>
              <a:t>Kunihiro</a:t>
            </a:r>
            <a:r>
              <a:rPr lang="en-US" altLang="zh-CN" sz="1200" dirty="0"/>
              <a:t> Ishiguro et al., </a:t>
            </a:r>
            <a:r>
              <a:rPr lang="en-US" altLang="zh-CN" sz="1200" i="1" dirty="0"/>
              <a:t>Quagga: A routing software package for TCP/IP networks</a:t>
            </a:r>
            <a:r>
              <a:rPr lang="en-US" altLang="zh-CN" sz="1200" dirty="0"/>
              <a:t>, (2017). [Online]. Accessed: Sept 10, 2022. Available: https://www.nongnu.org/quagga/docs/quagga.pdf. </a:t>
            </a:r>
          </a:p>
        </p:txBody>
      </p:sp>
    </p:spTree>
    <p:extLst>
      <p:ext uri="{BB962C8B-B14F-4D97-AF65-F5344CB8AC3E}">
        <p14:creationId xmlns:p14="http://schemas.microsoft.com/office/powerpoint/2010/main" val="278233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0994783-6F3F-70DA-AC80-4710FD90C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320031"/>
          </a:xfrm>
          <a:prstGeom prst="rect">
            <a:avLst/>
          </a:prstGeom>
        </p:spPr>
      </p:pic>
      <p:sp>
        <p:nvSpPr>
          <p:cNvPr id="2" name="文本框 1">
            <a:extLst>
              <a:ext uri="{FF2B5EF4-FFF2-40B4-BE49-F238E27FC236}">
                <a16:creationId xmlns:a16="http://schemas.microsoft.com/office/drawing/2014/main" id="{7CFAF547-CFB4-9749-B42F-C608FC5BF54A}"/>
              </a:ext>
            </a:extLst>
          </p:cNvPr>
          <p:cNvSpPr txBox="1"/>
          <p:nvPr/>
        </p:nvSpPr>
        <p:spPr>
          <a:xfrm>
            <a:off x="0" y="5950699"/>
            <a:ext cx="4003288" cy="400110"/>
          </a:xfrm>
          <a:prstGeom prst="rect">
            <a:avLst/>
          </a:prstGeom>
          <a:noFill/>
        </p:spPr>
        <p:txBody>
          <a:bodyPr wrap="square" rtlCol="0">
            <a:spAutoFit/>
          </a:bodyPr>
          <a:lstStyle/>
          <a:p>
            <a:r>
              <a:rPr lang="zh-CN" altLang="en-US" sz="2000" dirty="0">
                <a:solidFill>
                  <a:schemeClr val="tx1">
                    <a:lumMod val="75000"/>
                    <a:lumOff val="25000"/>
                  </a:schemeClr>
                </a:solidFill>
              </a:rPr>
              <a:t>思考：图中一共有几个子网？</a:t>
            </a:r>
          </a:p>
        </p:txBody>
      </p:sp>
      <p:sp>
        <p:nvSpPr>
          <p:cNvPr id="3" name="标题 2">
            <a:extLst>
              <a:ext uri="{FF2B5EF4-FFF2-40B4-BE49-F238E27FC236}">
                <a16:creationId xmlns:a16="http://schemas.microsoft.com/office/drawing/2014/main" id="{4D640588-8ADA-4F18-8C81-01FA8411A9FE}"/>
              </a:ext>
            </a:extLst>
          </p:cNvPr>
          <p:cNvSpPr>
            <a:spLocks noGrp="1"/>
          </p:cNvSpPr>
          <p:nvPr>
            <p:ph type="title"/>
          </p:nvPr>
        </p:nvSpPr>
        <p:spPr/>
        <p:txBody>
          <a:bodyPr/>
          <a:lstStyle/>
          <a:p>
            <a:r>
              <a:rPr lang="zh-CN" altLang="en-US" dirty="0"/>
              <a:t>实验场景图</a:t>
            </a:r>
          </a:p>
        </p:txBody>
      </p:sp>
    </p:spTree>
    <p:extLst>
      <p:ext uri="{BB962C8B-B14F-4D97-AF65-F5344CB8AC3E}">
        <p14:creationId xmlns:p14="http://schemas.microsoft.com/office/powerpoint/2010/main" val="4096499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0994783-6F3F-70DA-AC80-4710FD90C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320031"/>
          </a:xfrm>
          <a:prstGeom prst="rect">
            <a:avLst/>
          </a:prstGeom>
        </p:spPr>
      </p:pic>
      <p:grpSp>
        <p:nvGrpSpPr>
          <p:cNvPr id="22" name="组合 21">
            <a:extLst>
              <a:ext uri="{FF2B5EF4-FFF2-40B4-BE49-F238E27FC236}">
                <a16:creationId xmlns:a16="http://schemas.microsoft.com/office/drawing/2014/main" id="{12829170-3F8D-C009-F3AE-17E329CC70D4}"/>
              </a:ext>
            </a:extLst>
          </p:cNvPr>
          <p:cNvGrpSpPr/>
          <p:nvPr/>
        </p:nvGrpSpPr>
        <p:grpSpPr>
          <a:xfrm>
            <a:off x="4828309" y="56523"/>
            <a:ext cx="2951017" cy="1387813"/>
            <a:chOff x="4828309" y="56523"/>
            <a:chExt cx="2951017" cy="1387813"/>
          </a:xfrm>
        </p:grpSpPr>
        <p:sp>
          <p:nvSpPr>
            <p:cNvPr id="9" name="矩形: 圆角 8">
              <a:extLst>
                <a:ext uri="{FF2B5EF4-FFF2-40B4-BE49-F238E27FC236}">
                  <a16:creationId xmlns:a16="http://schemas.microsoft.com/office/drawing/2014/main" id="{A0EDC663-008A-98FF-FE7C-4DBEEBAD38EA}"/>
                </a:ext>
              </a:extLst>
            </p:cNvPr>
            <p:cNvSpPr/>
            <p:nvPr/>
          </p:nvSpPr>
          <p:spPr>
            <a:xfrm>
              <a:off x="5417124" y="207818"/>
              <a:ext cx="2362202" cy="1236518"/>
            </a:xfrm>
            <a:prstGeom prst="roundRect">
              <a:avLst/>
            </a:prstGeom>
            <a:solidFill>
              <a:srgbClr val="FFC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3BA1A293-42EF-A955-3711-2E81284FA985}"/>
                </a:ext>
              </a:extLst>
            </p:cNvPr>
            <p:cNvSpPr txBox="1"/>
            <p:nvPr/>
          </p:nvSpPr>
          <p:spPr>
            <a:xfrm>
              <a:off x="4828309" y="56523"/>
              <a:ext cx="616526" cy="646331"/>
            </a:xfrm>
            <a:prstGeom prst="rect">
              <a:avLst/>
            </a:prstGeom>
            <a:noFill/>
          </p:spPr>
          <p:txBody>
            <a:bodyPr wrap="square" rtlCol="0">
              <a:spAutoFit/>
            </a:bodyPr>
            <a:lstStyle/>
            <a:p>
              <a:pPr algn="ctr"/>
              <a:r>
                <a:rPr lang="zh-CN" altLang="en-US" sz="3600" b="1" dirty="0">
                  <a:solidFill>
                    <a:srgbClr val="FF0000"/>
                  </a:solidFill>
                </a:rPr>
                <a:t>①</a:t>
              </a:r>
            </a:p>
          </p:txBody>
        </p:sp>
      </p:grpSp>
      <p:grpSp>
        <p:nvGrpSpPr>
          <p:cNvPr id="23" name="组合 22">
            <a:extLst>
              <a:ext uri="{FF2B5EF4-FFF2-40B4-BE49-F238E27FC236}">
                <a16:creationId xmlns:a16="http://schemas.microsoft.com/office/drawing/2014/main" id="{66E568FC-A1A3-5691-8E6D-B923CE388FCD}"/>
              </a:ext>
            </a:extLst>
          </p:cNvPr>
          <p:cNvGrpSpPr/>
          <p:nvPr/>
        </p:nvGrpSpPr>
        <p:grpSpPr>
          <a:xfrm>
            <a:off x="9071264" y="838562"/>
            <a:ext cx="2978726" cy="4429628"/>
            <a:chOff x="9071264" y="838562"/>
            <a:chExt cx="2978726" cy="4429628"/>
          </a:xfrm>
        </p:grpSpPr>
        <p:sp>
          <p:nvSpPr>
            <p:cNvPr id="7" name="矩形: 圆角 6">
              <a:extLst>
                <a:ext uri="{FF2B5EF4-FFF2-40B4-BE49-F238E27FC236}">
                  <a16:creationId xmlns:a16="http://schemas.microsoft.com/office/drawing/2014/main" id="{3AC0599E-E45B-41AC-12A2-A96180624E29}"/>
                </a:ext>
              </a:extLst>
            </p:cNvPr>
            <p:cNvSpPr/>
            <p:nvPr/>
          </p:nvSpPr>
          <p:spPr>
            <a:xfrm>
              <a:off x="9071264" y="1444335"/>
              <a:ext cx="2978726" cy="3823855"/>
            </a:xfrm>
            <a:prstGeom prst="roundRect">
              <a:avLst/>
            </a:prstGeom>
            <a:solidFill>
              <a:srgbClr val="FFC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F6D6812-FC70-0F37-79A9-26A786DC7D84}"/>
                </a:ext>
              </a:extLst>
            </p:cNvPr>
            <p:cNvSpPr txBox="1"/>
            <p:nvPr/>
          </p:nvSpPr>
          <p:spPr>
            <a:xfrm>
              <a:off x="9573490" y="838562"/>
              <a:ext cx="616526" cy="646331"/>
            </a:xfrm>
            <a:prstGeom prst="rect">
              <a:avLst/>
            </a:prstGeom>
            <a:noFill/>
          </p:spPr>
          <p:txBody>
            <a:bodyPr wrap="square" rtlCol="0">
              <a:spAutoFit/>
            </a:bodyPr>
            <a:lstStyle/>
            <a:p>
              <a:pPr algn="ctr"/>
              <a:r>
                <a:rPr lang="zh-CN" altLang="en-US" sz="3600" b="1" dirty="0">
                  <a:solidFill>
                    <a:srgbClr val="FF0000"/>
                  </a:solidFill>
                </a:rPr>
                <a:t>②</a:t>
              </a:r>
            </a:p>
          </p:txBody>
        </p:sp>
      </p:grpSp>
      <p:grpSp>
        <p:nvGrpSpPr>
          <p:cNvPr id="24" name="组合 23">
            <a:extLst>
              <a:ext uri="{FF2B5EF4-FFF2-40B4-BE49-F238E27FC236}">
                <a16:creationId xmlns:a16="http://schemas.microsoft.com/office/drawing/2014/main" id="{39015A57-77CF-8EF0-EF43-35EAA9626A09}"/>
              </a:ext>
            </a:extLst>
          </p:cNvPr>
          <p:cNvGrpSpPr/>
          <p:nvPr/>
        </p:nvGrpSpPr>
        <p:grpSpPr>
          <a:xfrm>
            <a:off x="5444835" y="4520045"/>
            <a:ext cx="2869623" cy="1650785"/>
            <a:chOff x="5444835" y="4520045"/>
            <a:chExt cx="2869623" cy="1650785"/>
          </a:xfrm>
        </p:grpSpPr>
        <p:sp>
          <p:nvSpPr>
            <p:cNvPr id="8" name="矩形: 圆角 7">
              <a:extLst>
                <a:ext uri="{FF2B5EF4-FFF2-40B4-BE49-F238E27FC236}">
                  <a16:creationId xmlns:a16="http://schemas.microsoft.com/office/drawing/2014/main" id="{33F71600-257E-004A-64CF-F3C53126F919}"/>
                </a:ext>
              </a:extLst>
            </p:cNvPr>
            <p:cNvSpPr/>
            <p:nvPr/>
          </p:nvSpPr>
          <p:spPr>
            <a:xfrm>
              <a:off x="5444835" y="4520045"/>
              <a:ext cx="2334491" cy="1648691"/>
            </a:xfrm>
            <a:prstGeom prst="roundRect">
              <a:avLst/>
            </a:prstGeom>
            <a:solidFill>
              <a:srgbClr val="FFC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7C028DB-0FA4-41D9-9B67-31AED947C162}"/>
                </a:ext>
              </a:extLst>
            </p:cNvPr>
            <p:cNvSpPr txBox="1"/>
            <p:nvPr/>
          </p:nvSpPr>
          <p:spPr>
            <a:xfrm>
              <a:off x="7697932" y="5524499"/>
              <a:ext cx="616526" cy="646331"/>
            </a:xfrm>
            <a:prstGeom prst="rect">
              <a:avLst/>
            </a:prstGeom>
            <a:noFill/>
          </p:spPr>
          <p:txBody>
            <a:bodyPr wrap="square" rtlCol="0">
              <a:spAutoFit/>
            </a:bodyPr>
            <a:lstStyle/>
            <a:p>
              <a:pPr algn="ctr"/>
              <a:r>
                <a:rPr lang="zh-CN" altLang="en-US" sz="3600" b="1" dirty="0">
                  <a:solidFill>
                    <a:srgbClr val="FF0000"/>
                  </a:solidFill>
                </a:rPr>
                <a:t>③</a:t>
              </a:r>
            </a:p>
          </p:txBody>
        </p:sp>
      </p:grpSp>
      <p:grpSp>
        <p:nvGrpSpPr>
          <p:cNvPr id="25" name="组合 24">
            <a:extLst>
              <a:ext uri="{FF2B5EF4-FFF2-40B4-BE49-F238E27FC236}">
                <a16:creationId xmlns:a16="http://schemas.microsoft.com/office/drawing/2014/main" id="{73F40ADB-13CC-85A8-4123-3596ADDF6990}"/>
              </a:ext>
            </a:extLst>
          </p:cNvPr>
          <p:cNvGrpSpPr/>
          <p:nvPr/>
        </p:nvGrpSpPr>
        <p:grpSpPr>
          <a:xfrm>
            <a:off x="311727" y="1868269"/>
            <a:ext cx="4821382" cy="1903631"/>
            <a:chOff x="311727" y="1868269"/>
            <a:chExt cx="4821382" cy="1903631"/>
          </a:xfrm>
        </p:grpSpPr>
        <p:sp>
          <p:nvSpPr>
            <p:cNvPr id="6" name="矩形: 圆角 5">
              <a:extLst>
                <a:ext uri="{FF2B5EF4-FFF2-40B4-BE49-F238E27FC236}">
                  <a16:creationId xmlns:a16="http://schemas.microsoft.com/office/drawing/2014/main" id="{D3E3F7F9-FFF1-9F83-34A7-08BFF04DF3F1}"/>
                </a:ext>
              </a:extLst>
            </p:cNvPr>
            <p:cNvSpPr/>
            <p:nvPr/>
          </p:nvSpPr>
          <p:spPr>
            <a:xfrm>
              <a:off x="311727" y="2514600"/>
              <a:ext cx="4821382" cy="1257300"/>
            </a:xfrm>
            <a:prstGeom prst="roundRect">
              <a:avLst/>
            </a:prstGeom>
            <a:solidFill>
              <a:srgbClr val="FFC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5764D71D-C847-6787-838A-7655811BA01E}"/>
                </a:ext>
              </a:extLst>
            </p:cNvPr>
            <p:cNvSpPr txBox="1"/>
            <p:nvPr/>
          </p:nvSpPr>
          <p:spPr>
            <a:xfrm>
              <a:off x="311727" y="1868269"/>
              <a:ext cx="616526" cy="646331"/>
            </a:xfrm>
            <a:prstGeom prst="rect">
              <a:avLst/>
            </a:prstGeom>
            <a:noFill/>
          </p:spPr>
          <p:txBody>
            <a:bodyPr wrap="square" rtlCol="0">
              <a:spAutoFit/>
            </a:bodyPr>
            <a:lstStyle/>
            <a:p>
              <a:pPr algn="ctr"/>
              <a:r>
                <a:rPr lang="zh-CN" altLang="en-US" sz="3600" b="1" dirty="0">
                  <a:solidFill>
                    <a:srgbClr val="FF0000"/>
                  </a:solidFill>
                </a:rPr>
                <a:t>④</a:t>
              </a:r>
            </a:p>
          </p:txBody>
        </p:sp>
      </p:grpSp>
      <p:sp>
        <p:nvSpPr>
          <p:cNvPr id="2" name="标题 1">
            <a:extLst>
              <a:ext uri="{FF2B5EF4-FFF2-40B4-BE49-F238E27FC236}">
                <a16:creationId xmlns:a16="http://schemas.microsoft.com/office/drawing/2014/main" id="{D730D849-5E77-CBD5-26FA-2A0F6D4EFF14}"/>
              </a:ext>
            </a:extLst>
          </p:cNvPr>
          <p:cNvSpPr>
            <a:spLocks noGrp="1"/>
          </p:cNvSpPr>
          <p:nvPr>
            <p:ph type="title"/>
          </p:nvPr>
        </p:nvSpPr>
        <p:spPr/>
        <p:txBody>
          <a:bodyPr/>
          <a:lstStyle/>
          <a:p>
            <a:r>
              <a:rPr lang="zh-CN" altLang="en-US" dirty="0"/>
              <a:t>实验场景图</a:t>
            </a:r>
          </a:p>
        </p:txBody>
      </p:sp>
    </p:spTree>
    <p:extLst>
      <p:ext uri="{BB962C8B-B14F-4D97-AF65-F5344CB8AC3E}">
        <p14:creationId xmlns:p14="http://schemas.microsoft.com/office/powerpoint/2010/main" val="29725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0994783-6F3F-70DA-AC80-4710FD90C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320031"/>
          </a:xfrm>
          <a:prstGeom prst="rect">
            <a:avLst/>
          </a:prstGeom>
        </p:spPr>
      </p:pic>
      <p:grpSp>
        <p:nvGrpSpPr>
          <p:cNvPr id="22" name="组合 21">
            <a:extLst>
              <a:ext uri="{FF2B5EF4-FFF2-40B4-BE49-F238E27FC236}">
                <a16:creationId xmlns:a16="http://schemas.microsoft.com/office/drawing/2014/main" id="{12829170-3F8D-C009-F3AE-17E329CC70D4}"/>
              </a:ext>
            </a:extLst>
          </p:cNvPr>
          <p:cNvGrpSpPr/>
          <p:nvPr/>
        </p:nvGrpSpPr>
        <p:grpSpPr>
          <a:xfrm>
            <a:off x="4828309" y="56523"/>
            <a:ext cx="2951017" cy="1387813"/>
            <a:chOff x="4828309" y="56523"/>
            <a:chExt cx="2951017" cy="1387813"/>
          </a:xfrm>
        </p:grpSpPr>
        <p:sp>
          <p:nvSpPr>
            <p:cNvPr id="9" name="矩形: 圆角 8">
              <a:extLst>
                <a:ext uri="{FF2B5EF4-FFF2-40B4-BE49-F238E27FC236}">
                  <a16:creationId xmlns:a16="http://schemas.microsoft.com/office/drawing/2014/main" id="{A0EDC663-008A-98FF-FE7C-4DBEEBAD38EA}"/>
                </a:ext>
              </a:extLst>
            </p:cNvPr>
            <p:cNvSpPr/>
            <p:nvPr/>
          </p:nvSpPr>
          <p:spPr>
            <a:xfrm>
              <a:off x="5417124" y="207818"/>
              <a:ext cx="2362202" cy="1236518"/>
            </a:xfrm>
            <a:prstGeom prst="roundRect">
              <a:avLst/>
            </a:prstGeom>
            <a:solidFill>
              <a:srgbClr val="FFC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3BA1A293-42EF-A955-3711-2E81284FA985}"/>
                </a:ext>
              </a:extLst>
            </p:cNvPr>
            <p:cNvSpPr txBox="1"/>
            <p:nvPr/>
          </p:nvSpPr>
          <p:spPr>
            <a:xfrm>
              <a:off x="4828309" y="56523"/>
              <a:ext cx="616526" cy="646331"/>
            </a:xfrm>
            <a:prstGeom prst="rect">
              <a:avLst/>
            </a:prstGeom>
            <a:noFill/>
          </p:spPr>
          <p:txBody>
            <a:bodyPr wrap="square" rtlCol="0">
              <a:spAutoFit/>
            </a:bodyPr>
            <a:lstStyle/>
            <a:p>
              <a:pPr algn="ctr"/>
              <a:r>
                <a:rPr lang="zh-CN" altLang="en-US" sz="3600" b="1" dirty="0">
                  <a:solidFill>
                    <a:srgbClr val="FF0000"/>
                  </a:solidFill>
                </a:rPr>
                <a:t>①</a:t>
              </a:r>
            </a:p>
          </p:txBody>
        </p:sp>
      </p:grpSp>
      <p:grpSp>
        <p:nvGrpSpPr>
          <p:cNvPr id="23" name="组合 22">
            <a:extLst>
              <a:ext uri="{FF2B5EF4-FFF2-40B4-BE49-F238E27FC236}">
                <a16:creationId xmlns:a16="http://schemas.microsoft.com/office/drawing/2014/main" id="{66E568FC-A1A3-5691-8E6D-B923CE388FCD}"/>
              </a:ext>
            </a:extLst>
          </p:cNvPr>
          <p:cNvGrpSpPr/>
          <p:nvPr/>
        </p:nvGrpSpPr>
        <p:grpSpPr>
          <a:xfrm>
            <a:off x="9071264" y="838562"/>
            <a:ext cx="2978726" cy="4429628"/>
            <a:chOff x="9071264" y="838562"/>
            <a:chExt cx="2978726" cy="4429628"/>
          </a:xfrm>
        </p:grpSpPr>
        <p:sp>
          <p:nvSpPr>
            <p:cNvPr id="7" name="矩形: 圆角 6">
              <a:extLst>
                <a:ext uri="{FF2B5EF4-FFF2-40B4-BE49-F238E27FC236}">
                  <a16:creationId xmlns:a16="http://schemas.microsoft.com/office/drawing/2014/main" id="{3AC0599E-E45B-41AC-12A2-A96180624E29}"/>
                </a:ext>
              </a:extLst>
            </p:cNvPr>
            <p:cNvSpPr/>
            <p:nvPr/>
          </p:nvSpPr>
          <p:spPr>
            <a:xfrm>
              <a:off x="9071264" y="1444335"/>
              <a:ext cx="2978726" cy="3823855"/>
            </a:xfrm>
            <a:prstGeom prst="roundRect">
              <a:avLst/>
            </a:prstGeom>
            <a:solidFill>
              <a:srgbClr val="FFC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F6D6812-FC70-0F37-79A9-26A786DC7D84}"/>
                </a:ext>
              </a:extLst>
            </p:cNvPr>
            <p:cNvSpPr txBox="1"/>
            <p:nvPr/>
          </p:nvSpPr>
          <p:spPr>
            <a:xfrm>
              <a:off x="9573490" y="838562"/>
              <a:ext cx="616526" cy="646331"/>
            </a:xfrm>
            <a:prstGeom prst="rect">
              <a:avLst/>
            </a:prstGeom>
            <a:noFill/>
          </p:spPr>
          <p:txBody>
            <a:bodyPr wrap="square" rtlCol="0">
              <a:spAutoFit/>
            </a:bodyPr>
            <a:lstStyle/>
            <a:p>
              <a:pPr algn="ctr"/>
              <a:r>
                <a:rPr lang="zh-CN" altLang="en-US" sz="3600" b="1" dirty="0">
                  <a:solidFill>
                    <a:srgbClr val="FF0000"/>
                  </a:solidFill>
                </a:rPr>
                <a:t>②</a:t>
              </a:r>
            </a:p>
          </p:txBody>
        </p:sp>
      </p:grpSp>
      <p:grpSp>
        <p:nvGrpSpPr>
          <p:cNvPr id="24" name="组合 23">
            <a:extLst>
              <a:ext uri="{FF2B5EF4-FFF2-40B4-BE49-F238E27FC236}">
                <a16:creationId xmlns:a16="http://schemas.microsoft.com/office/drawing/2014/main" id="{39015A57-77CF-8EF0-EF43-35EAA9626A09}"/>
              </a:ext>
            </a:extLst>
          </p:cNvPr>
          <p:cNvGrpSpPr/>
          <p:nvPr/>
        </p:nvGrpSpPr>
        <p:grpSpPr>
          <a:xfrm>
            <a:off x="5444835" y="4520045"/>
            <a:ext cx="2869623" cy="1650785"/>
            <a:chOff x="5444835" y="4520045"/>
            <a:chExt cx="2869623" cy="1650785"/>
          </a:xfrm>
        </p:grpSpPr>
        <p:sp>
          <p:nvSpPr>
            <p:cNvPr id="8" name="矩形: 圆角 7">
              <a:extLst>
                <a:ext uri="{FF2B5EF4-FFF2-40B4-BE49-F238E27FC236}">
                  <a16:creationId xmlns:a16="http://schemas.microsoft.com/office/drawing/2014/main" id="{33F71600-257E-004A-64CF-F3C53126F919}"/>
                </a:ext>
              </a:extLst>
            </p:cNvPr>
            <p:cNvSpPr/>
            <p:nvPr/>
          </p:nvSpPr>
          <p:spPr>
            <a:xfrm>
              <a:off x="5444835" y="4520045"/>
              <a:ext cx="2334491" cy="1648691"/>
            </a:xfrm>
            <a:prstGeom prst="roundRect">
              <a:avLst/>
            </a:prstGeom>
            <a:solidFill>
              <a:srgbClr val="FFC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7C028DB-0FA4-41D9-9B67-31AED947C162}"/>
                </a:ext>
              </a:extLst>
            </p:cNvPr>
            <p:cNvSpPr txBox="1"/>
            <p:nvPr/>
          </p:nvSpPr>
          <p:spPr>
            <a:xfrm>
              <a:off x="7697932" y="5524499"/>
              <a:ext cx="616526" cy="646331"/>
            </a:xfrm>
            <a:prstGeom prst="rect">
              <a:avLst/>
            </a:prstGeom>
            <a:noFill/>
          </p:spPr>
          <p:txBody>
            <a:bodyPr wrap="square" rtlCol="0">
              <a:spAutoFit/>
            </a:bodyPr>
            <a:lstStyle/>
            <a:p>
              <a:pPr algn="ctr"/>
              <a:r>
                <a:rPr lang="zh-CN" altLang="en-US" sz="3600" b="1" dirty="0">
                  <a:solidFill>
                    <a:srgbClr val="FF0000"/>
                  </a:solidFill>
                </a:rPr>
                <a:t>③</a:t>
              </a:r>
            </a:p>
          </p:txBody>
        </p:sp>
      </p:grpSp>
      <p:grpSp>
        <p:nvGrpSpPr>
          <p:cNvPr id="25" name="组合 24">
            <a:extLst>
              <a:ext uri="{FF2B5EF4-FFF2-40B4-BE49-F238E27FC236}">
                <a16:creationId xmlns:a16="http://schemas.microsoft.com/office/drawing/2014/main" id="{73F40ADB-13CC-85A8-4123-3596ADDF6990}"/>
              </a:ext>
            </a:extLst>
          </p:cNvPr>
          <p:cNvGrpSpPr/>
          <p:nvPr/>
        </p:nvGrpSpPr>
        <p:grpSpPr>
          <a:xfrm>
            <a:off x="311727" y="1868269"/>
            <a:ext cx="4821382" cy="1903631"/>
            <a:chOff x="311727" y="1868269"/>
            <a:chExt cx="4821382" cy="1903631"/>
          </a:xfrm>
        </p:grpSpPr>
        <p:sp>
          <p:nvSpPr>
            <p:cNvPr id="6" name="矩形: 圆角 5">
              <a:extLst>
                <a:ext uri="{FF2B5EF4-FFF2-40B4-BE49-F238E27FC236}">
                  <a16:creationId xmlns:a16="http://schemas.microsoft.com/office/drawing/2014/main" id="{D3E3F7F9-FFF1-9F83-34A7-08BFF04DF3F1}"/>
                </a:ext>
              </a:extLst>
            </p:cNvPr>
            <p:cNvSpPr/>
            <p:nvPr/>
          </p:nvSpPr>
          <p:spPr>
            <a:xfrm>
              <a:off x="311727" y="2514600"/>
              <a:ext cx="4821382" cy="1257300"/>
            </a:xfrm>
            <a:prstGeom prst="roundRect">
              <a:avLst/>
            </a:prstGeom>
            <a:solidFill>
              <a:srgbClr val="FFC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5764D71D-C847-6787-838A-7655811BA01E}"/>
                </a:ext>
              </a:extLst>
            </p:cNvPr>
            <p:cNvSpPr txBox="1"/>
            <p:nvPr/>
          </p:nvSpPr>
          <p:spPr>
            <a:xfrm>
              <a:off x="311727" y="1868269"/>
              <a:ext cx="616526" cy="646331"/>
            </a:xfrm>
            <a:prstGeom prst="rect">
              <a:avLst/>
            </a:prstGeom>
            <a:noFill/>
          </p:spPr>
          <p:txBody>
            <a:bodyPr wrap="square" rtlCol="0">
              <a:spAutoFit/>
            </a:bodyPr>
            <a:lstStyle/>
            <a:p>
              <a:pPr algn="ctr"/>
              <a:r>
                <a:rPr lang="zh-CN" altLang="en-US" sz="3600" b="1" dirty="0">
                  <a:solidFill>
                    <a:srgbClr val="FF0000"/>
                  </a:solidFill>
                </a:rPr>
                <a:t>④</a:t>
              </a:r>
            </a:p>
          </p:txBody>
        </p:sp>
      </p:grpSp>
      <p:grpSp>
        <p:nvGrpSpPr>
          <p:cNvPr id="26" name="组合 25">
            <a:extLst>
              <a:ext uri="{FF2B5EF4-FFF2-40B4-BE49-F238E27FC236}">
                <a16:creationId xmlns:a16="http://schemas.microsoft.com/office/drawing/2014/main" id="{BEC13910-7361-1A6D-52AF-FD45E2A4ACFB}"/>
              </a:ext>
            </a:extLst>
          </p:cNvPr>
          <p:cNvGrpSpPr/>
          <p:nvPr/>
        </p:nvGrpSpPr>
        <p:grpSpPr>
          <a:xfrm>
            <a:off x="6951518" y="1808018"/>
            <a:ext cx="1094507" cy="1049482"/>
            <a:chOff x="6951518" y="1808018"/>
            <a:chExt cx="1094507" cy="1049482"/>
          </a:xfrm>
        </p:grpSpPr>
        <p:sp>
          <p:nvSpPr>
            <p:cNvPr id="12" name="矩形: 圆角 11">
              <a:extLst>
                <a:ext uri="{FF2B5EF4-FFF2-40B4-BE49-F238E27FC236}">
                  <a16:creationId xmlns:a16="http://schemas.microsoft.com/office/drawing/2014/main" id="{141837D7-3396-C5D8-2281-94FA9A5D33A0}"/>
                </a:ext>
              </a:extLst>
            </p:cNvPr>
            <p:cNvSpPr/>
            <p:nvPr/>
          </p:nvSpPr>
          <p:spPr>
            <a:xfrm>
              <a:off x="6951518" y="1808018"/>
              <a:ext cx="540327" cy="1049482"/>
            </a:xfrm>
            <a:prstGeom prst="roundRect">
              <a:avLst/>
            </a:prstGeom>
            <a:solidFill>
              <a:srgbClr val="FFC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43041A02-EF1D-862C-A0A1-688F2B9B1E32}"/>
                </a:ext>
              </a:extLst>
            </p:cNvPr>
            <p:cNvSpPr txBox="1"/>
            <p:nvPr/>
          </p:nvSpPr>
          <p:spPr>
            <a:xfrm>
              <a:off x="7429499" y="1931792"/>
              <a:ext cx="616526" cy="646331"/>
            </a:xfrm>
            <a:prstGeom prst="rect">
              <a:avLst/>
            </a:prstGeom>
            <a:noFill/>
          </p:spPr>
          <p:txBody>
            <a:bodyPr wrap="square" rtlCol="0">
              <a:spAutoFit/>
            </a:bodyPr>
            <a:lstStyle/>
            <a:p>
              <a:pPr algn="ctr"/>
              <a:r>
                <a:rPr lang="zh-CN" altLang="en-US" sz="3600" b="1" dirty="0">
                  <a:solidFill>
                    <a:srgbClr val="FF0000"/>
                  </a:solidFill>
                </a:rPr>
                <a:t>⑤</a:t>
              </a:r>
            </a:p>
          </p:txBody>
        </p:sp>
      </p:grpSp>
      <p:grpSp>
        <p:nvGrpSpPr>
          <p:cNvPr id="27" name="组合 26">
            <a:extLst>
              <a:ext uri="{FF2B5EF4-FFF2-40B4-BE49-F238E27FC236}">
                <a16:creationId xmlns:a16="http://schemas.microsoft.com/office/drawing/2014/main" id="{21400F43-4A74-674C-CB91-4E5815E8BB0B}"/>
              </a:ext>
            </a:extLst>
          </p:cNvPr>
          <p:cNvGrpSpPr/>
          <p:nvPr/>
        </p:nvGrpSpPr>
        <p:grpSpPr>
          <a:xfrm>
            <a:off x="7491845" y="2826326"/>
            <a:ext cx="1056412" cy="1021582"/>
            <a:chOff x="7491845" y="2826326"/>
            <a:chExt cx="1056412" cy="1021582"/>
          </a:xfrm>
        </p:grpSpPr>
        <p:sp>
          <p:nvSpPr>
            <p:cNvPr id="11" name="矩形: 圆角 10">
              <a:extLst>
                <a:ext uri="{FF2B5EF4-FFF2-40B4-BE49-F238E27FC236}">
                  <a16:creationId xmlns:a16="http://schemas.microsoft.com/office/drawing/2014/main" id="{B16479DA-6E23-4CA8-8815-527CABA366AE}"/>
                </a:ext>
              </a:extLst>
            </p:cNvPr>
            <p:cNvSpPr/>
            <p:nvPr/>
          </p:nvSpPr>
          <p:spPr>
            <a:xfrm>
              <a:off x="7491845" y="2826326"/>
              <a:ext cx="1028700" cy="457201"/>
            </a:xfrm>
            <a:prstGeom prst="roundRect">
              <a:avLst/>
            </a:prstGeom>
            <a:solidFill>
              <a:srgbClr val="FFC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B888EEC-F477-BFF7-DD30-E4FA1BB9FB89}"/>
                </a:ext>
              </a:extLst>
            </p:cNvPr>
            <p:cNvSpPr txBox="1"/>
            <p:nvPr/>
          </p:nvSpPr>
          <p:spPr>
            <a:xfrm>
              <a:off x="7931731" y="3201577"/>
              <a:ext cx="616526" cy="646331"/>
            </a:xfrm>
            <a:prstGeom prst="rect">
              <a:avLst/>
            </a:prstGeom>
            <a:noFill/>
          </p:spPr>
          <p:txBody>
            <a:bodyPr wrap="square" rtlCol="0">
              <a:spAutoFit/>
            </a:bodyPr>
            <a:lstStyle/>
            <a:p>
              <a:pPr algn="ctr"/>
              <a:r>
                <a:rPr lang="zh-CN" altLang="en-US" sz="3600" b="1" dirty="0">
                  <a:solidFill>
                    <a:srgbClr val="FF0000"/>
                  </a:solidFill>
                </a:rPr>
                <a:t>⑥</a:t>
              </a:r>
            </a:p>
          </p:txBody>
        </p:sp>
      </p:grpSp>
      <p:grpSp>
        <p:nvGrpSpPr>
          <p:cNvPr id="28" name="组合 27">
            <a:extLst>
              <a:ext uri="{FF2B5EF4-FFF2-40B4-BE49-F238E27FC236}">
                <a16:creationId xmlns:a16="http://schemas.microsoft.com/office/drawing/2014/main" id="{2543A22E-4E21-0BAA-1F02-7262A48B7B5E}"/>
              </a:ext>
            </a:extLst>
          </p:cNvPr>
          <p:cNvGrpSpPr/>
          <p:nvPr/>
        </p:nvGrpSpPr>
        <p:grpSpPr>
          <a:xfrm>
            <a:off x="6340184" y="3221182"/>
            <a:ext cx="1123949" cy="967401"/>
            <a:chOff x="6340184" y="3221182"/>
            <a:chExt cx="1123949" cy="967401"/>
          </a:xfrm>
        </p:grpSpPr>
        <p:sp>
          <p:nvSpPr>
            <p:cNvPr id="13" name="矩形: 圆角 12">
              <a:extLst>
                <a:ext uri="{FF2B5EF4-FFF2-40B4-BE49-F238E27FC236}">
                  <a16:creationId xmlns:a16="http://schemas.microsoft.com/office/drawing/2014/main" id="{5E140471-1D08-3FD4-AF50-633489B5EDAC}"/>
                </a:ext>
              </a:extLst>
            </p:cNvPr>
            <p:cNvSpPr/>
            <p:nvPr/>
          </p:nvSpPr>
          <p:spPr>
            <a:xfrm>
              <a:off x="6923806" y="3221182"/>
              <a:ext cx="540327" cy="966354"/>
            </a:xfrm>
            <a:prstGeom prst="roundRect">
              <a:avLst/>
            </a:prstGeom>
            <a:solidFill>
              <a:srgbClr val="FFC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37F880A9-A6B0-4465-8718-2631E9C0CC2D}"/>
                </a:ext>
              </a:extLst>
            </p:cNvPr>
            <p:cNvSpPr txBox="1"/>
            <p:nvPr/>
          </p:nvSpPr>
          <p:spPr>
            <a:xfrm>
              <a:off x="6340184" y="3542252"/>
              <a:ext cx="616526" cy="646331"/>
            </a:xfrm>
            <a:prstGeom prst="rect">
              <a:avLst/>
            </a:prstGeom>
            <a:noFill/>
          </p:spPr>
          <p:txBody>
            <a:bodyPr wrap="square" rtlCol="0">
              <a:spAutoFit/>
            </a:bodyPr>
            <a:lstStyle/>
            <a:p>
              <a:pPr algn="ctr"/>
              <a:r>
                <a:rPr lang="zh-CN" altLang="en-US" sz="3600" b="1" dirty="0">
                  <a:solidFill>
                    <a:srgbClr val="FF0000"/>
                  </a:solidFill>
                </a:rPr>
                <a:t>⑦</a:t>
              </a:r>
            </a:p>
          </p:txBody>
        </p:sp>
      </p:grpSp>
      <p:grpSp>
        <p:nvGrpSpPr>
          <p:cNvPr id="29" name="组合 28">
            <a:extLst>
              <a:ext uri="{FF2B5EF4-FFF2-40B4-BE49-F238E27FC236}">
                <a16:creationId xmlns:a16="http://schemas.microsoft.com/office/drawing/2014/main" id="{893344F2-AC88-A378-E789-854107995A06}"/>
              </a:ext>
            </a:extLst>
          </p:cNvPr>
          <p:cNvGrpSpPr/>
          <p:nvPr/>
        </p:nvGrpSpPr>
        <p:grpSpPr>
          <a:xfrm>
            <a:off x="5673436" y="2223655"/>
            <a:ext cx="1278082" cy="1049482"/>
            <a:chOff x="5673436" y="2223655"/>
            <a:chExt cx="1278082" cy="1049482"/>
          </a:xfrm>
        </p:grpSpPr>
        <p:sp>
          <p:nvSpPr>
            <p:cNvPr id="10" name="矩形: 圆角 9">
              <a:extLst>
                <a:ext uri="{FF2B5EF4-FFF2-40B4-BE49-F238E27FC236}">
                  <a16:creationId xmlns:a16="http://schemas.microsoft.com/office/drawing/2014/main" id="{85B5FF74-6194-FA9E-76F5-62EDE10034E8}"/>
                </a:ext>
              </a:extLst>
            </p:cNvPr>
            <p:cNvSpPr/>
            <p:nvPr/>
          </p:nvSpPr>
          <p:spPr>
            <a:xfrm>
              <a:off x="5673436" y="2815936"/>
              <a:ext cx="1278082" cy="457201"/>
            </a:xfrm>
            <a:prstGeom prst="roundRect">
              <a:avLst/>
            </a:prstGeom>
            <a:solidFill>
              <a:srgbClr val="FFC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67A7F5-E6ED-13E6-6AD8-4187F3941415}"/>
                </a:ext>
              </a:extLst>
            </p:cNvPr>
            <p:cNvSpPr txBox="1"/>
            <p:nvPr/>
          </p:nvSpPr>
          <p:spPr>
            <a:xfrm>
              <a:off x="5695950" y="2223655"/>
              <a:ext cx="616526" cy="646331"/>
            </a:xfrm>
            <a:prstGeom prst="rect">
              <a:avLst/>
            </a:prstGeom>
            <a:noFill/>
          </p:spPr>
          <p:txBody>
            <a:bodyPr wrap="square" rtlCol="0">
              <a:spAutoFit/>
            </a:bodyPr>
            <a:lstStyle/>
            <a:p>
              <a:pPr algn="ctr"/>
              <a:r>
                <a:rPr lang="zh-CN" altLang="en-US" sz="3600" b="1" dirty="0">
                  <a:solidFill>
                    <a:srgbClr val="FF0000"/>
                  </a:solidFill>
                </a:rPr>
                <a:t>⑧</a:t>
              </a:r>
            </a:p>
          </p:txBody>
        </p:sp>
      </p:grpSp>
      <p:sp>
        <p:nvSpPr>
          <p:cNvPr id="2" name="标题 1">
            <a:extLst>
              <a:ext uri="{FF2B5EF4-FFF2-40B4-BE49-F238E27FC236}">
                <a16:creationId xmlns:a16="http://schemas.microsoft.com/office/drawing/2014/main" id="{CB7D8157-B78C-5201-6249-6D875D4A61B3}"/>
              </a:ext>
            </a:extLst>
          </p:cNvPr>
          <p:cNvSpPr>
            <a:spLocks noGrp="1"/>
          </p:cNvSpPr>
          <p:nvPr>
            <p:ph type="title"/>
          </p:nvPr>
        </p:nvSpPr>
        <p:spPr/>
        <p:txBody>
          <a:bodyPr/>
          <a:lstStyle/>
          <a:p>
            <a:r>
              <a:rPr lang="zh-CN" altLang="en-US" dirty="0"/>
              <a:t>实验场景图</a:t>
            </a:r>
          </a:p>
        </p:txBody>
      </p:sp>
    </p:spTree>
    <p:extLst>
      <p:ext uri="{BB962C8B-B14F-4D97-AF65-F5344CB8AC3E}">
        <p14:creationId xmlns:p14="http://schemas.microsoft.com/office/powerpoint/2010/main" val="332516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A9A1B-C767-0069-141E-1D75113CF707}"/>
              </a:ext>
            </a:extLst>
          </p:cNvPr>
          <p:cNvSpPr>
            <a:spLocks noGrp="1"/>
          </p:cNvSpPr>
          <p:nvPr>
            <p:ph type="title"/>
          </p:nvPr>
        </p:nvSpPr>
        <p:spPr/>
        <p:txBody>
          <a:bodyPr/>
          <a:lstStyle/>
          <a:p>
            <a:r>
              <a:rPr lang="zh-CN" altLang="en-US" dirty="0"/>
              <a:t>子网划分方案</a:t>
            </a:r>
          </a:p>
        </p:txBody>
      </p:sp>
      <p:graphicFrame>
        <p:nvGraphicFramePr>
          <p:cNvPr id="4" name="表格 4">
            <a:extLst>
              <a:ext uri="{FF2B5EF4-FFF2-40B4-BE49-F238E27FC236}">
                <a16:creationId xmlns:a16="http://schemas.microsoft.com/office/drawing/2014/main" id="{62176B96-EE38-D8CF-8131-55D175411884}"/>
              </a:ext>
            </a:extLst>
          </p:cNvPr>
          <p:cNvGraphicFramePr>
            <a:graphicFrameLocks noGrp="1"/>
          </p:cNvGraphicFramePr>
          <p:nvPr>
            <p:ph idx="1"/>
            <p:extLst>
              <p:ext uri="{D42A27DB-BD31-4B8C-83A1-F6EECF244321}">
                <p14:modId xmlns:p14="http://schemas.microsoft.com/office/powerpoint/2010/main" val="4242391456"/>
              </p:ext>
            </p:extLst>
          </p:nvPr>
        </p:nvGraphicFramePr>
        <p:xfrm>
          <a:off x="1096962" y="2383983"/>
          <a:ext cx="4999039" cy="3877775"/>
        </p:xfrm>
        <a:graphic>
          <a:graphicData uri="http://schemas.openxmlformats.org/drawingml/2006/table">
            <a:tbl>
              <a:tblPr firstRow="1" bandRow="1">
                <a:tableStyleId>{5C22544A-7EE6-4342-B048-85BDC9FD1C3A}</a:tableStyleId>
              </a:tblPr>
              <a:tblGrid>
                <a:gridCol w="966014">
                  <a:extLst>
                    <a:ext uri="{9D8B030D-6E8A-4147-A177-3AD203B41FA5}">
                      <a16:colId xmlns:a16="http://schemas.microsoft.com/office/drawing/2014/main" val="2535634714"/>
                    </a:ext>
                  </a:extLst>
                </a:gridCol>
                <a:gridCol w="1773044">
                  <a:extLst>
                    <a:ext uri="{9D8B030D-6E8A-4147-A177-3AD203B41FA5}">
                      <a16:colId xmlns:a16="http://schemas.microsoft.com/office/drawing/2014/main" val="4047569710"/>
                    </a:ext>
                  </a:extLst>
                </a:gridCol>
                <a:gridCol w="2259981">
                  <a:extLst>
                    <a:ext uri="{9D8B030D-6E8A-4147-A177-3AD203B41FA5}">
                      <a16:colId xmlns:a16="http://schemas.microsoft.com/office/drawing/2014/main" val="1847127314"/>
                    </a:ext>
                  </a:extLst>
                </a:gridCol>
              </a:tblGrid>
              <a:tr h="482947">
                <a:tc>
                  <a:txBody>
                    <a:bodyPr/>
                    <a:lstStyle/>
                    <a:p>
                      <a:pPr algn="ctr"/>
                      <a:r>
                        <a:rPr lang="en-US" altLang="zh-CN" dirty="0"/>
                        <a:t>Campus</a:t>
                      </a:r>
                      <a:endParaRPr lang="zh-CN" altLang="en-US" dirty="0"/>
                    </a:p>
                  </a:txBody>
                  <a:tcPr anchor="ctr"/>
                </a:tc>
                <a:tc gridSpan="2">
                  <a:txBody>
                    <a:bodyPr/>
                    <a:lstStyle/>
                    <a:p>
                      <a:pPr algn="ctr"/>
                      <a:r>
                        <a:rPr lang="en-US" altLang="zh-CN" dirty="0"/>
                        <a:t>Subnet</a:t>
                      </a: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649786413"/>
                  </a:ext>
                </a:extLst>
              </a:tr>
              <a:tr h="482947">
                <a:tc>
                  <a:txBody>
                    <a:bodyPr/>
                    <a:lstStyle/>
                    <a:p>
                      <a:pPr algn="ctr"/>
                      <a:r>
                        <a:rPr lang="zh-CN" altLang="en-US" dirty="0"/>
                        <a:t>北区</a:t>
                      </a:r>
                    </a:p>
                  </a:txBody>
                  <a:tcPr anchor="ctr"/>
                </a:tc>
                <a:tc gridSpan="2">
                  <a:txBody>
                    <a:bodyPr/>
                    <a:lstStyle/>
                    <a:p>
                      <a:pPr algn="ctr"/>
                      <a:r>
                        <a:rPr lang="en-US" altLang="zh-CN" dirty="0"/>
                        <a:t>1.0.0.0/16</a:t>
                      </a: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2913649832"/>
                  </a:ext>
                </a:extLst>
              </a:tr>
              <a:tr h="482947">
                <a:tc>
                  <a:txBody>
                    <a:bodyPr/>
                    <a:lstStyle/>
                    <a:p>
                      <a:pPr algn="ctr"/>
                      <a:r>
                        <a:rPr lang="zh-CN" altLang="en-US" dirty="0"/>
                        <a:t>东区</a:t>
                      </a:r>
                    </a:p>
                  </a:txBody>
                  <a:tcPr anchor="ctr"/>
                </a:tc>
                <a:tc gridSpan="2">
                  <a:txBody>
                    <a:bodyPr/>
                    <a:lstStyle/>
                    <a:p>
                      <a:pPr algn="ctr"/>
                      <a:r>
                        <a:rPr lang="en-US" altLang="zh-CN" dirty="0"/>
                        <a:t>1.1.0.0/16</a:t>
                      </a: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3612912293"/>
                  </a:ext>
                </a:extLst>
              </a:tr>
              <a:tr h="482947">
                <a:tc>
                  <a:txBody>
                    <a:bodyPr/>
                    <a:lstStyle/>
                    <a:p>
                      <a:pPr algn="ctr"/>
                      <a:r>
                        <a:rPr lang="zh-CN" altLang="en-US" dirty="0"/>
                        <a:t>南区</a:t>
                      </a:r>
                    </a:p>
                  </a:txBody>
                  <a:tcPr anchor="ctr"/>
                </a:tc>
                <a:tc gridSpan="2">
                  <a:txBody>
                    <a:bodyPr/>
                    <a:lstStyle/>
                    <a:p>
                      <a:pPr algn="ctr"/>
                      <a:r>
                        <a:rPr lang="en-US" altLang="zh-CN" dirty="0"/>
                        <a:t>1.2.0.0/16</a:t>
                      </a: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452637952"/>
                  </a:ext>
                </a:extLst>
              </a:tr>
              <a:tr h="482947">
                <a:tc>
                  <a:txBody>
                    <a:bodyPr/>
                    <a:lstStyle/>
                    <a:p>
                      <a:pPr algn="ctr"/>
                      <a:r>
                        <a:rPr lang="zh-CN" altLang="en-US" dirty="0"/>
                        <a:t>西区</a:t>
                      </a:r>
                    </a:p>
                  </a:txBody>
                  <a:tcPr anchor="ctr"/>
                </a:tc>
                <a:tc gridSpan="2">
                  <a:txBody>
                    <a:bodyPr/>
                    <a:lstStyle/>
                    <a:p>
                      <a:pPr algn="ctr"/>
                      <a:r>
                        <a:rPr lang="en-US" altLang="zh-CN" dirty="0"/>
                        <a:t>1.3.0.0/16</a:t>
                      </a: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3401607015"/>
                  </a:ext>
                </a:extLst>
              </a:tr>
              <a:tr h="332980">
                <a:tc rowSpan="4">
                  <a:txBody>
                    <a:bodyPr/>
                    <a:lstStyle/>
                    <a:p>
                      <a:pPr algn="ctr"/>
                      <a:r>
                        <a:rPr lang="zh-CN" altLang="en-US" dirty="0"/>
                        <a:t>中区</a:t>
                      </a:r>
                    </a:p>
                  </a:txBody>
                  <a:tcPr anchor="ctr"/>
                </a:tc>
                <a:tc>
                  <a:txBody>
                    <a:bodyPr/>
                    <a:lstStyle/>
                    <a:p>
                      <a:pPr algn="ctr"/>
                      <a:r>
                        <a:rPr lang="zh-CN" altLang="en-US" dirty="0"/>
                        <a:t>中区</a:t>
                      </a:r>
                      <a:r>
                        <a:rPr lang="en-US" altLang="zh-CN" dirty="0"/>
                        <a:t>-</a:t>
                      </a:r>
                      <a:r>
                        <a:rPr lang="zh-CN" altLang="en-US" dirty="0"/>
                        <a:t>北区路由</a:t>
                      </a:r>
                    </a:p>
                  </a:txBody>
                  <a:tcPr anchor="ctr"/>
                </a:tc>
                <a:tc>
                  <a:txBody>
                    <a:bodyPr/>
                    <a:lstStyle/>
                    <a:p>
                      <a:pPr algn="ctr"/>
                      <a:r>
                        <a:rPr lang="en-US" altLang="zh-CN" dirty="0"/>
                        <a:t>1.4.0.0/16</a:t>
                      </a:r>
                      <a:endParaRPr lang="zh-CN" altLang="en-US" dirty="0"/>
                    </a:p>
                  </a:txBody>
                  <a:tcPr anchor="ctr"/>
                </a:tc>
                <a:extLst>
                  <a:ext uri="{0D108BD9-81ED-4DB2-BD59-A6C34878D82A}">
                    <a16:rowId xmlns:a16="http://schemas.microsoft.com/office/drawing/2014/main" val="1039993042"/>
                  </a:ext>
                </a:extLst>
              </a:tr>
              <a:tr h="332980">
                <a:tc vMerge="1">
                  <a:txBody>
                    <a:bodyPr/>
                    <a:lstStyle/>
                    <a:p>
                      <a:endParaRPr lang="zh-CN" altLang="en-US"/>
                    </a:p>
                  </a:txBody>
                  <a:tcPr/>
                </a:tc>
                <a:tc>
                  <a:txBody>
                    <a:bodyPr/>
                    <a:lstStyle/>
                    <a:p>
                      <a:pPr algn="ctr"/>
                      <a:r>
                        <a:rPr lang="zh-CN" altLang="en-US" dirty="0"/>
                        <a:t>中区</a:t>
                      </a:r>
                      <a:r>
                        <a:rPr lang="en-US" altLang="zh-CN" dirty="0"/>
                        <a:t>-</a:t>
                      </a:r>
                      <a:r>
                        <a:rPr lang="zh-CN" altLang="en-US" dirty="0"/>
                        <a:t>东区路由</a:t>
                      </a:r>
                    </a:p>
                  </a:txBody>
                  <a:tcPr anchor="ctr"/>
                </a:tc>
                <a:tc>
                  <a:txBody>
                    <a:bodyPr/>
                    <a:lstStyle/>
                    <a:p>
                      <a:pPr algn="ctr"/>
                      <a:r>
                        <a:rPr lang="en-US" altLang="zh-CN" dirty="0"/>
                        <a:t>1.5.0.0/16</a:t>
                      </a:r>
                      <a:endParaRPr lang="zh-CN" altLang="en-US" dirty="0"/>
                    </a:p>
                  </a:txBody>
                  <a:tcPr anchor="ctr"/>
                </a:tc>
                <a:extLst>
                  <a:ext uri="{0D108BD9-81ED-4DB2-BD59-A6C34878D82A}">
                    <a16:rowId xmlns:a16="http://schemas.microsoft.com/office/drawing/2014/main" val="3227675119"/>
                  </a:ext>
                </a:extLst>
              </a:tr>
              <a:tr h="332980">
                <a:tc vMerge="1">
                  <a:txBody>
                    <a:bodyPr/>
                    <a:lstStyle/>
                    <a:p>
                      <a:endParaRPr lang="zh-CN" altLang="en-US"/>
                    </a:p>
                  </a:txBody>
                  <a:tcPr/>
                </a:tc>
                <a:tc>
                  <a:txBody>
                    <a:bodyPr/>
                    <a:lstStyle/>
                    <a:p>
                      <a:pPr algn="ctr"/>
                      <a:r>
                        <a:rPr lang="zh-CN" altLang="en-US" dirty="0"/>
                        <a:t>中区</a:t>
                      </a:r>
                      <a:r>
                        <a:rPr lang="en-US" altLang="zh-CN" dirty="0"/>
                        <a:t>-</a:t>
                      </a:r>
                      <a:r>
                        <a:rPr lang="zh-CN" altLang="en-US" dirty="0"/>
                        <a:t>南区路由</a:t>
                      </a:r>
                    </a:p>
                  </a:txBody>
                  <a:tcPr anchor="ctr"/>
                </a:tc>
                <a:tc>
                  <a:txBody>
                    <a:bodyPr/>
                    <a:lstStyle/>
                    <a:p>
                      <a:pPr algn="ctr"/>
                      <a:r>
                        <a:rPr lang="en-US" altLang="zh-CN" dirty="0"/>
                        <a:t>1.6.0.0/16</a:t>
                      </a:r>
                      <a:endParaRPr lang="zh-CN" altLang="en-US" dirty="0"/>
                    </a:p>
                  </a:txBody>
                  <a:tcPr anchor="ctr"/>
                </a:tc>
                <a:extLst>
                  <a:ext uri="{0D108BD9-81ED-4DB2-BD59-A6C34878D82A}">
                    <a16:rowId xmlns:a16="http://schemas.microsoft.com/office/drawing/2014/main" val="1008044268"/>
                  </a:ext>
                </a:extLst>
              </a:tr>
              <a:tr h="332980">
                <a:tc vMerge="1">
                  <a:txBody>
                    <a:bodyPr/>
                    <a:lstStyle/>
                    <a:p>
                      <a:endParaRPr lang="zh-CN" altLang="en-US"/>
                    </a:p>
                  </a:txBody>
                  <a:tcPr/>
                </a:tc>
                <a:tc>
                  <a:txBody>
                    <a:bodyPr/>
                    <a:lstStyle/>
                    <a:p>
                      <a:pPr algn="ctr"/>
                      <a:r>
                        <a:rPr lang="zh-CN" altLang="en-US" dirty="0"/>
                        <a:t>中区</a:t>
                      </a:r>
                      <a:r>
                        <a:rPr lang="en-US" altLang="zh-CN" dirty="0"/>
                        <a:t>-</a:t>
                      </a:r>
                      <a:r>
                        <a:rPr lang="zh-CN" altLang="en-US" dirty="0"/>
                        <a:t>西区路由</a:t>
                      </a:r>
                    </a:p>
                  </a:txBody>
                  <a:tcPr anchor="ctr"/>
                </a:tc>
                <a:tc>
                  <a:txBody>
                    <a:bodyPr/>
                    <a:lstStyle/>
                    <a:p>
                      <a:pPr algn="ctr"/>
                      <a:r>
                        <a:rPr lang="en-US" altLang="zh-CN" dirty="0"/>
                        <a:t>1.7.0.0/16</a:t>
                      </a:r>
                      <a:endParaRPr lang="zh-CN" altLang="en-US" dirty="0"/>
                    </a:p>
                  </a:txBody>
                  <a:tcPr anchor="ctr"/>
                </a:tc>
                <a:extLst>
                  <a:ext uri="{0D108BD9-81ED-4DB2-BD59-A6C34878D82A}">
                    <a16:rowId xmlns:a16="http://schemas.microsoft.com/office/drawing/2014/main" val="1191181927"/>
                  </a:ext>
                </a:extLst>
              </a:tr>
            </a:tbl>
          </a:graphicData>
        </a:graphic>
      </p:graphicFrame>
      <p:sp>
        <p:nvSpPr>
          <p:cNvPr id="5" name="内容占位符 7">
            <a:extLst>
              <a:ext uri="{FF2B5EF4-FFF2-40B4-BE49-F238E27FC236}">
                <a16:creationId xmlns:a16="http://schemas.microsoft.com/office/drawing/2014/main" id="{56419E7D-D171-F033-2081-4EDA1B6C3F86}"/>
              </a:ext>
            </a:extLst>
          </p:cNvPr>
          <p:cNvSpPr txBox="1">
            <a:spLocks/>
          </p:cNvSpPr>
          <p:nvPr/>
        </p:nvSpPr>
        <p:spPr>
          <a:xfrm>
            <a:off x="1097280" y="1845734"/>
            <a:ext cx="10058400" cy="4298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zh-CN" altLang="en-US" dirty="0"/>
              <a:t>假设学校分配到的网段为</a:t>
            </a:r>
            <a:r>
              <a:rPr lang="en-US" altLang="zh-CN" dirty="0"/>
              <a:t>1.0.0.0/13</a:t>
            </a:r>
            <a:r>
              <a:rPr lang="zh-CN" altLang="en-US" dirty="0"/>
              <a:t>，一种可行的划分方式如下：</a:t>
            </a:r>
            <a:endParaRPr lang="en-US" altLang="zh-CN" dirty="0"/>
          </a:p>
        </p:txBody>
      </p:sp>
      <p:graphicFrame>
        <p:nvGraphicFramePr>
          <p:cNvPr id="9" name="图表 8">
            <a:extLst>
              <a:ext uri="{FF2B5EF4-FFF2-40B4-BE49-F238E27FC236}">
                <a16:creationId xmlns:a16="http://schemas.microsoft.com/office/drawing/2014/main" id="{CC7155A4-AB9A-8CB9-5800-1CF88B6816B9}"/>
              </a:ext>
            </a:extLst>
          </p:cNvPr>
          <p:cNvGraphicFramePr/>
          <p:nvPr>
            <p:extLst>
              <p:ext uri="{D42A27DB-BD31-4B8C-83A1-F6EECF244321}">
                <p14:modId xmlns:p14="http://schemas.microsoft.com/office/powerpoint/2010/main" val="1500691132"/>
              </p:ext>
            </p:extLst>
          </p:nvPr>
        </p:nvGraphicFramePr>
        <p:xfrm>
          <a:off x="6096000" y="2383983"/>
          <a:ext cx="5059680" cy="37543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05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12B61-376D-CC24-D077-2641C9783FAF}"/>
              </a:ext>
            </a:extLst>
          </p:cNvPr>
          <p:cNvSpPr>
            <a:spLocks noGrp="1"/>
          </p:cNvSpPr>
          <p:nvPr>
            <p:ph type="title"/>
          </p:nvPr>
        </p:nvSpPr>
        <p:spPr/>
        <p:txBody>
          <a:bodyPr/>
          <a:lstStyle/>
          <a:p>
            <a:r>
              <a:rPr lang="zh-CN" altLang="en-US" dirty="0"/>
              <a:t>路由器接口连接及</a:t>
            </a:r>
            <a:r>
              <a:rPr lang="en-US" altLang="zh-CN" dirty="0"/>
              <a:t>IP</a:t>
            </a:r>
            <a:r>
              <a:rPr lang="zh-CN" altLang="en-US" dirty="0"/>
              <a:t>地址分配</a:t>
            </a:r>
          </a:p>
        </p:txBody>
      </p:sp>
      <p:graphicFrame>
        <p:nvGraphicFramePr>
          <p:cNvPr id="4" name="表格 4">
            <a:extLst>
              <a:ext uri="{FF2B5EF4-FFF2-40B4-BE49-F238E27FC236}">
                <a16:creationId xmlns:a16="http://schemas.microsoft.com/office/drawing/2014/main" id="{4DC9502E-70CD-9473-BFF9-8F50B756C4A9}"/>
              </a:ext>
            </a:extLst>
          </p:cNvPr>
          <p:cNvGraphicFramePr>
            <a:graphicFrameLocks noGrp="1"/>
          </p:cNvGraphicFramePr>
          <p:nvPr>
            <p:extLst>
              <p:ext uri="{D42A27DB-BD31-4B8C-83A1-F6EECF244321}">
                <p14:modId xmlns:p14="http://schemas.microsoft.com/office/powerpoint/2010/main" val="818367692"/>
              </p:ext>
            </p:extLst>
          </p:nvPr>
        </p:nvGraphicFramePr>
        <p:xfrm>
          <a:off x="1097280" y="1802990"/>
          <a:ext cx="10058403" cy="4517967"/>
        </p:xfrm>
        <a:graphic>
          <a:graphicData uri="http://schemas.openxmlformats.org/drawingml/2006/table">
            <a:tbl>
              <a:tblPr firstRow="1" bandRow="1">
                <a:tableStyleId>{5C22544A-7EE6-4342-B048-85BDC9FD1C3A}</a:tableStyleId>
              </a:tblPr>
              <a:tblGrid>
                <a:gridCol w="2029378">
                  <a:extLst>
                    <a:ext uri="{9D8B030D-6E8A-4147-A177-3AD203B41FA5}">
                      <a16:colId xmlns:a16="http://schemas.microsoft.com/office/drawing/2014/main" val="4003408281"/>
                    </a:ext>
                  </a:extLst>
                </a:gridCol>
                <a:gridCol w="1605805">
                  <a:extLst>
                    <a:ext uri="{9D8B030D-6E8A-4147-A177-3AD203B41FA5}">
                      <a16:colId xmlns:a16="http://schemas.microsoft.com/office/drawing/2014/main" val="243161371"/>
                    </a:ext>
                  </a:extLst>
                </a:gridCol>
                <a:gridCol w="1605805">
                  <a:extLst>
                    <a:ext uri="{9D8B030D-6E8A-4147-A177-3AD203B41FA5}">
                      <a16:colId xmlns:a16="http://schemas.microsoft.com/office/drawing/2014/main" val="1442973225"/>
                    </a:ext>
                  </a:extLst>
                </a:gridCol>
                <a:gridCol w="1605805">
                  <a:extLst>
                    <a:ext uri="{9D8B030D-6E8A-4147-A177-3AD203B41FA5}">
                      <a16:colId xmlns:a16="http://schemas.microsoft.com/office/drawing/2014/main" val="1964197073"/>
                    </a:ext>
                  </a:extLst>
                </a:gridCol>
                <a:gridCol w="1605805">
                  <a:extLst>
                    <a:ext uri="{9D8B030D-6E8A-4147-A177-3AD203B41FA5}">
                      <a16:colId xmlns:a16="http://schemas.microsoft.com/office/drawing/2014/main" val="3709259724"/>
                    </a:ext>
                  </a:extLst>
                </a:gridCol>
                <a:gridCol w="1605805">
                  <a:extLst>
                    <a:ext uri="{9D8B030D-6E8A-4147-A177-3AD203B41FA5}">
                      <a16:colId xmlns:a16="http://schemas.microsoft.com/office/drawing/2014/main" val="1472127331"/>
                    </a:ext>
                  </a:extLst>
                </a:gridCol>
              </a:tblGrid>
              <a:tr h="374120">
                <a:tc>
                  <a:txBody>
                    <a:bodyPr/>
                    <a:lstStyle/>
                    <a:p>
                      <a:pPr algn="ctr"/>
                      <a:r>
                        <a:rPr lang="en-US" altLang="zh-CN" dirty="0"/>
                        <a:t>Device</a:t>
                      </a:r>
                      <a:endParaRPr lang="zh-CN" altLang="en-US" dirty="0"/>
                    </a:p>
                  </a:txBody>
                  <a:tcPr anchor="ctr"/>
                </a:tc>
                <a:tc>
                  <a:txBody>
                    <a:bodyPr/>
                    <a:lstStyle/>
                    <a:p>
                      <a:pPr algn="ctr"/>
                      <a:r>
                        <a:rPr lang="en-US" altLang="zh-CN" dirty="0"/>
                        <a:t>Interface</a:t>
                      </a:r>
                      <a:endParaRPr lang="zh-CN" altLang="en-US" dirty="0"/>
                    </a:p>
                  </a:txBody>
                  <a:tcPr anchor="ctr"/>
                </a:tc>
                <a:tc>
                  <a:txBody>
                    <a:bodyPr/>
                    <a:lstStyle/>
                    <a:p>
                      <a:pPr algn="ctr"/>
                      <a:r>
                        <a:rPr lang="en-US" altLang="zh-CN" dirty="0"/>
                        <a:t>IP Address</a:t>
                      </a:r>
                      <a:endParaRPr lang="zh-CN" altLang="en-US" dirty="0"/>
                    </a:p>
                  </a:txBody>
                  <a:tcPr anchor="ctr"/>
                </a:tc>
                <a:tc>
                  <a:txBody>
                    <a:bodyPr/>
                    <a:lstStyle/>
                    <a:p>
                      <a:pPr algn="ctr"/>
                      <a:r>
                        <a:rPr lang="en-US" altLang="zh-CN" dirty="0"/>
                        <a:t>Mask</a:t>
                      </a:r>
                      <a:endParaRPr lang="zh-CN" altLang="en-US" dirty="0"/>
                    </a:p>
                  </a:txBody>
                  <a:tcPr anchor="ctr"/>
                </a:tc>
                <a:tc>
                  <a:txBody>
                    <a:bodyPr/>
                    <a:lstStyle/>
                    <a:p>
                      <a:pPr algn="ctr"/>
                      <a:r>
                        <a:rPr lang="en-US" altLang="zh-CN" dirty="0"/>
                        <a:t>To Device</a:t>
                      </a:r>
                      <a:endParaRPr lang="zh-CN" altLang="en-US" dirty="0"/>
                    </a:p>
                  </a:txBody>
                  <a:tcPr anchor="ctr"/>
                </a:tc>
                <a:tc>
                  <a:txBody>
                    <a:bodyPr/>
                    <a:lstStyle/>
                    <a:p>
                      <a:pPr algn="ctr"/>
                      <a:r>
                        <a:rPr lang="en-US" altLang="zh-CN" dirty="0"/>
                        <a:t>To Interface</a:t>
                      </a:r>
                      <a:endParaRPr lang="zh-CN" altLang="en-US" dirty="0"/>
                    </a:p>
                  </a:txBody>
                  <a:tcPr anchor="ctr"/>
                </a:tc>
                <a:extLst>
                  <a:ext uri="{0D108BD9-81ED-4DB2-BD59-A6C34878D82A}">
                    <a16:rowId xmlns:a16="http://schemas.microsoft.com/office/drawing/2014/main" val="1648887176"/>
                  </a:ext>
                </a:extLst>
              </a:tr>
              <a:tr h="342943">
                <a:tc rowSpan="4">
                  <a:txBody>
                    <a:bodyPr/>
                    <a:lstStyle/>
                    <a:p>
                      <a:pPr algn="ctr"/>
                      <a:r>
                        <a:rPr lang="en-US" altLang="zh-CN" sz="1600" dirty="0" err="1"/>
                        <a:t>RouterMiddle</a:t>
                      </a:r>
                      <a:r>
                        <a:rPr lang="en-US" altLang="zh-CN" sz="1600" dirty="0"/>
                        <a:t>, </a:t>
                      </a:r>
                    </a:p>
                    <a:p>
                      <a:pPr algn="ctr"/>
                      <a:r>
                        <a:rPr lang="en-US" altLang="zh-CN" sz="1600" dirty="0"/>
                        <a:t>Cisco 2811,</a:t>
                      </a:r>
                    </a:p>
                    <a:p>
                      <a:pPr algn="ctr"/>
                      <a:r>
                        <a:rPr lang="en-US" altLang="zh-CN" sz="1600" dirty="0">
                          <a:solidFill>
                            <a:srgbClr val="FF0000"/>
                          </a:solidFill>
                        </a:rPr>
                        <a:t>NM-2FE2W module*1</a:t>
                      </a:r>
                    </a:p>
                  </a:txBody>
                  <a:tcPr anchor="ctr"/>
                </a:tc>
                <a:tc>
                  <a:txBody>
                    <a:bodyPr/>
                    <a:lstStyle/>
                    <a:p>
                      <a:pPr algn="ctr"/>
                      <a:r>
                        <a:rPr lang="en-US" altLang="zh-CN" sz="1600" dirty="0"/>
                        <a:t>FastEthernet0/0</a:t>
                      </a:r>
                      <a:endParaRPr lang="zh-CN" altLang="en-US" sz="1600" dirty="0"/>
                    </a:p>
                  </a:txBody>
                  <a:tcPr anchor="ctr"/>
                </a:tc>
                <a:tc>
                  <a:txBody>
                    <a:bodyPr/>
                    <a:lstStyle/>
                    <a:p>
                      <a:pPr algn="ctr"/>
                      <a:r>
                        <a:rPr lang="en-US" altLang="zh-CN" sz="1600" dirty="0"/>
                        <a:t>1.4.0.1</a:t>
                      </a:r>
                      <a:endParaRPr lang="zh-CN" altLang="en-US" sz="1600" dirty="0"/>
                    </a:p>
                  </a:txBody>
                  <a:tcPr anchor="ctr"/>
                </a:tc>
                <a:tc rowSpan="12">
                  <a:txBody>
                    <a:bodyPr/>
                    <a:lstStyle/>
                    <a:p>
                      <a:pPr algn="ctr"/>
                      <a:r>
                        <a:rPr lang="en-US" altLang="zh-CN" sz="1600" dirty="0"/>
                        <a:t>255.255.0.0</a:t>
                      </a:r>
                      <a:endParaRPr lang="zh-CN" altLang="en-US" sz="1600" dirty="0"/>
                    </a:p>
                  </a:txBody>
                  <a:tcPr anchor="ctr"/>
                </a:tc>
                <a:tc>
                  <a:txBody>
                    <a:bodyPr/>
                    <a:lstStyle/>
                    <a:p>
                      <a:pPr algn="ctr"/>
                      <a:r>
                        <a:rPr lang="en-US" altLang="zh-CN" sz="1600" dirty="0" err="1"/>
                        <a:t>RouterNorth</a:t>
                      </a:r>
                      <a:endParaRPr lang="zh-CN" altLang="en-US" sz="1600" dirty="0"/>
                    </a:p>
                  </a:txBody>
                  <a:tcPr anchor="ctr"/>
                </a:tc>
                <a:tc>
                  <a:txBody>
                    <a:bodyPr/>
                    <a:lstStyle/>
                    <a:p>
                      <a:pPr algn="ctr"/>
                      <a:r>
                        <a:rPr lang="en-US" altLang="zh-CN" sz="1600" dirty="0"/>
                        <a:t>FastEthernet0/0</a:t>
                      </a:r>
                      <a:endParaRPr lang="zh-CN" altLang="en-US" sz="1600" dirty="0"/>
                    </a:p>
                  </a:txBody>
                  <a:tcPr anchor="ctr"/>
                </a:tc>
                <a:extLst>
                  <a:ext uri="{0D108BD9-81ED-4DB2-BD59-A6C34878D82A}">
                    <a16:rowId xmlns:a16="http://schemas.microsoft.com/office/drawing/2014/main" val="4145717820"/>
                  </a:ext>
                </a:extLst>
              </a:tr>
              <a:tr h="342943">
                <a:tc vMerge="1">
                  <a:txBody>
                    <a:bodyPr/>
                    <a:lstStyle/>
                    <a:p>
                      <a:pPr algn="ctr"/>
                      <a:endParaRPr lang="en-US" altLang="zh-CN" dirty="0"/>
                    </a:p>
                  </a:txBody>
                  <a:tcPr anchor="ctr"/>
                </a:tc>
                <a:tc>
                  <a:txBody>
                    <a:bodyPr/>
                    <a:lstStyle/>
                    <a:p>
                      <a:pPr algn="ctr"/>
                      <a:r>
                        <a:rPr lang="en-US" altLang="zh-CN" sz="1600" dirty="0"/>
                        <a:t>FastEthernet0/1</a:t>
                      </a:r>
                      <a:endParaRPr lang="zh-CN" altLang="en-US" sz="1600" dirty="0"/>
                    </a:p>
                  </a:txBody>
                  <a:tcPr anchor="ctr"/>
                </a:tc>
                <a:tc>
                  <a:txBody>
                    <a:bodyPr/>
                    <a:lstStyle/>
                    <a:p>
                      <a:pPr algn="ctr"/>
                      <a:r>
                        <a:rPr lang="en-US" altLang="zh-CN" sz="1600" dirty="0"/>
                        <a:t>1.5.0.1</a:t>
                      </a:r>
                      <a:endParaRPr lang="zh-CN" altLang="en-US" sz="1600" dirty="0"/>
                    </a:p>
                  </a:txBody>
                  <a:tcPr anchor="ctr"/>
                </a:tc>
                <a:tc vMerge="1">
                  <a:txBody>
                    <a:bodyPr/>
                    <a:lstStyle/>
                    <a:p>
                      <a:pPr algn="ctr"/>
                      <a:endParaRPr lang="zh-CN" altLang="en-US" dirty="0"/>
                    </a:p>
                  </a:txBody>
                  <a:tcPr anchor="ctr"/>
                </a:tc>
                <a:tc>
                  <a:txBody>
                    <a:bodyPr/>
                    <a:lstStyle/>
                    <a:p>
                      <a:pPr algn="ctr"/>
                      <a:r>
                        <a:rPr lang="en-US" altLang="zh-CN" sz="1600" dirty="0" err="1"/>
                        <a:t>RouterEast</a:t>
                      </a:r>
                      <a:endParaRPr lang="zh-CN" altLang="en-US" sz="1600" dirty="0"/>
                    </a:p>
                  </a:txBody>
                  <a:tcPr anchor="ctr"/>
                </a:tc>
                <a:tc>
                  <a:txBody>
                    <a:bodyPr/>
                    <a:lstStyle/>
                    <a:p>
                      <a:pPr algn="ctr"/>
                      <a:r>
                        <a:rPr lang="en-US" altLang="zh-CN" sz="1600" dirty="0"/>
                        <a:t>FastEthernet0/0</a:t>
                      </a:r>
                      <a:endParaRPr lang="zh-CN" altLang="en-US" sz="1600" dirty="0"/>
                    </a:p>
                  </a:txBody>
                  <a:tcPr anchor="ctr"/>
                </a:tc>
                <a:extLst>
                  <a:ext uri="{0D108BD9-81ED-4DB2-BD59-A6C34878D82A}">
                    <a16:rowId xmlns:a16="http://schemas.microsoft.com/office/drawing/2014/main" val="482332502"/>
                  </a:ext>
                </a:extLst>
              </a:tr>
              <a:tr h="342943">
                <a:tc vMerge="1">
                  <a:txBody>
                    <a:bodyPr/>
                    <a:lstStyle/>
                    <a:p>
                      <a:pPr algn="ctr"/>
                      <a:endParaRPr lang="en-US" altLang="zh-CN" dirty="0"/>
                    </a:p>
                  </a:txBody>
                  <a:tcPr anchor="ctr"/>
                </a:tc>
                <a:tc>
                  <a:txBody>
                    <a:bodyPr/>
                    <a:lstStyle/>
                    <a:p>
                      <a:pPr algn="ctr"/>
                      <a:r>
                        <a:rPr lang="en-US" altLang="zh-CN" sz="1600" dirty="0"/>
                        <a:t>FastEthernet1/0</a:t>
                      </a:r>
                      <a:endParaRPr lang="zh-CN" altLang="en-US" sz="1600" dirty="0"/>
                    </a:p>
                  </a:txBody>
                  <a:tcPr anchor="ctr"/>
                </a:tc>
                <a:tc>
                  <a:txBody>
                    <a:bodyPr/>
                    <a:lstStyle/>
                    <a:p>
                      <a:pPr algn="ctr"/>
                      <a:r>
                        <a:rPr lang="en-US" altLang="zh-CN" sz="1600" dirty="0"/>
                        <a:t>1.6.0.1</a:t>
                      </a:r>
                      <a:endParaRPr lang="zh-CN" altLang="en-US" sz="1600" dirty="0"/>
                    </a:p>
                  </a:txBody>
                  <a:tcPr anchor="ctr"/>
                </a:tc>
                <a:tc vMerge="1">
                  <a:txBody>
                    <a:bodyPr/>
                    <a:lstStyle/>
                    <a:p>
                      <a:pPr algn="ct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a:t>RouterSouth</a:t>
                      </a:r>
                      <a:endParaRPr lang="zh-CN" alt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FastEthernet0/0</a:t>
                      </a:r>
                      <a:endParaRPr lang="zh-CN" altLang="en-US" sz="1600" dirty="0"/>
                    </a:p>
                  </a:txBody>
                  <a:tcPr anchor="ctr"/>
                </a:tc>
                <a:extLst>
                  <a:ext uri="{0D108BD9-81ED-4DB2-BD59-A6C34878D82A}">
                    <a16:rowId xmlns:a16="http://schemas.microsoft.com/office/drawing/2014/main" val="3392619277"/>
                  </a:ext>
                </a:extLst>
              </a:tr>
              <a:tr h="342943">
                <a:tc vMerge="1">
                  <a:txBody>
                    <a:bodyPr/>
                    <a:lstStyle/>
                    <a:p>
                      <a:endParaRPr lang="zh-CN" altLang="en-US"/>
                    </a:p>
                  </a:txBody>
                  <a:tcPr/>
                </a:tc>
                <a:tc>
                  <a:txBody>
                    <a:bodyPr/>
                    <a:lstStyle/>
                    <a:p>
                      <a:pPr algn="ctr"/>
                      <a:r>
                        <a:rPr lang="en-US" altLang="zh-CN" sz="1600" dirty="0"/>
                        <a:t>FastEthernet1/1</a:t>
                      </a:r>
                      <a:endParaRPr lang="zh-CN" altLang="en-US" sz="1600" dirty="0"/>
                    </a:p>
                  </a:txBody>
                  <a:tcPr anchor="ctr"/>
                </a:tc>
                <a:tc>
                  <a:txBody>
                    <a:bodyPr/>
                    <a:lstStyle/>
                    <a:p>
                      <a:pPr algn="ctr"/>
                      <a:r>
                        <a:rPr lang="en-US" altLang="zh-CN" sz="1600" dirty="0"/>
                        <a:t>1.7.0.1</a:t>
                      </a:r>
                      <a:endParaRPr lang="zh-CN" altLang="en-US" sz="1600" dirty="0"/>
                    </a:p>
                  </a:txBody>
                  <a:tcPr anchor="ctr"/>
                </a:tc>
                <a:tc vMerge="1">
                  <a:txBody>
                    <a:bodyPr/>
                    <a:lstStyle/>
                    <a:p>
                      <a:pPr algn="ct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a:t>RouterWest</a:t>
                      </a:r>
                      <a:endParaRPr lang="zh-CN" alt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FastEthernet0/0</a:t>
                      </a:r>
                      <a:endParaRPr lang="zh-CN" altLang="en-US" sz="1600" dirty="0"/>
                    </a:p>
                  </a:txBody>
                  <a:tcPr anchor="ctr"/>
                </a:tc>
                <a:extLst>
                  <a:ext uri="{0D108BD9-81ED-4DB2-BD59-A6C34878D82A}">
                    <a16:rowId xmlns:a16="http://schemas.microsoft.com/office/drawing/2014/main" val="1501354324"/>
                  </a:ext>
                </a:extLst>
              </a:tr>
              <a:tr h="371474">
                <a:tc rowSpan="2">
                  <a:txBody>
                    <a:bodyPr/>
                    <a:lstStyle/>
                    <a:p>
                      <a:pPr algn="ctr"/>
                      <a:r>
                        <a:rPr lang="en-US" altLang="zh-CN" sz="1600" dirty="0" err="1"/>
                        <a:t>RouterNorth</a:t>
                      </a:r>
                      <a:r>
                        <a:rPr lang="en-US" altLang="zh-CN" sz="1600" dirty="0"/>
                        <a:t>,</a:t>
                      </a:r>
                    </a:p>
                    <a:p>
                      <a:pPr algn="ctr"/>
                      <a:r>
                        <a:rPr lang="en-US" altLang="zh-CN" sz="1600" dirty="0"/>
                        <a:t>Cisco 1841</a:t>
                      </a:r>
                      <a:endParaRPr lang="zh-CN" altLang="en-US" sz="1600" dirty="0"/>
                    </a:p>
                  </a:txBody>
                  <a:tcPr anchor="ctr"/>
                </a:tc>
                <a:tc>
                  <a:txBody>
                    <a:bodyPr/>
                    <a:lstStyle/>
                    <a:p>
                      <a:pPr algn="ctr"/>
                      <a:r>
                        <a:rPr lang="en-US" altLang="zh-CN" sz="1600" dirty="0"/>
                        <a:t>FastEthernet0/0</a:t>
                      </a:r>
                      <a:endParaRPr lang="zh-CN" altLang="en-US" sz="1600" dirty="0"/>
                    </a:p>
                  </a:txBody>
                  <a:tcPr anchor="ctr"/>
                </a:tc>
                <a:tc>
                  <a:txBody>
                    <a:bodyPr/>
                    <a:lstStyle/>
                    <a:p>
                      <a:pPr algn="ctr"/>
                      <a:r>
                        <a:rPr lang="en-US" altLang="zh-CN" sz="1600" dirty="0"/>
                        <a:t>1.4.0.2</a:t>
                      </a:r>
                      <a:endParaRPr lang="zh-CN" altLang="en-US" sz="1600" dirty="0"/>
                    </a:p>
                  </a:txBody>
                  <a:tcPr anchor="ctr"/>
                </a:tc>
                <a:tc vMerge="1">
                  <a:txBody>
                    <a:bodyPr/>
                    <a:lstStyle/>
                    <a:p>
                      <a:pPr algn="ctr"/>
                      <a:r>
                        <a:rPr lang="en-US" altLang="zh-CN" sz="1600" dirty="0"/>
                        <a:t>255.255.224.0</a:t>
                      </a:r>
                      <a:endParaRPr lang="zh-CN" altLang="en-US" sz="1600" dirty="0"/>
                    </a:p>
                  </a:txBody>
                  <a:tcPr anchor="ctr"/>
                </a:tc>
                <a:tc>
                  <a:txBody>
                    <a:bodyPr/>
                    <a:lstStyle/>
                    <a:p>
                      <a:pPr algn="ctr"/>
                      <a:r>
                        <a:rPr lang="en-US" altLang="zh-CN" sz="1600" dirty="0" err="1"/>
                        <a:t>RouterMiddle</a:t>
                      </a:r>
                      <a:endParaRPr lang="zh-CN" altLang="en-US" sz="1600" dirty="0"/>
                    </a:p>
                  </a:txBody>
                  <a:tcPr anchor="ctr"/>
                </a:tc>
                <a:tc>
                  <a:txBody>
                    <a:bodyPr/>
                    <a:lstStyle/>
                    <a:p>
                      <a:pPr algn="ctr"/>
                      <a:r>
                        <a:rPr lang="en-US" altLang="zh-CN" sz="1600" dirty="0"/>
                        <a:t>FastEthernet0/0</a:t>
                      </a:r>
                      <a:endParaRPr lang="zh-CN" altLang="en-US" sz="1600" dirty="0"/>
                    </a:p>
                  </a:txBody>
                  <a:tcPr anchor="ctr"/>
                </a:tc>
                <a:extLst>
                  <a:ext uri="{0D108BD9-81ED-4DB2-BD59-A6C34878D82A}">
                    <a16:rowId xmlns:a16="http://schemas.microsoft.com/office/drawing/2014/main" val="907659788"/>
                  </a:ext>
                </a:extLst>
              </a:tr>
              <a:tr h="342943">
                <a:tc vMerge="1">
                  <a:txBody>
                    <a:bodyPr/>
                    <a:lstStyle/>
                    <a:p>
                      <a:pPr algn="ctr"/>
                      <a:endParaRPr lang="zh-CN" altLang="en-US" dirty="0"/>
                    </a:p>
                  </a:txBody>
                  <a:tcPr anchor="ctr"/>
                </a:tc>
                <a:tc>
                  <a:txBody>
                    <a:bodyPr/>
                    <a:lstStyle/>
                    <a:p>
                      <a:pPr algn="ctr"/>
                      <a:r>
                        <a:rPr lang="en-US" altLang="zh-CN" sz="1600" dirty="0"/>
                        <a:t>FastEthernet0/1</a:t>
                      </a:r>
                      <a:endParaRPr lang="zh-CN" altLang="en-US" sz="1600" dirty="0"/>
                    </a:p>
                  </a:txBody>
                  <a:tcPr anchor="ctr"/>
                </a:tc>
                <a:tc>
                  <a:txBody>
                    <a:bodyPr/>
                    <a:lstStyle/>
                    <a:p>
                      <a:pPr algn="ctr"/>
                      <a:r>
                        <a:rPr lang="en-US" altLang="zh-CN" sz="1600" dirty="0"/>
                        <a:t>1.0.0.1</a:t>
                      </a:r>
                      <a:endParaRPr lang="zh-CN" altLang="en-US" sz="1600" dirty="0"/>
                    </a:p>
                  </a:txBody>
                  <a:tcPr anchor="ctr"/>
                </a:tc>
                <a:tc vMerge="1">
                  <a:txBody>
                    <a:bodyPr/>
                    <a:lstStyle/>
                    <a:p>
                      <a:pPr algn="ctr"/>
                      <a:endParaRPr lang="zh-CN" altLang="en-US" dirty="0"/>
                    </a:p>
                  </a:txBody>
                  <a:tcPr anchor="ctr"/>
                </a:tc>
                <a:tc>
                  <a:txBody>
                    <a:bodyPr/>
                    <a:lstStyle/>
                    <a:p>
                      <a:pPr algn="ctr"/>
                      <a:r>
                        <a:rPr lang="en-US" altLang="zh-CN" sz="1600" dirty="0" err="1"/>
                        <a:t>SwitchNorth</a:t>
                      </a:r>
                      <a:endParaRPr lang="zh-CN" altLang="en-US" sz="1600" dirty="0"/>
                    </a:p>
                  </a:txBody>
                  <a:tcPr anchor="ctr"/>
                </a:tc>
                <a:tc>
                  <a:txBody>
                    <a:bodyPr/>
                    <a:lstStyle/>
                    <a:p>
                      <a:pPr algn="ctr"/>
                      <a:endParaRPr lang="zh-CN" altLang="en-US" sz="1600" dirty="0"/>
                    </a:p>
                  </a:txBody>
                  <a:tcPr anchor="ctr"/>
                </a:tc>
                <a:extLst>
                  <a:ext uri="{0D108BD9-81ED-4DB2-BD59-A6C34878D82A}">
                    <a16:rowId xmlns:a16="http://schemas.microsoft.com/office/drawing/2014/main" val="3240378275"/>
                  </a:ext>
                </a:extLst>
              </a:tr>
              <a:tr h="342943">
                <a:tc rowSpan="2">
                  <a:txBody>
                    <a:bodyPr/>
                    <a:lstStyle/>
                    <a:p>
                      <a:pPr algn="ctr"/>
                      <a:r>
                        <a:rPr lang="en-US" altLang="zh-CN" sz="1600" dirty="0" err="1"/>
                        <a:t>RouterEast</a:t>
                      </a:r>
                      <a:r>
                        <a:rPr lang="en-US" altLang="zh-CN" sz="1600" dirty="0"/>
                        <a:t>,</a:t>
                      </a:r>
                    </a:p>
                    <a:p>
                      <a:pPr algn="ctr"/>
                      <a:r>
                        <a:rPr lang="en-US" altLang="zh-CN" sz="1600" dirty="0"/>
                        <a:t>Cisco 1841</a:t>
                      </a:r>
                    </a:p>
                  </a:txBody>
                  <a:tcPr anchor="ctr"/>
                </a:tc>
                <a:tc>
                  <a:txBody>
                    <a:bodyPr/>
                    <a:lstStyle/>
                    <a:p>
                      <a:pPr algn="ctr"/>
                      <a:r>
                        <a:rPr lang="en-US" altLang="zh-CN" sz="1600" dirty="0"/>
                        <a:t>FastEthernet0/0</a:t>
                      </a:r>
                      <a:endParaRPr lang="zh-CN" altLang="en-US" sz="1600" dirty="0"/>
                    </a:p>
                  </a:txBody>
                  <a:tcPr anchor="ctr"/>
                </a:tc>
                <a:tc>
                  <a:txBody>
                    <a:bodyPr/>
                    <a:lstStyle/>
                    <a:p>
                      <a:pPr algn="ctr"/>
                      <a:r>
                        <a:rPr lang="en-US" altLang="zh-CN" sz="1600" dirty="0"/>
                        <a:t>1.5.0.2</a:t>
                      </a:r>
                      <a:endParaRPr lang="zh-CN" altLang="en-US" sz="1600" dirty="0"/>
                    </a:p>
                  </a:txBody>
                  <a:tcPr anchor="ctr"/>
                </a:tc>
                <a:tc vMerge="1">
                  <a:txBody>
                    <a:bodyPr/>
                    <a:lstStyle/>
                    <a:p>
                      <a:pPr algn="ctr"/>
                      <a:endParaRPr lang="zh-CN" altLang="en-US" dirty="0"/>
                    </a:p>
                  </a:txBody>
                  <a:tcPr anchor="ctr"/>
                </a:tc>
                <a:tc>
                  <a:txBody>
                    <a:bodyPr/>
                    <a:lstStyle/>
                    <a:p>
                      <a:pPr algn="ctr"/>
                      <a:r>
                        <a:rPr lang="en-US" altLang="zh-CN" sz="1600" dirty="0" err="1"/>
                        <a:t>RouterMiddle</a:t>
                      </a:r>
                      <a:endParaRPr lang="zh-CN" altLang="en-US" sz="1600" dirty="0"/>
                    </a:p>
                  </a:txBody>
                  <a:tcPr anchor="ctr"/>
                </a:tc>
                <a:tc>
                  <a:txBody>
                    <a:bodyPr/>
                    <a:lstStyle/>
                    <a:p>
                      <a:pPr algn="ctr"/>
                      <a:r>
                        <a:rPr lang="en-US" altLang="zh-CN" sz="1600" dirty="0"/>
                        <a:t>FastEthernet0/1</a:t>
                      </a:r>
                      <a:endParaRPr lang="zh-CN" altLang="en-US" sz="1600" dirty="0"/>
                    </a:p>
                  </a:txBody>
                  <a:tcPr anchor="ctr"/>
                </a:tc>
                <a:extLst>
                  <a:ext uri="{0D108BD9-81ED-4DB2-BD59-A6C34878D82A}">
                    <a16:rowId xmlns:a16="http://schemas.microsoft.com/office/drawing/2014/main" val="3853169813"/>
                  </a:ext>
                </a:extLst>
              </a:tr>
              <a:tr h="342943">
                <a:tc vMerge="1">
                  <a:txBody>
                    <a:bodyPr/>
                    <a:lstStyle/>
                    <a:p>
                      <a:pPr algn="ctr"/>
                      <a:endParaRPr lang="en-US" altLang="zh-CN" dirty="0"/>
                    </a:p>
                  </a:txBody>
                  <a:tcPr anchor="ctr"/>
                </a:tc>
                <a:tc>
                  <a:txBody>
                    <a:bodyPr/>
                    <a:lstStyle/>
                    <a:p>
                      <a:pPr algn="ctr"/>
                      <a:r>
                        <a:rPr lang="en-US" altLang="zh-CN" sz="1600" dirty="0"/>
                        <a:t>FastEthernet0/1</a:t>
                      </a:r>
                      <a:endParaRPr lang="zh-CN" altLang="en-US" sz="1600" dirty="0"/>
                    </a:p>
                  </a:txBody>
                  <a:tcPr anchor="ctr"/>
                </a:tc>
                <a:tc>
                  <a:txBody>
                    <a:bodyPr/>
                    <a:lstStyle/>
                    <a:p>
                      <a:pPr algn="ctr"/>
                      <a:r>
                        <a:rPr lang="en-US" altLang="zh-CN" sz="1600" dirty="0"/>
                        <a:t>1.1.0.1</a:t>
                      </a:r>
                      <a:endParaRPr lang="zh-CN" altLang="en-US" sz="1600" dirty="0"/>
                    </a:p>
                  </a:txBody>
                  <a:tcPr anchor="ctr"/>
                </a:tc>
                <a:tc vMerge="1">
                  <a:txBody>
                    <a:bodyPr/>
                    <a:lstStyle/>
                    <a:p>
                      <a:pPr algn="ctr"/>
                      <a:endParaRPr lang="zh-CN" altLang="en-US" dirty="0"/>
                    </a:p>
                  </a:txBody>
                  <a:tcPr anchor="ctr"/>
                </a:tc>
                <a:tc>
                  <a:txBody>
                    <a:bodyPr/>
                    <a:lstStyle/>
                    <a:p>
                      <a:pPr algn="ctr"/>
                      <a:r>
                        <a:rPr lang="en-US" altLang="zh-CN" sz="1600" dirty="0" err="1"/>
                        <a:t>SwitchEast</a:t>
                      </a:r>
                      <a:endParaRPr lang="zh-CN" altLang="en-US" sz="1600" dirty="0"/>
                    </a:p>
                  </a:txBody>
                  <a:tcPr anchor="ctr"/>
                </a:tc>
                <a:tc>
                  <a:txBody>
                    <a:bodyPr/>
                    <a:lstStyle/>
                    <a:p>
                      <a:pPr algn="ctr"/>
                      <a:endParaRPr lang="zh-CN" altLang="en-US" sz="1600" dirty="0"/>
                    </a:p>
                  </a:txBody>
                  <a:tcPr anchor="ctr"/>
                </a:tc>
                <a:extLst>
                  <a:ext uri="{0D108BD9-81ED-4DB2-BD59-A6C34878D82A}">
                    <a16:rowId xmlns:a16="http://schemas.microsoft.com/office/drawing/2014/main" val="4231149461"/>
                  </a:ext>
                </a:extLst>
              </a:tr>
              <a:tr h="342943">
                <a:tc rowSpan="2">
                  <a:txBody>
                    <a:bodyPr/>
                    <a:lstStyle/>
                    <a:p>
                      <a:pPr algn="ctr"/>
                      <a:r>
                        <a:rPr lang="en-US" altLang="zh-CN" sz="1600" dirty="0" err="1"/>
                        <a:t>RouterSouth</a:t>
                      </a:r>
                      <a:r>
                        <a:rPr lang="en-US" altLang="zh-CN" sz="1600" dirty="0"/>
                        <a:t>,</a:t>
                      </a:r>
                    </a:p>
                    <a:p>
                      <a:pPr algn="ctr"/>
                      <a:r>
                        <a:rPr lang="en-US" altLang="zh-CN" sz="1600" dirty="0"/>
                        <a:t>Cisco 1841</a:t>
                      </a:r>
                    </a:p>
                  </a:txBody>
                  <a:tcPr anchor="ctr"/>
                </a:tc>
                <a:tc>
                  <a:txBody>
                    <a:bodyPr/>
                    <a:lstStyle/>
                    <a:p>
                      <a:pPr algn="ctr"/>
                      <a:r>
                        <a:rPr lang="en-US" altLang="zh-CN" sz="1600" dirty="0"/>
                        <a:t>FastEthernet0/0</a:t>
                      </a:r>
                      <a:endParaRPr lang="zh-CN" altLang="en-US" sz="1600" dirty="0"/>
                    </a:p>
                  </a:txBody>
                  <a:tcPr anchor="ctr"/>
                </a:tc>
                <a:tc>
                  <a:txBody>
                    <a:bodyPr/>
                    <a:lstStyle/>
                    <a:p>
                      <a:pPr algn="ctr"/>
                      <a:r>
                        <a:rPr lang="en-US" altLang="zh-CN" sz="1600" dirty="0"/>
                        <a:t>1.6.0.2</a:t>
                      </a:r>
                      <a:endParaRPr lang="zh-CN" altLang="en-US" sz="1600" dirty="0"/>
                    </a:p>
                  </a:txBody>
                  <a:tcPr anchor="ctr"/>
                </a:tc>
                <a:tc vMerge="1">
                  <a:txBody>
                    <a:bodyPr/>
                    <a:lstStyle/>
                    <a:p>
                      <a:pPr algn="ctr"/>
                      <a:endParaRPr lang="zh-CN" altLang="en-US" dirty="0"/>
                    </a:p>
                  </a:txBody>
                  <a:tcPr anchor="ctr"/>
                </a:tc>
                <a:tc>
                  <a:txBody>
                    <a:bodyPr/>
                    <a:lstStyle/>
                    <a:p>
                      <a:pPr algn="ctr"/>
                      <a:r>
                        <a:rPr lang="en-US" altLang="zh-CN" sz="1600" dirty="0" err="1"/>
                        <a:t>RouterMiddle</a:t>
                      </a:r>
                      <a:endParaRPr lang="zh-CN" altLang="en-US" sz="1600" dirty="0"/>
                    </a:p>
                  </a:txBody>
                  <a:tcPr anchor="ctr"/>
                </a:tc>
                <a:tc>
                  <a:txBody>
                    <a:bodyPr/>
                    <a:lstStyle/>
                    <a:p>
                      <a:pPr algn="ctr"/>
                      <a:r>
                        <a:rPr lang="en-US" altLang="zh-CN" sz="1600" dirty="0"/>
                        <a:t>FastEthernet1/0</a:t>
                      </a:r>
                      <a:endParaRPr lang="zh-CN" altLang="en-US" sz="1600" dirty="0"/>
                    </a:p>
                  </a:txBody>
                  <a:tcPr anchor="ctr"/>
                </a:tc>
                <a:extLst>
                  <a:ext uri="{0D108BD9-81ED-4DB2-BD59-A6C34878D82A}">
                    <a16:rowId xmlns:a16="http://schemas.microsoft.com/office/drawing/2014/main" val="1005795196"/>
                  </a:ext>
                </a:extLst>
              </a:tr>
              <a:tr h="342943">
                <a:tc vMerge="1">
                  <a:txBody>
                    <a:bodyPr/>
                    <a:lstStyle/>
                    <a:p>
                      <a:pPr algn="ctr"/>
                      <a:endParaRPr lang="en-US" altLang="zh-CN" dirty="0"/>
                    </a:p>
                  </a:txBody>
                  <a:tcPr anchor="ctr"/>
                </a:tc>
                <a:tc>
                  <a:txBody>
                    <a:bodyPr/>
                    <a:lstStyle/>
                    <a:p>
                      <a:pPr algn="ctr"/>
                      <a:r>
                        <a:rPr lang="en-US" altLang="zh-CN" sz="1600" dirty="0"/>
                        <a:t>FastEthernet0/1</a:t>
                      </a:r>
                      <a:endParaRPr lang="zh-CN" altLang="en-US" sz="1600" dirty="0"/>
                    </a:p>
                  </a:txBody>
                  <a:tcPr anchor="ctr"/>
                </a:tc>
                <a:tc>
                  <a:txBody>
                    <a:bodyPr/>
                    <a:lstStyle/>
                    <a:p>
                      <a:pPr algn="ctr"/>
                      <a:r>
                        <a:rPr lang="en-US" altLang="zh-CN" sz="1600" dirty="0"/>
                        <a:t>1.2.0.1</a:t>
                      </a:r>
                      <a:endParaRPr lang="zh-CN" altLang="en-US" sz="1600" dirty="0"/>
                    </a:p>
                  </a:txBody>
                  <a:tcPr anchor="ctr"/>
                </a:tc>
                <a:tc vMerge="1">
                  <a:txBody>
                    <a:bodyPr/>
                    <a:lstStyle/>
                    <a:p>
                      <a:pPr algn="ctr"/>
                      <a:endParaRPr lang="zh-CN" altLang="en-US" dirty="0"/>
                    </a:p>
                  </a:txBody>
                  <a:tcPr anchor="ctr"/>
                </a:tc>
                <a:tc>
                  <a:txBody>
                    <a:bodyPr/>
                    <a:lstStyle/>
                    <a:p>
                      <a:pPr algn="ctr"/>
                      <a:r>
                        <a:rPr lang="en-US" altLang="zh-CN" sz="1600" dirty="0" err="1"/>
                        <a:t>SwitchSouth</a:t>
                      </a:r>
                      <a:endParaRPr lang="zh-CN" altLang="en-US" sz="1600" dirty="0"/>
                    </a:p>
                  </a:txBody>
                  <a:tcPr anchor="ctr"/>
                </a:tc>
                <a:tc>
                  <a:txBody>
                    <a:bodyPr/>
                    <a:lstStyle/>
                    <a:p>
                      <a:pPr algn="ctr"/>
                      <a:endParaRPr lang="zh-CN" altLang="en-US" sz="1600" dirty="0"/>
                    </a:p>
                  </a:txBody>
                  <a:tcPr anchor="ctr"/>
                </a:tc>
                <a:extLst>
                  <a:ext uri="{0D108BD9-81ED-4DB2-BD59-A6C34878D82A}">
                    <a16:rowId xmlns:a16="http://schemas.microsoft.com/office/drawing/2014/main" val="73465702"/>
                  </a:ext>
                </a:extLst>
              </a:tr>
              <a:tr h="342943">
                <a:tc rowSpan="2">
                  <a:txBody>
                    <a:bodyPr/>
                    <a:lstStyle/>
                    <a:p>
                      <a:pPr algn="ctr"/>
                      <a:r>
                        <a:rPr lang="en-US" altLang="zh-CN" sz="1600" dirty="0" err="1"/>
                        <a:t>RouterWest</a:t>
                      </a:r>
                      <a:r>
                        <a:rPr lang="en-US" altLang="zh-CN" sz="1600" dirty="0"/>
                        <a:t>,</a:t>
                      </a:r>
                    </a:p>
                    <a:p>
                      <a:pPr algn="ctr"/>
                      <a:r>
                        <a:rPr lang="en-US" altLang="zh-CN" sz="1600" dirty="0"/>
                        <a:t>Cisco 1841</a:t>
                      </a:r>
                      <a:endParaRPr lang="zh-CN" altLang="en-US" sz="1600" dirty="0"/>
                    </a:p>
                  </a:txBody>
                  <a:tcPr anchor="ctr"/>
                </a:tc>
                <a:tc>
                  <a:txBody>
                    <a:bodyPr/>
                    <a:lstStyle/>
                    <a:p>
                      <a:pPr algn="ctr"/>
                      <a:r>
                        <a:rPr lang="en-US" altLang="zh-CN" sz="1600" dirty="0"/>
                        <a:t>FastEthernet0/0</a:t>
                      </a:r>
                      <a:endParaRPr lang="zh-CN" altLang="en-US" sz="1600" dirty="0"/>
                    </a:p>
                  </a:txBody>
                  <a:tcPr anchor="ctr"/>
                </a:tc>
                <a:tc>
                  <a:txBody>
                    <a:bodyPr/>
                    <a:lstStyle/>
                    <a:p>
                      <a:pPr algn="ctr"/>
                      <a:r>
                        <a:rPr lang="en-US" altLang="zh-CN" sz="1600" dirty="0"/>
                        <a:t>1.7.0.2</a:t>
                      </a:r>
                      <a:endParaRPr lang="zh-CN" altLang="en-US" sz="1600" dirty="0"/>
                    </a:p>
                  </a:txBody>
                  <a:tcPr anchor="ctr"/>
                </a:tc>
                <a:tc vMerge="1">
                  <a:txBody>
                    <a:bodyPr/>
                    <a:lstStyle/>
                    <a:p>
                      <a:pPr algn="ctr"/>
                      <a:endParaRPr lang="zh-CN" altLang="en-US" dirty="0"/>
                    </a:p>
                  </a:txBody>
                  <a:tcPr anchor="ctr"/>
                </a:tc>
                <a:tc>
                  <a:txBody>
                    <a:bodyPr/>
                    <a:lstStyle/>
                    <a:p>
                      <a:pPr algn="ctr"/>
                      <a:r>
                        <a:rPr lang="en-US" altLang="zh-CN" sz="1600" dirty="0" err="1"/>
                        <a:t>RouterMiddle</a:t>
                      </a:r>
                      <a:endParaRPr lang="zh-CN" altLang="en-US" sz="1600" dirty="0"/>
                    </a:p>
                  </a:txBody>
                  <a:tcPr anchor="ctr"/>
                </a:tc>
                <a:tc>
                  <a:txBody>
                    <a:bodyPr/>
                    <a:lstStyle/>
                    <a:p>
                      <a:pPr algn="ctr"/>
                      <a:r>
                        <a:rPr lang="en-US" altLang="zh-CN" sz="1600" dirty="0"/>
                        <a:t>FastEthernet1/1</a:t>
                      </a:r>
                      <a:endParaRPr lang="zh-CN" altLang="en-US" sz="1600" dirty="0"/>
                    </a:p>
                  </a:txBody>
                  <a:tcPr anchor="ctr"/>
                </a:tc>
                <a:extLst>
                  <a:ext uri="{0D108BD9-81ED-4DB2-BD59-A6C34878D82A}">
                    <a16:rowId xmlns:a16="http://schemas.microsoft.com/office/drawing/2014/main" val="613795498"/>
                  </a:ext>
                </a:extLst>
              </a:tr>
              <a:tr h="342943">
                <a:tc vMerge="1">
                  <a:txBody>
                    <a:bodyPr/>
                    <a:lstStyle/>
                    <a:p>
                      <a:pPr algn="ctr"/>
                      <a:endParaRPr lang="zh-CN" altLang="en-US" dirty="0"/>
                    </a:p>
                  </a:txBody>
                  <a:tcPr anchor="ctr"/>
                </a:tc>
                <a:tc>
                  <a:txBody>
                    <a:bodyPr/>
                    <a:lstStyle/>
                    <a:p>
                      <a:pPr algn="ctr"/>
                      <a:r>
                        <a:rPr lang="en-US" altLang="zh-CN" sz="1600" dirty="0"/>
                        <a:t>FastEthernet0/1</a:t>
                      </a:r>
                      <a:endParaRPr lang="zh-CN" altLang="en-US" sz="1600" dirty="0"/>
                    </a:p>
                  </a:txBody>
                  <a:tcPr anchor="ctr"/>
                </a:tc>
                <a:tc>
                  <a:txBody>
                    <a:bodyPr/>
                    <a:lstStyle/>
                    <a:p>
                      <a:pPr algn="ctr"/>
                      <a:r>
                        <a:rPr lang="en-US" altLang="zh-CN" sz="1600" dirty="0"/>
                        <a:t>1.3.0.1</a:t>
                      </a:r>
                      <a:endParaRPr lang="zh-CN" altLang="en-US" sz="1600" dirty="0"/>
                    </a:p>
                  </a:txBody>
                  <a:tcPr anchor="ctr"/>
                </a:tc>
                <a:tc vMerge="1">
                  <a:txBody>
                    <a:bodyPr/>
                    <a:lstStyle/>
                    <a:p>
                      <a:pPr algn="ctr"/>
                      <a:endParaRPr lang="zh-CN" altLang="en-US" dirty="0"/>
                    </a:p>
                  </a:txBody>
                  <a:tcPr anchor="ctr"/>
                </a:tc>
                <a:tc>
                  <a:txBody>
                    <a:bodyPr/>
                    <a:lstStyle/>
                    <a:p>
                      <a:pPr algn="ctr"/>
                      <a:r>
                        <a:rPr lang="en-US" altLang="zh-CN" sz="1600" dirty="0" err="1"/>
                        <a:t>SwitchWest</a:t>
                      </a:r>
                      <a:endParaRPr lang="zh-CN" altLang="en-US" sz="1600" dirty="0"/>
                    </a:p>
                  </a:txBody>
                  <a:tcPr anchor="ctr"/>
                </a:tc>
                <a:tc>
                  <a:txBody>
                    <a:bodyPr/>
                    <a:lstStyle/>
                    <a:p>
                      <a:pPr algn="ctr"/>
                      <a:endParaRPr lang="zh-CN" altLang="en-US" sz="1600" dirty="0"/>
                    </a:p>
                  </a:txBody>
                  <a:tcPr anchor="ctr"/>
                </a:tc>
                <a:extLst>
                  <a:ext uri="{0D108BD9-81ED-4DB2-BD59-A6C34878D82A}">
                    <a16:rowId xmlns:a16="http://schemas.microsoft.com/office/drawing/2014/main" val="3750653342"/>
                  </a:ext>
                </a:extLst>
              </a:tr>
            </a:tbl>
          </a:graphicData>
        </a:graphic>
      </p:graphicFrame>
    </p:spTree>
    <p:extLst>
      <p:ext uri="{BB962C8B-B14F-4D97-AF65-F5344CB8AC3E}">
        <p14:creationId xmlns:p14="http://schemas.microsoft.com/office/powerpoint/2010/main" val="1268776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12B61-376D-CC24-D077-2641C9783FAF}"/>
              </a:ext>
            </a:extLst>
          </p:cNvPr>
          <p:cNvSpPr>
            <a:spLocks noGrp="1"/>
          </p:cNvSpPr>
          <p:nvPr>
            <p:ph type="title"/>
          </p:nvPr>
        </p:nvSpPr>
        <p:spPr/>
        <p:txBody>
          <a:bodyPr/>
          <a:lstStyle/>
          <a:p>
            <a:r>
              <a:rPr lang="zh-CN" altLang="en-US" dirty="0"/>
              <a:t>终端设备接口连接及</a:t>
            </a:r>
            <a:r>
              <a:rPr lang="en-US" altLang="zh-CN" dirty="0"/>
              <a:t>IP</a:t>
            </a:r>
            <a:r>
              <a:rPr lang="zh-CN" altLang="en-US" dirty="0"/>
              <a:t>地址</a:t>
            </a:r>
          </a:p>
        </p:txBody>
      </p:sp>
      <p:graphicFrame>
        <p:nvGraphicFramePr>
          <p:cNvPr id="4" name="表格 4">
            <a:extLst>
              <a:ext uri="{FF2B5EF4-FFF2-40B4-BE49-F238E27FC236}">
                <a16:creationId xmlns:a16="http://schemas.microsoft.com/office/drawing/2014/main" id="{4DC9502E-70CD-9473-BFF9-8F50B756C4A9}"/>
              </a:ext>
            </a:extLst>
          </p:cNvPr>
          <p:cNvGraphicFramePr>
            <a:graphicFrameLocks noGrp="1"/>
          </p:cNvGraphicFramePr>
          <p:nvPr>
            <p:extLst>
              <p:ext uri="{D42A27DB-BD31-4B8C-83A1-F6EECF244321}">
                <p14:modId xmlns:p14="http://schemas.microsoft.com/office/powerpoint/2010/main" val="563065453"/>
              </p:ext>
            </p:extLst>
          </p:nvPr>
        </p:nvGraphicFramePr>
        <p:xfrm>
          <a:off x="1097278" y="1860684"/>
          <a:ext cx="10058400" cy="2804160"/>
        </p:xfrm>
        <a:graphic>
          <a:graphicData uri="http://schemas.openxmlformats.org/drawingml/2006/table">
            <a:tbl>
              <a:tblPr firstRow="1" bandRow="1">
                <a:tableStyleId>{5C22544A-7EE6-4342-B048-85BDC9FD1C3A}</a:tableStyleId>
              </a:tblPr>
              <a:tblGrid>
                <a:gridCol w="2851267">
                  <a:extLst>
                    <a:ext uri="{9D8B030D-6E8A-4147-A177-3AD203B41FA5}">
                      <a16:colId xmlns:a16="http://schemas.microsoft.com/office/drawing/2014/main" val="4003408281"/>
                    </a:ext>
                  </a:extLst>
                </a:gridCol>
                <a:gridCol w="1755735">
                  <a:extLst>
                    <a:ext uri="{9D8B030D-6E8A-4147-A177-3AD203B41FA5}">
                      <a16:colId xmlns:a16="http://schemas.microsoft.com/office/drawing/2014/main" val="1442973225"/>
                    </a:ext>
                  </a:extLst>
                </a:gridCol>
                <a:gridCol w="2725699">
                  <a:extLst>
                    <a:ext uri="{9D8B030D-6E8A-4147-A177-3AD203B41FA5}">
                      <a16:colId xmlns:a16="http://schemas.microsoft.com/office/drawing/2014/main" val="2958650456"/>
                    </a:ext>
                  </a:extLst>
                </a:gridCol>
                <a:gridCol w="2725699">
                  <a:extLst>
                    <a:ext uri="{9D8B030D-6E8A-4147-A177-3AD203B41FA5}">
                      <a16:colId xmlns:a16="http://schemas.microsoft.com/office/drawing/2014/main" val="4053589203"/>
                    </a:ext>
                  </a:extLst>
                </a:gridCol>
              </a:tblGrid>
              <a:tr h="741680">
                <a:tc>
                  <a:txBody>
                    <a:bodyPr/>
                    <a:lstStyle/>
                    <a:p>
                      <a:pPr algn="ctr"/>
                      <a:r>
                        <a:rPr lang="en-US" altLang="zh-CN" sz="1600" dirty="0"/>
                        <a:t>Device</a:t>
                      </a:r>
                      <a:endParaRPr lang="zh-CN" altLang="en-US" sz="1600" dirty="0"/>
                    </a:p>
                  </a:txBody>
                  <a:tcPr anchor="ctr"/>
                </a:tc>
                <a:tc>
                  <a:txBody>
                    <a:bodyPr/>
                    <a:lstStyle/>
                    <a:p>
                      <a:pPr algn="ctr"/>
                      <a:r>
                        <a:rPr lang="en-US" altLang="zh-CN" sz="1600" dirty="0"/>
                        <a:t>IP address</a:t>
                      </a:r>
                      <a:endParaRPr lang="zh-CN" altLang="en-US" sz="1600" dirty="0"/>
                    </a:p>
                  </a:txBody>
                  <a:tcPr anchor="ctr"/>
                </a:tc>
                <a:tc>
                  <a:txBody>
                    <a:bodyPr/>
                    <a:lstStyle/>
                    <a:p>
                      <a:pPr algn="ctr"/>
                      <a:r>
                        <a:rPr lang="en-US" altLang="zh-CN" sz="1600" dirty="0"/>
                        <a:t>Mask</a:t>
                      </a:r>
                      <a:endParaRPr lang="zh-CN" altLang="en-US" sz="1600" dirty="0"/>
                    </a:p>
                  </a:txBody>
                  <a:tcPr anchor="ctr"/>
                </a:tc>
                <a:tc>
                  <a:txBody>
                    <a:bodyPr/>
                    <a:lstStyle/>
                    <a:p>
                      <a:pPr algn="ctr"/>
                      <a:r>
                        <a:rPr lang="en-US" altLang="zh-CN" sz="1600" dirty="0"/>
                        <a:t>Gateway</a:t>
                      </a:r>
                      <a:endParaRPr lang="zh-CN" altLang="en-US" sz="1600" dirty="0"/>
                    </a:p>
                  </a:txBody>
                  <a:tcPr anchor="ctr"/>
                </a:tc>
                <a:extLst>
                  <a:ext uri="{0D108BD9-81ED-4DB2-BD59-A6C34878D82A}">
                    <a16:rowId xmlns:a16="http://schemas.microsoft.com/office/drawing/2014/main" val="1309117728"/>
                  </a:ext>
                </a:extLst>
              </a:tr>
              <a:tr h="370840">
                <a:tc>
                  <a:txBody>
                    <a:bodyPr/>
                    <a:lstStyle/>
                    <a:p>
                      <a:pPr algn="ctr"/>
                      <a:r>
                        <a:rPr lang="en-US" altLang="zh-CN" sz="1600" dirty="0" err="1"/>
                        <a:t>PCNorth</a:t>
                      </a:r>
                      <a:endParaRPr lang="en-US" altLang="zh-CN" sz="1600" dirty="0"/>
                    </a:p>
                  </a:txBody>
                  <a:tcPr anchor="ctr"/>
                </a:tc>
                <a:tc>
                  <a:txBody>
                    <a:bodyPr/>
                    <a:lstStyle/>
                    <a:p>
                      <a:pPr algn="ctr"/>
                      <a:r>
                        <a:rPr lang="en-US" altLang="zh-CN" sz="1600" dirty="0"/>
                        <a:t>1.0.0.2</a:t>
                      </a:r>
                      <a:endParaRPr lang="zh-CN" altLang="en-US" sz="1600" dirty="0"/>
                    </a:p>
                  </a:txBody>
                  <a:tcPr anchor="ctr"/>
                </a:tc>
                <a:tc rowSpan="5">
                  <a:txBody>
                    <a:bodyPr/>
                    <a:lstStyle/>
                    <a:p>
                      <a:pPr algn="ctr"/>
                      <a:r>
                        <a:rPr lang="en-US" altLang="zh-CN" sz="1600" dirty="0"/>
                        <a:t>255.255.0.0</a:t>
                      </a:r>
                      <a:endParaRPr lang="zh-CN" altLang="en-US" sz="1600" dirty="0"/>
                    </a:p>
                  </a:txBody>
                  <a:tcPr anchor="ctr"/>
                </a:tc>
                <a:tc>
                  <a:txBody>
                    <a:bodyPr/>
                    <a:lstStyle/>
                    <a:p>
                      <a:pPr algn="ctr"/>
                      <a:r>
                        <a:rPr lang="en-US" altLang="zh-CN" sz="1600" dirty="0"/>
                        <a:t>1.0.0.1</a:t>
                      </a:r>
                      <a:endParaRPr lang="zh-CN" altLang="en-US" sz="1600" dirty="0"/>
                    </a:p>
                  </a:txBody>
                  <a:tcPr anchor="ctr"/>
                </a:tc>
                <a:extLst>
                  <a:ext uri="{0D108BD9-81ED-4DB2-BD59-A6C34878D82A}">
                    <a16:rowId xmlns:a16="http://schemas.microsoft.com/office/drawing/2014/main" val="4145717820"/>
                  </a:ext>
                </a:extLst>
              </a:tr>
              <a:tr h="370840">
                <a:tc>
                  <a:txBody>
                    <a:bodyPr/>
                    <a:lstStyle/>
                    <a:p>
                      <a:pPr algn="ctr"/>
                      <a:r>
                        <a:rPr lang="en-US" altLang="zh-CN" sz="1600" dirty="0" err="1"/>
                        <a:t>ServerEast</a:t>
                      </a:r>
                      <a:endParaRPr lang="en-US" altLang="zh-CN" sz="1600" dirty="0"/>
                    </a:p>
                  </a:txBody>
                  <a:tcPr anchor="ctr"/>
                </a:tc>
                <a:tc>
                  <a:txBody>
                    <a:bodyPr/>
                    <a:lstStyle/>
                    <a:p>
                      <a:pPr algn="ctr"/>
                      <a:r>
                        <a:rPr lang="en-US" altLang="zh-CN" sz="1600" dirty="0"/>
                        <a:t>1.1.0.2</a:t>
                      </a:r>
                      <a:endParaRPr lang="zh-CN" altLang="en-US" sz="1600" dirty="0"/>
                    </a:p>
                  </a:txBody>
                  <a:tcPr anchor="ctr"/>
                </a:tc>
                <a:tc vMerge="1">
                  <a:txBody>
                    <a:bodyPr/>
                    <a:lstStyle/>
                    <a:p>
                      <a:pPr algn="ctr"/>
                      <a:endParaRPr lang="zh-CN" altLang="en-US" dirty="0"/>
                    </a:p>
                  </a:txBody>
                  <a:tcPr anchor="ctr"/>
                </a:tc>
                <a:tc>
                  <a:txBody>
                    <a:bodyPr/>
                    <a:lstStyle/>
                    <a:p>
                      <a:pPr algn="ctr"/>
                      <a:r>
                        <a:rPr lang="en-US" altLang="zh-CN" sz="1600" dirty="0"/>
                        <a:t>1.1.0.1</a:t>
                      </a:r>
                      <a:endParaRPr lang="zh-CN" altLang="en-US" sz="1600" dirty="0"/>
                    </a:p>
                  </a:txBody>
                  <a:tcPr anchor="ctr"/>
                </a:tc>
                <a:extLst>
                  <a:ext uri="{0D108BD9-81ED-4DB2-BD59-A6C34878D82A}">
                    <a16:rowId xmlns:a16="http://schemas.microsoft.com/office/drawing/2014/main" val="482332502"/>
                  </a:ext>
                </a:extLst>
              </a:tr>
              <a:tr h="370840">
                <a:tc>
                  <a:txBody>
                    <a:bodyPr/>
                    <a:lstStyle/>
                    <a:p>
                      <a:pPr algn="ctr"/>
                      <a:r>
                        <a:rPr lang="en-US" altLang="zh-CN" sz="1600" dirty="0" err="1"/>
                        <a:t>PCEast</a:t>
                      </a:r>
                      <a:endParaRPr lang="en-US" altLang="zh-CN" sz="1600" dirty="0"/>
                    </a:p>
                  </a:txBody>
                  <a:tcPr anchor="ctr"/>
                </a:tc>
                <a:tc>
                  <a:txBody>
                    <a:bodyPr/>
                    <a:lstStyle/>
                    <a:p>
                      <a:pPr algn="ctr"/>
                      <a:r>
                        <a:rPr lang="en-US" altLang="zh-CN" sz="1600" dirty="0"/>
                        <a:t>1.1.0.3</a:t>
                      </a:r>
                      <a:endParaRPr lang="zh-CN" altLang="en-US" sz="1600" dirty="0"/>
                    </a:p>
                  </a:txBody>
                  <a:tcPr anchor="ctr"/>
                </a:tc>
                <a:tc vMerge="1">
                  <a:txBody>
                    <a:bodyPr/>
                    <a:lstStyle/>
                    <a:p>
                      <a:pPr algn="ctr"/>
                      <a:endParaRPr lang="zh-CN" altLang="en-US" dirty="0"/>
                    </a:p>
                  </a:txBody>
                  <a:tcPr anchor="ctr"/>
                </a:tc>
                <a:tc>
                  <a:txBody>
                    <a:bodyPr/>
                    <a:lstStyle/>
                    <a:p>
                      <a:pPr algn="ctr"/>
                      <a:r>
                        <a:rPr lang="en-US" altLang="zh-CN" sz="1600" dirty="0"/>
                        <a:t>1.1.0.1</a:t>
                      </a:r>
                      <a:endParaRPr lang="zh-CN" altLang="en-US" sz="1600" dirty="0"/>
                    </a:p>
                  </a:txBody>
                  <a:tcPr anchor="ctr"/>
                </a:tc>
                <a:extLst>
                  <a:ext uri="{0D108BD9-81ED-4DB2-BD59-A6C34878D82A}">
                    <a16:rowId xmlns:a16="http://schemas.microsoft.com/office/drawing/2014/main" val="3392619277"/>
                  </a:ext>
                </a:extLst>
              </a:tr>
              <a:tr h="370840">
                <a:tc>
                  <a:txBody>
                    <a:bodyPr/>
                    <a:lstStyle/>
                    <a:p>
                      <a:pPr algn="ctr"/>
                      <a:r>
                        <a:rPr lang="en-US" altLang="zh-CN" sz="1600" dirty="0" err="1"/>
                        <a:t>PCSouth</a:t>
                      </a:r>
                      <a:endParaRPr lang="en-US" altLang="zh-CN" sz="1600" dirty="0"/>
                    </a:p>
                  </a:txBody>
                  <a:tcPr anchor="ctr"/>
                </a:tc>
                <a:tc>
                  <a:txBody>
                    <a:bodyPr/>
                    <a:lstStyle/>
                    <a:p>
                      <a:pPr algn="ctr"/>
                      <a:r>
                        <a:rPr lang="en-US" altLang="zh-CN" sz="1600" dirty="0"/>
                        <a:t>1.2.0.2</a:t>
                      </a:r>
                      <a:endParaRPr lang="zh-CN" altLang="en-US" sz="1600" dirty="0"/>
                    </a:p>
                  </a:txBody>
                  <a:tcPr anchor="ctr"/>
                </a:tc>
                <a:tc vMerge="1">
                  <a:txBody>
                    <a:bodyPr/>
                    <a:lstStyle/>
                    <a:p>
                      <a:pPr algn="ctr"/>
                      <a:endParaRPr lang="zh-CN" altLang="en-US" dirty="0"/>
                    </a:p>
                  </a:txBody>
                  <a:tcPr anchor="ctr"/>
                </a:tc>
                <a:tc>
                  <a:txBody>
                    <a:bodyPr/>
                    <a:lstStyle/>
                    <a:p>
                      <a:pPr algn="ctr"/>
                      <a:r>
                        <a:rPr lang="en-US" altLang="zh-CN" sz="1600" dirty="0"/>
                        <a:t>1.2.0.1</a:t>
                      </a:r>
                      <a:endParaRPr lang="zh-CN" altLang="en-US" sz="1600" dirty="0"/>
                    </a:p>
                  </a:txBody>
                  <a:tcPr anchor="ctr"/>
                </a:tc>
                <a:extLst>
                  <a:ext uri="{0D108BD9-81ED-4DB2-BD59-A6C34878D82A}">
                    <a16:rowId xmlns:a16="http://schemas.microsoft.com/office/drawing/2014/main" val="1501354324"/>
                  </a:ext>
                </a:extLst>
              </a:tr>
              <a:tr h="370840">
                <a:tc>
                  <a:txBody>
                    <a:bodyPr/>
                    <a:lstStyle/>
                    <a:p>
                      <a:pPr algn="ctr"/>
                      <a:r>
                        <a:rPr lang="en-US" altLang="zh-CN" sz="1600" dirty="0" err="1"/>
                        <a:t>LaptopWestLib</a:t>
                      </a:r>
                      <a:r>
                        <a:rPr lang="en-US" altLang="zh-CN" sz="1600" dirty="0"/>
                        <a:t>,</a:t>
                      </a:r>
                    </a:p>
                    <a:p>
                      <a:pPr algn="ctr"/>
                      <a:r>
                        <a:rPr lang="en-US" altLang="zh-CN" sz="1600" dirty="0">
                          <a:solidFill>
                            <a:srgbClr val="FF0000"/>
                          </a:solidFill>
                        </a:rPr>
                        <a:t>Linksys-WPC300N module*1</a:t>
                      </a:r>
                    </a:p>
                  </a:txBody>
                  <a:tcPr anchor="ctr"/>
                </a:tc>
                <a:tc>
                  <a:txBody>
                    <a:bodyPr/>
                    <a:lstStyle/>
                    <a:p>
                      <a:pPr algn="ctr"/>
                      <a:r>
                        <a:rPr lang="en-US" altLang="zh-CN" sz="1600" dirty="0"/>
                        <a:t>1.3.0.2</a:t>
                      </a:r>
                      <a:endParaRPr lang="zh-CN" altLang="en-US" sz="1600" dirty="0"/>
                    </a:p>
                  </a:txBody>
                  <a:tcPr anchor="ctr"/>
                </a:tc>
                <a:tc vMerge="1">
                  <a:txBody>
                    <a:bodyPr/>
                    <a:lstStyle/>
                    <a:p>
                      <a:pPr algn="ctr"/>
                      <a:endParaRPr lang="zh-CN" altLang="en-US" dirty="0"/>
                    </a:p>
                  </a:txBody>
                  <a:tcPr anchor="ctr"/>
                </a:tc>
                <a:tc>
                  <a:txBody>
                    <a:bodyPr/>
                    <a:lstStyle/>
                    <a:p>
                      <a:pPr algn="ctr"/>
                      <a:r>
                        <a:rPr lang="en-US" altLang="zh-CN" sz="1600" dirty="0"/>
                        <a:t>1.3.0.1</a:t>
                      </a:r>
                      <a:endParaRPr lang="zh-CN" altLang="en-US" sz="1600" dirty="0"/>
                    </a:p>
                  </a:txBody>
                  <a:tcPr anchor="ctr"/>
                </a:tc>
                <a:extLst>
                  <a:ext uri="{0D108BD9-81ED-4DB2-BD59-A6C34878D82A}">
                    <a16:rowId xmlns:a16="http://schemas.microsoft.com/office/drawing/2014/main" val="389957061"/>
                  </a:ext>
                </a:extLst>
              </a:tr>
            </a:tbl>
          </a:graphicData>
        </a:graphic>
      </p:graphicFrame>
      <p:sp>
        <p:nvSpPr>
          <p:cNvPr id="5" name="文本框 4">
            <a:extLst>
              <a:ext uri="{FF2B5EF4-FFF2-40B4-BE49-F238E27FC236}">
                <a16:creationId xmlns:a16="http://schemas.microsoft.com/office/drawing/2014/main" id="{7E7EBB5C-2B20-FC50-A155-294C5489B8F2}"/>
              </a:ext>
            </a:extLst>
          </p:cNvPr>
          <p:cNvSpPr txBox="1"/>
          <p:nvPr/>
        </p:nvSpPr>
        <p:spPr>
          <a:xfrm>
            <a:off x="-1" y="5950699"/>
            <a:ext cx="5988205" cy="400110"/>
          </a:xfrm>
          <a:prstGeom prst="rect">
            <a:avLst/>
          </a:prstGeom>
          <a:noFill/>
        </p:spPr>
        <p:txBody>
          <a:bodyPr wrap="square" rtlCol="0">
            <a:spAutoFit/>
          </a:bodyPr>
          <a:lstStyle/>
          <a:p>
            <a:r>
              <a:rPr lang="zh-CN" altLang="en-US" sz="2000" dirty="0">
                <a:solidFill>
                  <a:schemeClr val="tx1">
                    <a:lumMod val="75000"/>
                    <a:lumOff val="25000"/>
                  </a:schemeClr>
                </a:solidFill>
              </a:rPr>
              <a:t>思考：为什么没有给</a:t>
            </a:r>
            <a:r>
              <a:rPr lang="en-US" altLang="zh-CN" sz="2000" dirty="0">
                <a:solidFill>
                  <a:schemeClr val="tx1">
                    <a:lumMod val="75000"/>
                    <a:lumOff val="25000"/>
                  </a:schemeClr>
                </a:solidFill>
              </a:rPr>
              <a:t>Switch</a:t>
            </a:r>
            <a:r>
              <a:rPr lang="zh-CN" altLang="en-US" sz="2000" dirty="0">
                <a:solidFill>
                  <a:schemeClr val="tx1">
                    <a:lumMod val="75000"/>
                    <a:lumOff val="25000"/>
                  </a:schemeClr>
                </a:solidFill>
              </a:rPr>
              <a:t>和</a:t>
            </a:r>
            <a:r>
              <a:rPr lang="en-US" altLang="zh-CN" sz="2000" dirty="0">
                <a:solidFill>
                  <a:schemeClr val="tx1">
                    <a:lumMod val="75000"/>
                    <a:lumOff val="25000"/>
                  </a:schemeClr>
                </a:solidFill>
              </a:rPr>
              <a:t>AP</a:t>
            </a:r>
            <a:r>
              <a:rPr lang="zh-CN" altLang="en-US" sz="2000" dirty="0">
                <a:solidFill>
                  <a:schemeClr val="tx1">
                    <a:lumMod val="75000"/>
                    <a:lumOff val="25000"/>
                  </a:schemeClr>
                </a:solidFill>
              </a:rPr>
              <a:t>分配</a:t>
            </a:r>
            <a:r>
              <a:rPr lang="en-US" altLang="zh-CN" sz="2000" dirty="0">
                <a:solidFill>
                  <a:schemeClr val="tx1">
                    <a:lumMod val="75000"/>
                    <a:lumOff val="25000"/>
                  </a:schemeClr>
                </a:solidFill>
              </a:rPr>
              <a:t>IP</a:t>
            </a:r>
            <a:r>
              <a:rPr lang="zh-CN" altLang="en-US" sz="2000" dirty="0">
                <a:solidFill>
                  <a:schemeClr val="tx1">
                    <a:lumMod val="75000"/>
                    <a:lumOff val="25000"/>
                  </a:schemeClr>
                </a:solidFill>
              </a:rPr>
              <a:t>地址？</a:t>
            </a:r>
          </a:p>
        </p:txBody>
      </p:sp>
    </p:spTree>
    <p:extLst>
      <p:ext uri="{BB962C8B-B14F-4D97-AF65-F5344CB8AC3E}">
        <p14:creationId xmlns:p14="http://schemas.microsoft.com/office/powerpoint/2010/main" val="67182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9657C-442B-86BE-ED38-DF54B36F4CE6}"/>
              </a:ext>
            </a:extLst>
          </p:cNvPr>
          <p:cNvSpPr>
            <a:spLocks noGrp="1"/>
          </p:cNvSpPr>
          <p:nvPr>
            <p:ph type="title"/>
          </p:nvPr>
        </p:nvSpPr>
        <p:spPr/>
        <p:txBody>
          <a:bodyPr/>
          <a:lstStyle/>
          <a:p>
            <a:r>
              <a:rPr lang="zh-CN" altLang="en-US" dirty="0"/>
              <a:t>配置路由器</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7928DF63-727F-4421-D514-F9FF1A288239}"/>
              </a:ext>
            </a:extLst>
          </p:cNvPr>
          <p:cNvSpPr>
            <a:spLocks noGrp="1"/>
          </p:cNvSpPr>
          <p:nvPr>
            <p:ph idx="1"/>
          </p:nvPr>
        </p:nvSpPr>
        <p:spPr>
          <a:xfrm>
            <a:off x="1097280" y="1845734"/>
            <a:ext cx="5135453" cy="4587638"/>
          </a:xfrm>
        </p:spPr>
        <p:txBody>
          <a:bodyPr>
            <a:normAutofit/>
          </a:bodyPr>
          <a:lstStyle/>
          <a:p>
            <a:pPr>
              <a:buFont typeface="Wingdings" panose="05000000000000000000" pitchFamily="2" charset="2"/>
              <a:buChar char="l"/>
            </a:pPr>
            <a:r>
              <a:rPr lang="zh-CN" altLang="en-US" dirty="0"/>
              <a:t>使用图形界面配置（以</a:t>
            </a:r>
            <a:r>
              <a:rPr lang="en-US" altLang="zh-CN" dirty="0" err="1"/>
              <a:t>RouterWest</a:t>
            </a:r>
            <a:r>
              <a:rPr lang="zh-CN" altLang="en-US" dirty="0"/>
              <a:t>为例）：</a:t>
            </a:r>
            <a:endParaRPr lang="en-US" altLang="zh-CN" dirty="0"/>
          </a:p>
          <a:p>
            <a:pPr marL="457200" indent="-457200">
              <a:buFont typeface="+mj-lt"/>
              <a:buAutoNum type="arabicPeriod"/>
            </a:pPr>
            <a:r>
              <a:rPr lang="zh-CN" altLang="en-US" dirty="0"/>
              <a:t>点击</a:t>
            </a:r>
            <a:r>
              <a:rPr lang="en-US" altLang="zh-CN" dirty="0" err="1"/>
              <a:t>RouterWest</a:t>
            </a:r>
            <a:r>
              <a:rPr lang="zh-CN" altLang="en-US" dirty="0"/>
              <a:t>图标；</a:t>
            </a:r>
            <a:endParaRPr lang="en-US" altLang="zh-CN" dirty="0"/>
          </a:p>
          <a:p>
            <a:pPr marL="457200" indent="-457200">
              <a:buFont typeface="+mj-lt"/>
              <a:buAutoNum type="arabicPeriod"/>
            </a:pPr>
            <a:r>
              <a:rPr lang="zh-CN" altLang="en-US" dirty="0"/>
              <a:t>选择</a:t>
            </a:r>
            <a:r>
              <a:rPr lang="en-US" altLang="zh-CN" dirty="0"/>
              <a:t>Config</a:t>
            </a:r>
            <a:r>
              <a:rPr lang="zh-CN" altLang="en-US" dirty="0"/>
              <a:t>选项卡；</a:t>
            </a:r>
            <a:endParaRPr lang="en-US" altLang="zh-CN" dirty="0"/>
          </a:p>
          <a:p>
            <a:pPr marL="457200" indent="-457200">
              <a:buFont typeface="+mj-lt"/>
              <a:buAutoNum type="arabicPeriod"/>
            </a:pPr>
            <a:r>
              <a:rPr lang="zh-CN" altLang="en-US" dirty="0"/>
              <a:t>对于每个接入网络的</a:t>
            </a:r>
            <a:r>
              <a:rPr lang="en-US" altLang="zh-CN" dirty="0"/>
              <a:t>Interface</a:t>
            </a:r>
            <a:r>
              <a:rPr lang="zh-CN" altLang="en-US" dirty="0"/>
              <a:t>：</a:t>
            </a:r>
            <a:endParaRPr lang="en-US" altLang="zh-CN" dirty="0"/>
          </a:p>
          <a:p>
            <a:pPr marL="457200" indent="-457200">
              <a:buFont typeface="+mj-lt"/>
              <a:buAutoNum type="arabicPeriod"/>
            </a:pPr>
            <a:r>
              <a:rPr lang="zh-CN" altLang="en-US" dirty="0"/>
              <a:t>在右侧分别输入：</a:t>
            </a:r>
            <a:endParaRPr lang="en-US" altLang="zh-CN" dirty="0"/>
          </a:p>
          <a:p>
            <a:pPr marL="749808" lvl="1" indent="-457200">
              <a:buFont typeface="+mj-lt"/>
              <a:buAutoNum type="arabicPeriod"/>
            </a:pPr>
            <a:r>
              <a:rPr lang="en-US" altLang="zh-CN" dirty="0"/>
              <a:t>IP Address</a:t>
            </a:r>
            <a:r>
              <a:rPr lang="zh-CN" altLang="en-US" dirty="0"/>
              <a:t>：本接口的</a:t>
            </a:r>
            <a:r>
              <a:rPr lang="en-US" altLang="zh-CN" dirty="0"/>
              <a:t>IP</a:t>
            </a:r>
            <a:r>
              <a:rPr lang="zh-CN" altLang="en-US" dirty="0"/>
              <a:t>地址</a:t>
            </a:r>
            <a:endParaRPr lang="en-US" altLang="zh-CN" dirty="0"/>
          </a:p>
          <a:p>
            <a:pPr marL="749808" lvl="1" indent="-457200">
              <a:buFont typeface="+mj-lt"/>
              <a:buAutoNum type="arabicPeriod"/>
            </a:pPr>
            <a:r>
              <a:rPr lang="en-US" altLang="zh-CN" dirty="0"/>
              <a:t>Subnet Mask</a:t>
            </a:r>
            <a:r>
              <a:rPr lang="zh-CN" altLang="en-US" dirty="0"/>
              <a:t>：本接口的子网掩码</a:t>
            </a:r>
            <a:endParaRPr lang="en-US" altLang="zh-CN" dirty="0"/>
          </a:p>
          <a:p>
            <a:pPr marL="457200" indent="-457200">
              <a:buFont typeface="+mj-lt"/>
              <a:buAutoNum type="arabicPeriod"/>
            </a:pPr>
            <a:r>
              <a:rPr lang="en-US" altLang="zh-CN" dirty="0"/>
              <a:t>Port Status</a:t>
            </a:r>
            <a:r>
              <a:rPr lang="zh-CN" altLang="en-US" dirty="0"/>
              <a:t>勾选</a:t>
            </a:r>
            <a:r>
              <a:rPr lang="en-US" altLang="zh-CN" dirty="0"/>
              <a:t>On</a:t>
            </a:r>
            <a:r>
              <a:rPr lang="zh-CN" altLang="en-US" dirty="0"/>
              <a:t>，启用本接口</a:t>
            </a:r>
            <a:endParaRPr lang="en-US" altLang="zh-CN" dirty="0"/>
          </a:p>
          <a:p>
            <a:pPr marL="0" indent="0">
              <a:buNone/>
            </a:pPr>
            <a:endParaRPr lang="en-US" altLang="zh-CN" dirty="0"/>
          </a:p>
          <a:p>
            <a:pPr marL="0" indent="0">
              <a:buNone/>
            </a:pPr>
            <a:endParaRPr lang="en-US" altLang="zh-CN" dirty="0"/>
          </a:p>
        </p:txBody>
      </p:sp>
      <p:pic>
        <p:nvPicPr>
          <p:cNvPr id="8" name="图片 7">
            <a:extLst>
              <a:ext uri="{FF2B5EF4-FFF2-40B4-BE49-F238E27FC236}">
                <a16:creationId xmlns:a16="http://schemas.microsoft.com/office/drawing/2014/main" id="{5192B6E6-5290-8445-20F5-9347ACE1E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733" y="1737360"/>
            <a:ext cx="4922947" cy="4587638"/>
          </a:xfrm>
          <a:prstGeom prst="rect">
            <a:avLst/>
          </a:prstGeom>
        </p:spPr>
      </p:pic>
    </p:spTree>
    <p:extLst>
      <p:ext uri="{BB962C8B-B14F-4D97-AF65-F5344CB8AC3E}">
        <p14:creationId xmlns:p14="http://schemas.microsoft.com/office/powerpoint/2010/main" val="4054853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F7388-2258-78AC-2779-1EED6DE59F1E}"/>
              </a:ext>
            </a:extLst>
          </p:cNvPr>
          <p:cNvSpPr>
            <a:spLocks noGrp="1"/>
          </p:cNvSpPr>
          <p:nvPr>
            <p:ph type="title"/>
          </p:nvPr>
        </p:nvSpPr>
        <p:spPr/>
        <p:txBody>
          <a:bodyPr/>
          <a:lstStyle/>
          <a:p>
            <a:r>
              <a:rPr lang="zh-CN" altLang="en-US" dirty="0"/>
              <a:t>配置路由器</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47AA9D25-32B1-A4BD-693F-F23174CC5B79}"/>
              </a:ext>
            </a:extLst>
          </p:cNvPr>
          <p:cNvSpPr>
            <a:spLocks noGrp="1"/>
          </p:cNvSpPr>
          <p:nvPr>
            <p:ph idx="1"/>
          </p:nvPr>
        </p:nvSpPr>
        <p:spPr>
          <a:xfrm>
            <a:off x="1097280" y="1845733"/>
            <a:ext cx="10058400" cy="4879531"/>
          </a:xfrm>
        </p:spPr>
        <p:txBody>
          <a:bodyPr>
            <a:normAutofit/>
          </a:bodyPr>
          <a:lstStyle/>
          <a:p>
            <a:pPr>
              <a:buFont typeface="Wingdings" panose="05000000000000000000" pitchFamily="2" charset="2"/>
              <a:buChar char="l"/>
            </a:pPr>
            <a:r>
              <a:rPr lang="zh-CN" altLang="en-US" dirty="0"/>
              <a:t>使用命令界面配置（以</a:t>
            </a:r>
            <a:r>
              <a:rPr lang="en-US" altLang="zh-CN" dirty="0" err="1"/>
              <a:t>RouterWest</a:t>
            </a:r>
            <a:r>
              <a:rPr lang="zh-CN" altLang="en-US" dirty="0"/>
              <a:t>为例）：</a:t>
            </a:r>
            <a:endParaRPr lang="en-US" altLang="zh-CN" dirty="0"/>
          </a:p>
          <a:p>
            <a:pPr marL="0" indent="0">
              <a:buNone/>
            </a:pPr>
            <a:r>
              <a:rPr lang="en-US" altLang="zh-CN" dirty="0">
                <a:latin typeface="Consolas" panose="020B0609020204030204" pitchFamily="49" charset="0"/>
              </a:rPr>
              <a:t>enable             #</a:t>
            </a:r>
            <a:r>
              <a:rPr lang="zh-CN" altLang="en-US" i="1" dirty="0">
                <a:latin typeface="Consolas" panose="020B0609020204030204" pitchFamily="49" charset="0"/>
              </a:rPr>
              <a:t>进入特权模式</a:t>
            </a:r>
            <a:endParaRPr lang="en-US" altLang="zh-CN" i="1" dirty="0">
              <a:latin typeface="Consolas" panose="020B0609020204030204" pitchFamily="49" charset="0"/>
            </a:endParaRPr>
          </a:p>
          <a:p>
            <a:pPr marL="0" indent="0">
              <a:buNone/>
            </a:pPr>
            <a:r>
              <a:rPr lang="en-US" altLang="zh-CN" dirty="0">
                <a:latin typeface="Consolas" panose="020B0609020204030204" pitchFamily="49" charset="0"/>
              </a:rPr>
              <a:t>configure terminal #</a:t>
            </a:r>
            <a:r>
              <a:rPr lang="zh-CN" altLang="en-US" i="1" dirty="0">
                <a:latin typeface="Consolas" panose="020B0609020204030204" pitchFamily="49" charset="0"/>
              </a:rPr>
              <a:t>进入全局设置模式</a:t>
            </a:r>
            <a:endParaRPr lang="en-US" altLang="zh-CN" i="1" dirty="0">
              <a:latin typeface="Consolas" panose="020B0609020204030204" pitchFamily="49" charset="0"/>
            </a:endParaRPr>
          </a:p>
          <a:p>
            <a:pPr marL="0" indent="0">
              <a:buNone/>
            </a:pPr>
            <a:r>
              <a:rPr lang="en-US" altLang="zh-CN" dirty="0">
                <a:latin typeface="Consolas" panose="020B0609020204030204" pitchFamily="49" charset="0"/>
              </a:rPr>
              <a:t>interface FastEthernet</a:t>
            </a:r>
            <a:r>
              <a:rPr lang="en-US" altLang="zh-CN" dirty="0">
                <a:solidFill>
                  <a:srgbClr val="FF0000"/>
                </a:solidFill>
                <a:latin typeface="Consolas" panose="020B0609020204030204" pitchFamily="49" charset="0"/>
              </a:rPr>
              <a:t>0/0</a:t>
            </a:r>
          </a:p>
          <a:p>
            <a:pPr marL="0" indent="0">
              <a:buNone/>
            </a:pPr>
            <a:r>
              <a:rPr lang="en-US" altLang="zh-CN" dirty="0">
                <a:latin typeface="Consolas" panose="020B0609020204030204" pitchFamily="49" charset="0"/>
              </a:rPr>
              <a:t>                   #</a:t>
            </a:r>
            <a:r>
              <a:rPr lang="zh-CN" altLang="en-US" i="1" dirty="0">
                <a:latin typeface="Consolas" panose="020B0609020204030204" pitchFamily="49" charset="0"/>
              </a:rPr>
              <a:t>选择要配置的接口</a:t>
            </a:r>
            <a:endParaRPr lang="en-US" altLang="zh-CN" i="1" dirty="0">
              <a:latin typeface="Consolas" panose="020B0609020204030204" pitchFamily="49" charset="0"/>
            </a:endParaRPr>
          </a:p>
          <a:p>
            <a:pPr marL="0" indent="0">
              <a:buNone/>
            </a:pPr>
            <a:r>
              <a:rPr lang="en-US" altLang="zh-CN" dirty="0" err="1">
                <a:latin typeface="Consolas" panose="020B0609020204030204" pitchFamily="49" charset="0"/>
              </a:rPr>
              <a:t>ip</a:t>
            </a:r>
            <a:r>
              <a:rPr lang="en-US" altLang="zh-CN" dirty="0">
                <a:latin typeface="Consolas" panose="020B0609020204030204" pitchFamily="49" charset="0"/>
              </a:rPr>
              <a:t> address </a:t>
            </a:r>
            <a:r>
              <a:rPr lang="en-US" altLang="zh-CN" dirty="0">
                <a:solidFill>
                  <a:srgbClr val="FF0000"/>
                </a:solidFill>
                <a:latin typeface="Consolas" panose="020B0609020204030204" pitchFamily="49" charset="0"/>
              </a:rPr>
              <a:t>1.7.0.2 255.255.0.0 </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a:t>
            </a:r>
            <a:r>
              <a:rPr lang="en-US" altLang="zh-CN" i="1" dirty="0">
                <a:latin typeface="Consolas" panose="020B0609020204030204" pitchFamily="49" charset="0"/>
              </a:rPr>
              <a:t>IP</a:t>
            </a:r>
            <a:r>
              <a:rPr lang="zh-CN" altLang="en-US" i="1" dirty="0">
                <a:latin typeface="Consolas" panose="020B0609020204030204" pitchFamily="49" charset="0"/>
              </a:rPr>
              <a:t>地址和子网掩码</a:t>
            </a:r>
            <a:endParaRPr lang="en-US" altLang="zh-CN" i="1" dirty="0">
              <a:latin typeface="Consolas" panose="020B0609020204030204" pitchFamily="49" charset="0"/>
            </a:endParaRPr>
          </a:p>
          <a:p>
            <a:pPr marL="0" indent="0">
              <a:buNone/>
            </a:pPr>
            <a:r>
              <a:rPr lang="en-US" altLang="zh-CN" dirty="0">
                <a:latin typeface="Consolas" panose="020B0609020204030204" pitchFamily="49" charset="0"/>
              </a:rPr>
              <a:t>no shutdown        #</a:t>
            </a:r>
            <a:r>
              <a:rPr lang="zh-CN" altLang="en-US" i="1" dirty="0">
                <a:latin typeface="Consolas" panose="020B0609020204030204" pitchFamily="49" charset="0"/>
              </a:rPr>
              <a:t>启用接口</a:t>
            </a:r>
            <a:endParaRPr lang="en-US" altLang="zh-CN" i="1" dirty="0">
              <a:latin typeface="Consolas" panose="020B0609020204030204" pitchFamily="49" charset="0"/>
            </a:endParaRPr>
          </a:p>
          <a:p>
            <a:pPr marL="0" indent="0">
              <a:buNone/>
            </a:pPr>
            <a:r>
              <a:rPr lang="en-US" altLang="zh-CN" dirty="0">
                <a:latin typeface="Consolas" panose="020B0609020204030204" pitchFamily="49" charset="0"/>
              </a:rPr>
              <a:t>exit               #</a:t>
            </a:r>
            <a:r>
              <a:rPr lang="zh-CN" altLang="en-US" i="1" dirty="0">
                <a:latin typeface="Consolas" panose="020B0609020204030204" pitchFamily="49" charset="0"/>
              </a:rPr>
              <a:t>退出并配置下一接口</a:t>
            </a:r>
            <a:endParaRPr lang="en-US" altLang="zh-CN" i="1" dirty="0">
              <a:latin typeface="Consolas" panose="020B0609020204030204" pitchFamily="49" charset="0"/>
            </a:endParaRPr>
          </a:p>
          <a:p>
            <a:pPr>
              <a:buFont typeface="Wingdings" panose="05000000000000000000" pitchFamily="2" charset="2"/>
              <a:buChar char="l"/>
            </a:pPr>
            <a:r>
              <a:rPr lang="zh-CN" altLang="en-US" dirty="0"/>
              <a:t>对于每个接入网络的</a:t>
            </a:r>
            <a:r>
              <a:rPr lang="en-US" altLang="zh-CN" dirty="0"/>
              <a:t>interface</a:t>
            </a:r>
            <a:r>
              <a:rPr lang="zh-CN" altLang="en-US" dirty="0"/>
              <a:t>都要配置</a:t>
            </a:r>
            <a:r>
              <a:rPr lang="en-US" altLang="zh-CN" dirty="0"/>
              <a:t>IP</a:t>
            </a:r>
            <a:r>
              <a:rPr lang="zh-CN" altLang="en-US" dirty="0"/>
              <a:t>地址</a:t>
            </a:r>
            <a:endParaRPr lang="en-US" altLang="zh-CN" dirty="0"/>
          </a:p>
        </p:txBody>
      </p:sp>
      <p:pic>
        <p:nvPicPr>
          <p:cNvPr id="9" name="图片 8">
            <a:extLst>
              <a:ext uri="{FF2B5EF4-FFF2-40B4-BE49-F238E27FC236}">
                <a16:creationId xmlns:a16="http://schemas.microsoft.com/office/drawing/2014/main" id="{7FEA2D8D-C826-FEE5-0B5B-891FA5329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733" y="1737360"/>
            <a:ext cx="4922947" cy="4587638"/>
          </a:xfrm>
          <a:prstGeom prst="rect">
            <a:avLst/>
          </a:prstGeom>
        </p:spPr>
      </p:pic>
    </p:spTree>
    <p:extLst>
      <p:ext uri="{BB962C8B-B14F-4D97-AF65-F5344CB8AC3E}">
        <p14:creationId xmlns:p14="http://schemas.microsoft.com/office/powerpoint/2010/main" val="2057670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167AC-8178-826E-A9A4-1A026DAB9A06}"/>
              </a:ext>
            </a:extLst>
          </p:cNvPr>
          <p:cNvSpPr>
            <a:spLocks noGrp="1"/>
          </p:cNvSpPr>
          <p:nvPr>
            <p:ph type="title"/>
          </p:nvPr>
        </p:nvSpPr>
        <p:spPr/>
        <p:txBody>
          <a:bodyPr/>
          <a:lstStyle/>
          <a:p>
            <a:r>
              <a:rPr lang="zh-CN" altLang="en-US" dirty="0"/>
              <a:t>配置终端设备</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0B44849A-8A7C-149C-BF86-F5E100C0FB36}"/>
              </a:ext>
            </a:extLst>
          </p:cNvPr>
          <p:cNvSpPr>
            <a:spLocks noGrp="1"/>
          </p:cNvSpPr>
          <p:nvPr>
            <p:ph idx="1"/>
          </p:nvPr>
        </p:nvSpPr>
        <p:spPr>
          <a:xfrm>
            <a:off x="1097280" y="1845734"/>
            <a:ext cx="2874952" cy="4023360"/>
          </a:xfrm>
        </p:spPr>
        <p:txBody>
          <a:bodyPr/>
          <a:lstStyle/>
          <a:p>
            <a:pPr>
              <a:buFont typeface="Wingdings" panose="05000000000000000000" pitchFamily="2" charset="2"/>
              <a:buChar char="l"/>
            </a:pPr>
            <a:r>
              <a:rPr lang="zh-CN" altLang="en-US" dirty="0"/>
              <a:t>使用图形界面配置   （以</a:t>
            </a:r>
            <a:r>
              <a:rPr lang="en-US" altLang="zh-CN" dirty="0" err="1"/>
              <a:t>PCEast</a:t>
            </a:r>
            <a:r>
              <a:rPr lang="zh-CN" altLang="en-US" dirty="0"/>
              <a:t>为例）：</a:t>
            </a:r>
            <a:endParaRPr lang="en-US" altLang="zh-CN" dirty="0"/>
          </a:p>
          <a:p>
            <a:pPr marL="457200" indent="-457200">
              <a:buFont typeface="+mj-lt"/>
              <a:buAutoNum type="arabicPeriod"/>
            </a:pPr>
            <a:r>
              <a:rPr lang="zh-CN" altLang="en-US" dirty="0"/>
              <a:t>点击</a:t>
            </a:r>
            <a:r>
              <a:rPr lang="en-US" altLang="zh-CN" dirty="0" err="1"/>
              <a:t>PCEast</a:t>
            </a:r>
            <a:r>
              <a:rPr lang="zh-CN" altLang="en-US" dirty="0"/>
              <a:t>图标；</a:t>
            </a:r>
            <a:endParaRPr lang="en-US" altLang="zh-CN" dirty="0"/>
          </a:p>
          <a:p>
            <a:pPr marL="457200" indent="-457200">
              <a:buFont typeface="+mj-lt"/>
              <a:buAutoNum type="arabicPeriod"/>
            </a:pPr>
            <a:r>
              <a:rPr lang="zh-CN" altLang="en-US" dirty="0"/>
              <a:t>选择</a:t>
            </a:r>
            <a:r>
              <a:rPr lang="en-US" altLang="zh-CN" dirty="0"/>
              <a:t>Config</a:t>
            </a:r>
            <a:r>
              <a:rPr lang="zh-CN" altLang="en-US" dirty="0"/>
              <a:t>选项卡；</a:t>
            </a:r>
            <a:endParaRPr lang="en-US" altLang="zh-CN" dirty="0"/>
          </a:p>
          <a:p>
            <a:pPr marL="457200" indent="-457200">
              <a:buFont typeface="+mj-lt"/>
              <a:buAutoNum type="arabicPeriod"/>
            </a:pPr>
            <a:r>
              <a:rPr lang="zh-CN" altLang="en-US" dirty="0"/>
              <a:t>点击</a:t>
            </a:r>
            <a:r>
              <a:rPr lang="en-US" altLang="zh-CN" dirty="0"/>
              <a:t>Settings</a:t>
            </a:r>
            <a:r>
              <a:rPr lang="zh-CN" altLang="en-US" dirty="0"/>
              <a:t>按钮，  在右侧输入</a:t>
            </a:r>
            <a:r>
              <a:rPr lang="en-US" altLang="zh-CN" dirty="0"/>
              <a:t>Gateway</a:t>
            </a:r>
            <a:r>
              <a:rPr lang="zh-CN" altLang="en-US" dirty="0"/>
              <a:t>；</a:t>
            </a:r>
            <a:endParaRPr lang="en-US" altLang="zh-CN" dirty="0"/>
          </a:p>
          <a:p>
            <a:pPr marL="0" indent="0">
              <a:buNone/>
            </a:pPr>
            <a:endParaRPr lang="zh-CN" altLang="en-US" dirty="0"/>
          </a:p>
        </p:txBody>
      </p:sp>
      <p:pic>
        <p:nvPicPr>
          <p:cNvPr id="8" name="图片 7">
            <a:extLst>
              <a:ext uri="{FF2B5EF4-FFF2-40B4-BE49-F238E27FC236}">
                <a16:creationId xmlns:a16="http://schemas.microsoft.com/office/drawing/2014/main" id="{0DA949F6-8856-1C3D-E785-50EB989B0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947" y="1737360"/>
            <a:ext cx="6614733" cy="4587638"/>
          </a:xfrm>
          <a:prstGeom prst="rect">
            <a:avLst/>
          </a:prstGeom>
        </p:spPr>
      </p:pic>
    </p:spTree>
    <p:extLst>
      <p:ext uri="{BB962C8B-B14F-4D97-AF65-F5344CB8AC3E}">
        <p14:creationId xmlns:p14="http://schemas.microsoft.com/office/powerpoint/2010/main" val="85349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84FF1-A633-1860-D95A-FC5EFC8854D6}"/>
              </a:ext>
            </a:extLst>
          </p:cNvPr>
          <p:cNvSpPr>
            <a:spLocks noGrp="1"/>
          </p:cNvSpPr>
          <p:nvPr>
            <p:ph type="title"/>
          </p:nvPr>
        </p:nvSpPr>
        <p:spPr/>
        <p:txBody>
          <a:bodyPr/>
          <a:lstStyle/>
          <a:p>
            <a:r>
              <a:rPr lang="zh-CN" altLang="en-US" dirty="0"/>
              <a:t>路由的基本概念</a:t>
            </a:r>
          </a:p>
        </p:txBody>
      </p:sp>
      <p:sp>
        <p:nvSpPr>
          <p:cNvPr id="3" name="内容占位符 2">
            <a:extLst>
              <a:ext uri="{FF2B5EF4-FFF2-40B4-BE49-F238E27FC236}">
                <a16:creationId xmlns:a16="http://schemas.microsoft.com/office/drawing/2014/main" id="{4CC462A3-ACB0-FB12-7952-D986A6C78040}"/>
              </a:ext>
            </a:extLst>
          </p:cNvPr>
          <p:cNvSpPr>
            <a:spLocks noGrp="1"/>
          </p:cNvSpPr>
          <p:nvPr>
            <p:ph idx="1"/>
          </p:nvPr>
        </p:nvSpPr>
        <p:spPr/>
        <p:txBody>
          <a:bodyPr/>
          <a:lstStyle/>
          <a:p>
            <a:pPr>
              <a:buFont typeface="Wingdings" panose="05000000000000000000" pitchFamily="2" charset="2"/>
              <a:buChar char="l"/>
            </a:pPr>
            <a:r>
              <a:rPr lang="zh-CN" altLang="en-US" dirty="0"/>
              <a:t>路由器的功能是确定发送数据包的最佳路径以及将数据包从一个网络传送到另一个网络。</a:t>
            </a:r>
            <a:endParaRPr lang="en-US" altLang="zh-CN" dirty="0"/>
          </a:p>
          <a:p>
            <a:pPr>
              <a:buFont typeface="Wingdings" panose="05000000000000000000" pitchFamily="2" charset="2"/>
              <a:buChar char="l"/>
            </a:pPr>
            <a:r>
              <a:rPr lang="zh-CN" altLang="en-US" dirty="0"/>
              <a:t>路由是所有数据网络的核心所在，它通过搜索存储的路由表中的路由信息将数据包从源传送至目的地，所以路由表是路由器工作的核心。</a:t>
            </a:r>
          </a:p>
          <a:p>
            <a:pPr>
              <a:buFont typeface="Wingdings" panose="05000000000000000000" pitchFamily="2" charset="2"/>
              <a:buChar char="l"/>
            </a:pPr>
            <a:r>
              <a:rPr lang="zh-CN" altLang="en-US" dirty="0"/>
              <a:t>路由器构建路由表的方式通常有两种：</a:t>
            </a:r>
            <a:endParaRPr lang="en-US" altLang="zh-CN" dirty="0"/>
          </a:p>
          <a:p>
            <a:pPr lvl="1">
              <a:buFont typeface="Wingdings" panose="05000000000000000000" pitchFamily="2" charset="2"/>
              <a:buChar char="l"/>
            </a:pPr>
            <a:r>
              <a:rPr lang="zh-CN" altLang="en-US" dirty="0"/>
              <a:t>静态路由</a:t>
            </a:r>
            <a:endParaRPr lang="en-US" altLang="zh-CN" dirty="0"/>
          </a:p>
          <a:p>
            <a:pPr lvl="1">
              <a:buFont typeface="Wingdings" panose="05000000000000000000" pitchFamily="2" charset="2"/>
              <a:buChar char="l"/>
            </a:pPr>
            <a:r>
              <a:rPr lang="zh-CN" altLang="en-US" dirty="0"/>
              <a:t>动态路由</a:t>
            </a:r>
          </a:p>
        </p:txBody>
      </p:sp>
    </p:spTree>
    <p:extLst>
      <p:ext uri="{BB962C8B-B14F-4D97-AF65-F5344CB8AC3E}">
        <p14:creationId xmlns:p14="http://schemas.microsoft.com/office/powerpoint/2010/main" val="1646090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167AC-8178-826E-A9A4-1A026DAB9A06}"/>
              </a:ext>
            </a:extLst>
          </p:cNvPr>
          <p:cNvSpPr>
            <a:spLocks noGrp="1"/>
          </p:cNvSpPr>
          <p:nvPr>
            <p:ph type="title"/>
          </p:nvPr>
        </p:nvSpPr>
        <p:spPr/>
        <p:txBody>
          <a:bodyPr/>
          <a:lstStyle/>
          <a:p>
            <a:r>
              <a:rPr lang="zh-CN" altLang="en-US" dirty="0"/>
              <a:t>配置终端设备</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0B44849A-8A7C-149C-BF86-F5E100C0FB36}"/>
              </a:ext>
            </a:extLst>
          </p:cNvPr>
          <p:cNvSpPr>
            <a:spLocks noGrp="1"/>
          </p:cNvSpPr>
          <p:nvPr>
            <p:ph idx="1"/>
          </p:nvPr>
        </p:nvSpPr>
        <p:spPr>
          <a:xfrm>
            <a:off x="1097279" y="1845734"/>
            <a:ext cx="3120759" cy="4023360"/>
          </a:xfrm>
        </p:spPr>
        <p:txBody>
          <a:bodyPr/>
          <a:lstStyle/>
          <a:p>
            <a:pPr>
              <a:buFont typeface="Wingdings" panose="05000000000000000000" pitchFamily="2" charset="2"/>
              <a:buChar char="l"/>
            </a:pPr>
            <a:r>
              <a:rPr lang="zh-CN" altLang="en-US" dirty="0"/>
              <a:t>使用图形界面配置       （以</a:t>
            </a:r>
            <a:r>
              <a:rPr lang="en-US" altLang="zh-CN" dirty="0" err="1"/>
              <a:t>PCEast</a:t>
            </a:r>
            <a:r>
              <a:rPr lang="zh-CN" altLang="en-US" dirty="0"/>
              <a:t>为例）：</a:t>
            </a:r>
            <a:endParaRPr lang="en-US" altLang="zh-CN" dirty="0"/>
          </a:p>
          <a:p>
            <a:pPr marL="457200" indent="-457200">
              <a:buFont typeface="+mj-lt"/>
              <a:buAutoNum type="arabicPeriod"/>
            </a:pPr>
            <a:r>
              <a:rPr lang="zh-CN" altLang="en-US" dirty="0"/>
              <a:t>点击</a:t>
            </a:r>
            <a:r>
              <a:rPr lang="en-US" altLang="zh-CN" dirty="0" err="1"/>
              <a:t>PCEast</a:t>
            </a:r>
            <a:r>
              <a:rPr lang="zh-CN" altLang="en-US" dirty="0"/>
              <a:t>图标；</a:t>
            </a:r>
            <a:endParaRPr lang="en-US" altLang="zh-CN" dirty="0"/>
          </a:p>
          <a:p>
            <a:pPr marL="457200" indent="-457200">
              <a:buFont typeface="+mj-lt"/>
              <a:buAutoNum type="arabicPeriod"/>
            </a:pPr>
            <a:r>
              <a:rPr lang="zh-CN" altLang="en-US" dirty="0"/>
              <a:t>选择</a:t>
            </a:r>
            <a:r>
              <a:rPr lang="en-US" altLang="zh-CN" dirty="0"/>
              <a:t>Config</a:t>
            </a:r>
            <a:r>
              <a:rPr lang="zh-CN" altLang="en-US" dirty="0"/>
              <a:t>选项卡；</a:t>
            </a:r>
            <a:endParaRPr lang="en-US" altLang="zh-CN" dirty="0"/>
          </a:p>
          <a:p>
            <a:pPr marL="457200" indent="-457200">
              <a:buFont typeface="+mj-lt"/>
              <a:buAutoNum type="arabicPeriod"/>
            </a:pPr>
            <a:r>
              <a:rPr lang="zh-CN" altLang="en-US" dirty="0"/>
              <a:t>点击</a:t>
            </a:r>
            <a:r>
              <a:rPr lang="en-US" altLang="zh-CN" dirty="0"/>
              <a:t>Settings</a:t>
            </a:r>
            <a:r>
              <a:rPr lang="zh-CN" altLang="en-US" dirty="0"/>
              <a:t>按钮，      在右侧输入</a:t>
            </a:r>
            <a:r>
              <a:rPr lang="en-US" altLang="zh-CN" dirty="0"/>
              <a:t>Gateway</a:t>
            </a:r>
            <a:r>
              <a:rPr lang="zh-CN" altLang="en-US" dirty="0"/>
              <a:t>；</a:t>
            </a:r>
            <a:endParaRPr lang="en-US" altLang="zh-CN" dirty="0"/>
          </a:p>
          <a:p>
            <a:pPr marL="457200" indent="-457200">
              <a:buFont typeface="+mj-lt"/>
              <a:buAutoNum type="arabicPeriod"/>
            </a:pPr>
            <a:r>
              <a:rPr lang="zh-CN" altLang="en-US" dirty="0"/>
              <a:t>点击</a:t>
            </a:r>
            <a:r>
              <a:rPr lang="en-US" altLang="zh-CN" dirty="0" err="1"/>
              <a:t>FastEthernet</a:t>
            </a:r>
            <a:r>
              <a:rPr lang="zh-CN" altLang="en-US" dirty="0"/>
              <a:t>按钮，在右侧输入</a:t>
            </a:r>
            <a:r>
              <a:rPr lang="en-US" altLang="zh-CN" dirty="0"/>
              <a:t>IP Address  </a:t>
            </a:r>
            <a:r>
              <a:rPr lang="zh-CN" altLang="en-US" dirty="0"/>
              <a:t>和</a:t>
            </a:r>
            <a:r>
              <a:rPr lang="en-US" altLang="zh-CN" dirty="0"/>
              <a:t>Subnet Mask</a:t>
            </a:r>
          </a:p>
          <a:p>
            <a:pPr marL="0" indent="0">
              <a:buNone/>
            </a:pPr>
            <a:endParaRPr lang="zh-CN" altLang="en-US" dirty="0"/>
          </a:p>
        </p:txBody>
      </p:sp>
      <p:pic>
        <p:nvPicPr>
          <p:cNvPr id="5" name="图片 4">
            <a:extLst>
              <a:ext uri="{FF2B5EF4-FFF2-40B4-BE49-F238E27FC236}">
                <a16:creationId xmlns:a16="http://schemas.microsoft.com/office/drawing/2014/main" id="{4C709CFB-5021-018E-466C-9AA353BB0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947" y="1737360"/>
            <a:ext cx="6614733" cy="4587638"/>
          </a:xfrm>
          <a:prstGeom prst="rect">
            <a:avLst/>
          </a:prstGeom>
        </p:spPr>
      </p:pic>
    </p:spTree>
    <p:extLst>
      <p:ext uri="{BB962C8B-B14F-4D97-AF65-F5344CB8AC3E}">
        <p14:creationId xmlns:p14="http://schemas.microsoft.com/office/powerpoint/2010/main" val="361883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167AC-8178-826E-A9A4-1A026DAB9A06}"/>
              </a:ext>
            </a:extLst>
          </p:cNvPr>
          <p:cNvSpPr>
            <a:spLocks noGrp="1"/>
          </p:cNvSpPr>
          <p:nvPr>
            <p:ph type="title"/>
          </p:nvPr>
        </p:nvSpPr>
        <p:spPr/>
        <p:txBody>
          <a:bodyPr/>
          <a:lstStyle/>
          <a:p>
            <a:r>
              <a:rPr lang="zh-CN" altLang="en-US" dirty="0"/>
              <a:t>配置终端设备</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0B44849A-8A7C-149C-BF86-F5E100C0FB36}"/>
              </a:ext>
            </a:extLst>
          </p:cNvPr>
          <p:cNvSpPr>
            <a:spLocks noGrp="1"/>
          </p:cNvSpPr>
          <p:nvPr>
            <p:ph idx="1"/>
          </p:nvPr>
        </p:nvSpPr>
        <p:spPr>
          <a:xfrm>
            <a:off x="1097280" y="1845734"/>
            <a:ext cx="4818919" cy="4023360"/>
          </a:xfrm>
        </p:spPr>
        <p:txBody>
          <a:bodyPr/>
          <a:lstStyle/>
          <a:p>
            <a:pPr>
              <a:buFont typeface="Wingdings" panose="05000000000000000000" pitchFamily="2" charset="2"/>
              <a:buChar char="l"/>
            </a:pPr>
            <a:r>
              <a:rPr lang="zh-CN" altLang="en-US" dirty="0"/>
              <a:t>使用</a:t>
            </a:r>
            <a:r>
              <a:rPr lang="en-US" altLang="zh-CN" dirty="0"/>
              <a:t>Desktop</a:t>
            </a:r>
            <a:r>
              <a:rPr lang="zh-CN" altLang="en-US" dirty="0"/>
              <a:t>配置（以</a:t>
            </a:r>
            <a:r>
              <a:rPr lang="en-US" altLang="zh-CN" dirty="0" err="1"/>
              <a:t>PCEast</a:t>
            </a:r>
            <a:r>
              <a:rPr lang="zh-CN" altLang="en-US" dirty="0"/>
              <a:t>为例）：</a:t>
            </a:r>
            <a:endParaRPr lang="en-US" altLang="zh-CN" dirty="0"/>
          </a:p>
          <a:p>
            <a:pPr marL="457200" indent="-457200">
              <a:buFont typeface="+mj-lt"/>
              <a:buAutoNum type="arabicPeriod"/>
            </a:pPr>
            <a:r>
              <a:rPr lang="zh-CN" altLang="en-US" dirty="0"/>
              <a:t>点击</a:t>
            </a:r>
            <a:r>
              <a:rPr lang="en-US" altLang="zh-CN" dirty="0" err="1"/>
              <a:t>PCEast</a:t>
            </a:r>
            <a:r>
              <a:rPr lang="zh-CN" altLang="en-US" dirty="0"/>
              <a:t>图标；</a:t>
            </a:r>
            <a:endParaRPr lang="en-US" altLang="zh-CN" dirty="0"/>
          </a:p>
          <a:p>
            <a:pPr marL="457200" indent="-457200">
              <a:buFont typeface="+mj-lt"/>
              <a:buAutoNum type="arabicPeriod"/>
            </a:pPr>
            <a:r>
              <a:rPr lang="zh-CN" altLang="en-US" dirty="0"/>
              <a:t>选择</a:t>
            </a:r>
            <a:r>
              <a:rPr lang="en-US" altLang="zh-CN" dirty="0"/>
              <a:t>Desktop</a:t>
            </a:r>
            <a:r>
              <a:rPr lang="zh-CN" altLang="en-US" dirty="0"/>
              <a:t>选项卡；</a:t>
            </a:r>
            <a:endParaRPr lang="en-US" altLang="zh-CN" dirty="0"/>
          </a:p>
          <a:p>
            <a:pPr marL="457200" indent="-457200">
              <a:buFont typeface="+mj-lt"/>
              <a:buAutoNum type="arabicPeriod"/>
            </a:pPr>
            <a:r>
              <a:rPr lang="zh-CN" altLang="en-US" dirty="0"/>
              <a:t>点击</a:t>
            </a:r>
            <a:r>
              <a:rPr lang="en-US" altLang="zh-CN" dirty="0"/>
              <a:t>IP Configuration</a:t>
            </a:r>
            <a:r>
              <a:rPr lang="zh-CN" altLang="en-US" dirty="0"/>
              <a:t>图标，输入</a:t>
            </a:r>
            <a:endParaRPr lang="en-US" altLang="zh-CN" dirty="0"/>
          </a:p>
          <a:p>
            <a:pPr marL="292608" lvl="1" indent="0">
              <a:buNone/>
            </a:pPr>
            <a:r>
              <a:rPr lang="en-US" altLang="zh-CN" dirty="0"/>
              <a:t>IP Address,</a:t>
            </a:r>
            <a:r>
              <a:rPr lang="zh-CN" altLang="en-US" dirty="0"/>
              <a:t> </a:t>
            </a:r>
            <a:r>
              <a:rPr lang="en-US" altLang="zh-CN" dirty="0"/>
              <a:t>Subnet</a:t>
            </a:r>
            <a:r>
              <a:rPr lang="zh-CN" altLang="en-US" dirty="0"/>
              <a:t> </a:t>
            </a:r>
            <a:r>
              <a:rPr lang="en-US" altLang="zh-CN" dirty="0"/>
              <a:t>Mask</a:t>
            </a:r>
            <a:r>
              <a:rPr lang="zh-CN" altLang="en-US" dirty="0"/>
              <a:t> </a:t>
            </a:r>
            <a:r>
              <a:rPr lang="en-US" altLang="zh-CN" dirty="0"/>
              <a:t>and</a:t>
            </a:r>
            <a:r>
              <a:rPr lang="zh-CN" altLang="en-US" dirty="0"/>
              <a:t> </a:t>
            </a:r>
            <a:r>
              <a:rPr lang="en-US" altLang="zh-CN" dirty="0"/>
              <a:t>Default</a:t>
            </a:r>
            <a:r>
              <a:rPr lang="zh-CN" altLang="en-US" dirty="0"/>
              <a:t> </a:t>
            </a:r>
            <a:r>
              <a:rPr lang="en-US" altLang="zh-CN" dirty="0"/>
              <a:t>Gateway</a:t>
            </a:r>
          </a:p>
          <a:p>
            <a:pPr marL="0" indent="0">
              <a:buNone/>
            </a:pPr>
            <a:endParaRPr lang="zh-CN" altLang="en-US" dirty="0"/>
          </a:p>
        </p:txBody>
      </p:sp>
      <p:pic>
        <p:nvPicPr>
          <p:cNvPr id="6" name="图片 5">
            <a:extLst>
              <a:ext uri="{FF2B5EF4-FFF2-40B4-BE49-F238E27FC236}">
                <a16:creationId xmlns:a16="http://schemas.microsoft.com/office/drawing/2014/main" id="{28555C95-6D83-C528-F9CC-64257DF07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733" y="1737360"/>
            <a:ext cx="4922947" cy="4587638"/>
          </a:xfrm>
          <a:prstGeom prst="rect">
            <a:avLst/>
          </a:prstGeom>
        </p:spPr>
      </p:pic>
    </p:spTree>
    <p:extLst>
      <p:ext uri="{BB962C8B-B14F-4D97-AF65-F5344CB8AC3E}">
        <p14:creationId xmlns:p14="http://schemas.microsoft.com/office/powerpoint/2010/main" val="2272453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3AB42-33F9-B285-FC71-0C4E04755307}"/>
              </a:ext>
            </a:extLst>
          </p:cNvPr>
          <p:cNvSpPr>
            <a:spLocks noGrp="1"/>
          </p:cNvSpPr>
          <p:nvPr>
            <p:ph type="title"/>
          </p:nvPr>
        </p:nvSpPr>
        <p:spPr/>
        <p:txBody>
          <a:bodyPr/>
          <a:lstStyle/>
          <a:p>
            <a:r>
              <a:rPr lang="zh-CN" altLang="en-US" dirty="0"/>
              <a:t>配置终端设备</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12933547-AECA-7665-A9BE-01A88BDD7DFA}"/>
              </a:ext>
            </a:extLst>
          </p:cNvPr>
          <p:cNvSpPr>
            <a:spLocks noGrp="1"/>
          </p:cNvSpPr>
          <p:nvPr>
            <p:ph idx="1"/>
          </p:nvPr>
        </p:nvSpPr>
        <p:spPr>
          <a:xfrm>
            <a:off x="1097280" y="1845733"/>
            <a:ext cx="4818919" cy="4725664"/>
          </a:xfrm>
        </p:spPr>
        <p:txBody>
          <a:bodyPr>
            <a:normAutofit/>
          </a:bodyPr>
          <a:lstStyle/>
          <a:p>
            <a:pPr>
              <a:buFont typeface="Wingdings" panose="05000000000000000000" pitchFamily="2" charset="2"/>
              <a:buChar char="l"/>
            </a:pPr>
            <a:r>
              <a:rPr lang="zh-CN" altLang="en-US" dirty="0"/>
              <a:t>终端设备的</a:t>
            </a:r>
            <a:r>
              <a:rPr lang="en-US" altLang="zh-CN" dirty="0"/>
              <a:t>Desktop</a:t>
            </a:r>
            <a:r>
              <a:rPr lang="zh-CN" altLang="en-US" dirty="0"/>
              <a:t>提供了命令行环境：</a:t>
            </a:r>
            <a:r>
              <a:rPr lang="en-US" altLang="zh-CN" dirty="0"/>
              <a:t>Command Prompt</a:t>
            </a:r>
          </a:p>
          <a:p>
            <a:pPr>
              <a:buFont typeface="Wingdings" panose="05000000000000000000" pitchFamily="2" charset="2"/>
              <a:buChar char="l"/>
            </a:pPr>
            <a:r>
              <a:rPr lang="zh-CN" altLang="en-US" dirty="0"/>
              <a:t>使用</a:t>
            </a:r>
            <a:r>
              <a:rPr lang="en-US" altLang="zh-CN" dirty="0"/>
              <a:t>ping</a:t>
            </a:r>
            <a:r>
              <a:rPr lang="zh-CN" altLang="en-US" dirty="0"/>
              <a:t>查看哪些主机可以连通，哪些不可以，为什么？</a:t>
            </a:r>
            <a:endParaRPr lang="en-US" altLang="zh-CN" dirty="0"/>
          </a:p>
        </p:txBody>
      </p:sp>
      <p:pic>
        <p:nvPicPr>
          <p:cNvPr id="6" name="图片 5">
            <a:extLst>
              <a:ext uri="{FF2B5EF4-FFF2-40B4-BE49-F238E27FC236}">
                <a16:creationId xmlns:a16="http://schemas.microsoft.com/office/drawing/2014/main" id="{7271D27A-149A-BE9C-844C-8399955FB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2733" y="1737360"/>
            <a:ext cx="4922947" cy="4587638"/>
          </a:xfrm>
          <a:prstGeom prst="rect">
            <a:avLst/>
          </a:prstGeom>
        </p:spPr>
      </p:pic>
    </p:spTree>
    <p:extLst>
      <p:ext uri="{BB962C8B-B14F-4D97-AF65-F5344CB8AC3E}">
        <p14:creationId xmlns:p14="http://schemas.microsoft.com/office/powerpoint/2010/main" val="450371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36E09-5A7F-5EA9-18A3-9A9A89098FAA}"/>
              </a:ext>
            </a:extLst>
          </p:cNvPr>
          <p:cNvSpPr>
            <a:spLocks noGrp="1"/>
          </p:cNvSpPr>
          <p:nvPr>
            <p:ph type="title"/>
          </p:nvPr>
        </p:nvSpPr>
        <p:spPr/>
        <p:txBody>
          <a:bodyPr/>
          <a:lstStyle/>
          <a:p>
            <a:r>
              <a:rPr lang="zh-CN" altLang="en-US" dirty="0"/>
              <a:t>配置静态路由</a:t>
            </a:r>
          </a:p>
        </p:txBody>
      </p:sp>
      <p:graphicFrame>
        <p:nvGraphicFramePr>
          <p:cNvPr id="4" name="表格 4">
            <a:extLst>
              <a:ext uri="{FF2B5EF4-FFF2-40B4-BE49-F238E27FC236}">
                <a16:creationId xmlns:a16="http://schemas.microsoft.com/office/drawing/2014/main" id="{F170101F-EB35-3AA9-5A6B-8E430C1F37BF}"/>
              </a:ext>
            </a:extLst>
          </p:cNvPr>
          <p:cNvGraphicFramePr>
            <a:graphicFrameLocks noGrp="1"/>
          </p:cNvGraphicFramePr>
          <p:nvPr>
            <p:ph idx="1"/>
            <p:extLst>
              <p:ext uri="{D42A27DB-BD31-4B8C-83A1-F6EECF244321}">
                <p14:modId xmlns:p14="http://schemas.microsoft.com/office/powerpoint/2010/main" val="1257398150"/>
              </p:ext>
            </p:extLst>
          </p:nvPr>
        </p:nvGraphicFramePr>
        <p:xfrm>
          <a:off x="1096963" y="1846263"/>
          <a:ext cx="10058393" cy="4358640"/>
        </p:xfrm>
        <a:graphic>
          <a:graphicData uri="http://schemas.openxmlformats.org/drawingml/2006/table">
            <a:tbl>
              <a:tblPr firstRow="1" bandRow="1">
                <a:tableStyleId>{5C22544A-7EE6-4342-B048-85BDC9FD1C3A}</a:tableStyleId>
              </a:tblPr>
              <a:tblGrid>
                <a:gridCol w="1382286">
                  <a:extLst>
                    <a:ext uri="{9D8B030D-6E8A-4147-A177-3AD203B41FA5}">
                      <a16:colId xmlns:a16="http://schemas.microsoft.com/office/drawing/2014/main" val="2139350496"/>
                    </a:ext>
                  </a:extLst>
                </a:gridCol>
                <a:gridCol w="927985">
                  <a:extLst>
                    <a:ext uri="{9D8B030D-6E8A-4147-A177-3AD203B41FA5}">
                      <a16:colId xmlns:a16="http://schemas.microsoft.com/office/drawing/2014/main" val="2623371016"/>
                    </a:ext>
                  </a:extLst>
                </a:gridCol>
                <a:gridCol w="1259034">
                  <a:extLst>
                    <a:ext uri="{9D8B030D-6E8A-4147-A177-3AD203B41FA5}">
                      <a16:colId xmlns:a16="http://schemas.microsoft.com/office/drawing/2014/main" val="1484313946"/>
                    </a:ext>
                  </a:extLst>
                </a:gridCol>
                <a:gridCol w="1280446">
                  <a:extLst>
                    <a:ext uri="{9D8B030D-6E8A-4147-A177-3AD203B41FA5}">
                      <a16:colId xmlns:a16="http://schemas.microsoft.com/office/drawing/2014/main" val="4148697396"/>
                    </a:ext>
                  </a:extLst>
                </a:gridCol>
                <a:gridCol w="208280">
                  <a:extLst>
                    <a:ext uri="{9D8B030D-6E8A-4147-A177-3AD203B41FA5}">
                      <a16:colId xmlns:a16="http://schemas.microsoft.com/office/drawing/2014/main" val="1457807120"/>
                    </a:ext>
                  </a:extLst>
                </a:gridCol>
                <a:gridCol w="1636303">
                  <a:extLst>
                    <a:ext uri="{9D8B030D-6E8A-4147-A177-3AD203B41FA5}">
                      <a16:colId xmlns:a16="http://schemas.microsoft.com/office/drawing/2014/main" val="2673567518"/>
                    </a:ext>
                  </a:extLst>
                </a:gridCol>
                <a:gridCol w="1121353">
                  <a:extLst>
                    <a:ext uri="{9D8B030D-6E8A-4147-A177-3AD203B41FA5}">
                      <a16:colId xmlns:a16="http://schemas.microsoft.com/office/drawing/2014/main" val="1816256302"/>
                    </a:ext>
                  </a:extLst>
                </a:gridCol>
                <a:gridCol w="1202311">
                  <a:extLst>
                    <a:ext uri="{9D8B030D-6E8A-4147-A177-3AD203B41FA5}">
                      <a16:colId xmlns:a16="http://schemas.microsoft.com/office/drawing/2014/main" val="331829722"/>
                    </a:ext>
                  </a:extLst>
                </a:gridCol>
                <a:gridCol w="1040395">
                  <a:extLst>
                    <a:ext uri="{9D8B030D-6E8A-4147-A177-3AD203B41FA5}">
                      <a16:colId xmlns:a16="http://schemas.microsoft.com/office/drawing/2014/main" val="4052597412"/>
                    </a:ext>
                  </a:extLst>
                </a:gridCol>
              </a:tblGrid>
              <a:tr h="335280">
                <a:tc>
                  <a:txBody>
                    <a:bodyPr/>
                    <a:lstStyle/>
                    <a:p>
                      <a:pPr algn="ctr"/>
                      <a:r>
                        <a:rPr lang="en-US" altLang="zh-CN" sz="1600" dirty="0"/>
                        <a:t>Router</a:t>
                      </a:r>
                      <a:endParaRPr lang="zh-CN" altLang="en-US" sz="1600" dirty="0"/>
                    </a:p>
                  </a:txBody>
                  <a:tcPr anchor="ctr"/>
                </a:tc>
                <a:tc>
                  <a:txBody>
                    <a:bodyPr/>
                    <a:lstStyle/>
                    <a:p>
                      <a:pPr algn="ctr"/>
                      <a:r>
                        <a:rPr lang="en-US" altLang="zh-CN" sz="1600" dirty="0"/>
                        <a:t>Network</a:t>
                      </a:r>
                      <a:endParaRPr lang="zh-CN" altLang="en-US" sz="1600" dirty="0"/>
                    </a:p>
                  </a:txBody>
                  <a:tcPr anchor="ctr"/>
                </a:tc>
                <a:tc>
                  <a:txBody>
                    <a:bodyPr/>
                    <a:lstStyle/>
                    <a:p>
                      <a:pPr algn="ctr"/>
                      <a:r>
                        <a:rPr lang="en-US" altLang="zh-CN" sz="1600" dirty="0"/>
                        <a:t>Mask</a:t>
                      </a:r>
                      <a:endParaRPr lang="zh-CN" altLang="en-US" sz="1600" dirty="0"/>
                    </a:p>
                  </a:txBody>
                  <a:tcPr anchor="ctr"/>
                </a:tc>
                <a:tc>
                  <a:txBody>
                    <a:bodyPr/>
                    <a:lstStyle/>
                    <a:p>
                      <a:pPr algn="ctr"/>
                      <a:r>
                        <a:rPr lang="en-US" altLang="zh-CN" sz="1600" dirty="0"/>
                        <a:t>Next Hop</a:t>
                      </a:r>
                      <a:endParaRPr lang="zh-CN" altLang="en-US" sz="1600" dirty="0"/>
                    </a:p>
                  </a:txBody>
                  <a:tcPr anchor="ctr"/>
                </a:tc>
                <a:tc>
                  <a:txBody>
                    <a:bodyPr/>
                    <a:lstStyle/>
                    <a:p>
                      <a:pPr algn="ctr"/>
                      <a:endParaRPr lang="zh-CN" altLang="en-US" sz="1600" dirty="0"/>
                    </a:p>
                  </a:txBody>
                  <a:tcPr anchor="ctr"/>
                </a:tc>
                <a:tc>
                  <a:txBody>
                    <a:bodyPr/>
                    <a:lstStyle/>
                    <a:p>
                      <a:pPr algn="ctr"/>
                      <a:r>
                        <a:rPr lang="en-US" altLang="zh-CN" sz="1600" dirty="0"/>
                        <a:t>Router</a:t>
                      </a:r>
                      <a:endParaRPr lang="zh-CN" altLang="en-US" sz="1600" dirty="0"/>
                    </a:p>
                  </a:txBody>
                  <a:tcPr anchor="ctr"/>
                </a:tc>
                <a:tc>
                  <a:txBody>
                    <a:bodyPr/>
                    <a:lstStyle/>
                    <a:p>
                      <a:pPr algn="ctr"/>
                      <a:r>
                        <a:rPr lang="en-US" altLang="zh-CN" sz="1600" dirty="0"/>
                        <a:t>Network</a:t>
                      </a:r>
                      <a:endParaRPr lang="zh-CN" altLang="en-US" sz="1600" dirty="0"/>
                    </a:p>
                  </a:txBody>
                  <a:tcPr anchor="ctr"/>
                </a:tc>
                <a:tc>
                  <a:txBody>
                    <a:bodyPr/>
                    <a:lstStyle/>
                    <a:p>
                      <a:pPr algn="ctr"/>
                      <a:r>
                        <a:rPr lang="en-US" altLang="zh-CN" sz="1600" dirty="0"/>
                        <a:t>Mask</a:t>
                      </a:r>
                      <a:endParaRPr lang="zh-CN" altLang="en-US" sz="1600" dirty="0"/>
                    </a:p>
                  </a:txBody>
                  <a:tcPr anchor="ctr"/>
                </a:tc>
                <a:tc>
                  <a:txBody>
                    <a:bodyPr/>
                    <a:lstStyle/>
                    <a:p>
                      <a:pPr algn="ctr"/>
                      <a:r>
                        <a:rPr lang="en-US" altLang="zh-CN" sz="1600" dirty="0"/>
                        <a:t>Next Hop</a:t>
                      </a:r>
                      <a:endParaRPr lang="zh-CN" altLang="en-US" sz="1600" dirty="0"/>
                    </a:p>
                  </a:txBody>
                  <a:tcPr anchor="ctr"/>
                </a:tc>
                <a:extLst>
                  <a:ext uri="{0D108BD9-81ED-4DB2-BD59-A6C34878D82A}">
                    <a16:rowId xmlns:a16="http://schemas.microsoft.com/office/drawing/2014/main" val="120648508"/>
                  </a:ext>
                </a:extLst>
              </a:tr>
              <a:tr h="335280">
                <a:tc rowSpan="12">
                  <a:txBody>
                    <a:bodyPr/>
                    <a:lstStyle/>
                    <a:p>
                      <a:pPr algn="ctr"/>
                      <a:r>
                        <a:rPr lang="en-US" altLang="zh-CN" sz="1600" dirty="0" err="1"/>
                        <a:t>RouterMiddle</a:t>
                      </a:r>
                      <a:endParaRPr lang="zh-CN" altLang="en-US" sz="1600" dirty="0"/>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1.0.0.0 </a:t>
                      </a:r>
                      <a:endParaRPr lang="zh-CN" altLang="en-US" sz="1600" dirty="0"/>
                    </a:p>
                  </a:txBody>
                  <a:tcPr anchor="ctr"/>
                </a:tc>
                <a:tc rowSpan="12">
                  <a:txBody>
                    <a:bodyPr/>
                    <a:lstStyle/>
                    <a:p>
                      <a:pPr algn="ctr"/>
                      <a:r>
                        <a:rPr lang="en-US" altLang="zh-CN" sz="1600" dirty="0"/>
                        <a:t>255.255.0.0</a:t>
                      </a:r>
                      <a:endParaRPr lang="zh-CN" altLang="en-US" sz="1600" dirty="0"/>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1.4.0.2</a:t>
                      </a:r>
                    </a:p>
                  </a:txBody>
                  <a:tcPr anchor="ctr"/>
                </a:tc>
                <a:tc rowSpan="1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600" dirty="0"/>
                    </a:p>
                  </a:txBody>
                  <a:tcPr anchor="ctr"/>
                </a:tc>
                <a:tc rowSpan="3">
                  <a:txBody>
                    <a:bodyPr/>
                    <a:lstStyle/>
                    <a:p>
                      <a:pPr algn="ctr"/>
                      <a:r>
                        <a:rPr lang="en-US" altLang="zh-CN" sz="1600" dirty="0" err="1"/>
                        <a:t>RouterNorth</a:t>
                      </a:r>
                      <a:endParaRPr lang="zh-CN" altLang="en-US" sz="1600" dirty="0"/>
                    </a:p>
                  </a:txBody>
                  <a:tcPr anchor="ctr"/>
                </a:tc>
                <a:tc>
                  <a:txBody>
                    <a:bodyPr/>
                    <a:lstStyle/>
                    <a:p>
                      <a:pPr algn="ctr"/>
                      <a:r>
                        <a:rPr lang="en-US" altLang="zh-CN" sz="1600" dirty="0"/>
                        <a:t>1.1.0.0</a:t>
                      </a:r>
                      <a:endParaRPr lang="zh-CN" altLang="en-US" sz="1600" dirty="0"/>
                    </a:p>
                  </a:txBody>
                  <a:tcPr anchor="ctr"/>
                </a:tc>
                <a:tc rowSpan="1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255.255.0.0</a:t>
                      </a:r>
                      <a:endParaRPr lang="zh-CN" altLang="en-US" sz="1600" dirty="0"/>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1.4.0.1</a:t>
                      </a:r>
                      <a:endParaRPr lang="zh-CN" altLang="en-US" sz="1600" dirty="0"/>
                    </a:p>
                  </a:txBody>
                  <a:tcPr anchor="ctr"/>
                </a:tc>
                <a:extLst>
                  <a:ext uri="{0D108BD9-81ED-4DB2-BD59-A6C34878D82A}">
                    <a16:rowId xmlns:a16="http://schemas.microsoft.com/office/drawing/2014/main" val="1267484850"/>
                  </a:ext>
                </a:extLst>
              </a:tr>
              <a:tr h="335280">
                <a:tc vMerge="1">
                  <a:txBody>
                    <a:bodyPr/>
                    <a:lstStyle/>
                    <a:p>
                      <a:pPr algn="ctr"/>
                      <a:endParaRPr lang="zh-CN" altLang="en-US" sz="1600" dirty="0"/>
                    </a:p>
                  </a:txBody>
                  <a:tcPr anchor="ctr"/>
                </a:tc>
                <a:tc vMerge="1">
                  <a:txBody>
                    <a:bodyPr/>
                    <a:lstStyle/>
                    <a:p>
                      <a:pPr algn="ctr"/>
                      <a:endParaRPr lang="zh-CN" altLang="en-US" sz="1600" dirty="0"/>
                    </a:p>
                  </a:txBody>
                  <a:tcPr anchor="ctr"/>
                </a:tc>
                <a:tc vMerge="1">
                  <a:txBody>
                    <a:bodyPr/>
                    <a:lstStyle/>
                    <a:p>
                      <a:pPr algn="ctr"/>
                      <a:endParaRPr lang="zh-CN" altLang="en-US" sz="1600" dirty="0"/>
                    </a:p>
                  </a:txBody>
                  <a:tcPr anchor="ctr"/>
                </a:tc>
                <a:tc vMerge="1">
                  <a:txBody>
                    <a:bodyPr/>
                    <a:lstStyle/>
                    <a:p>
                      <a:pPr algn="ctr"/>
                      <a:endParaRPr lang="en-US" altLang="zh-CN" sz="1600" dirty="0"/>
                    </a:p>
                  </a:txBody>
                  <a:tcPr anchor="ctr"/>
                </a:tc>
                <a:tc vMerge="1">
                  <a:txBody>
                    <a:bodyPr/>
                    <a:lstStyle/>
                    <a:p>
                      <a:endParaRPr lang="zh-CN" altLang="en-US"/>
                    </a:p>
                  </a:txBody>
                  <a:tcPr/>
                </a:tc>
                <a:tc vMerge="1">
                  <a:txBody>
                    <a:bodyPr/>
                    <a:lstStyle/>
                    <a:p>
                      <a:pPr algn="ctr"/>
                      <a:endParaRPr lang="zh-CN" altLang="en-US" dirty="0"/>
                    </a:p>
                  </a:txBody>
                  <a:tcPr anchor="ctr"/>
                </a:tc>
                <a:tc>
                  <a:txBody>
                    <a:bodyPr/>
                    <a:lstStyle/>
                    <a:p>
                      <a:pPr algn="ctr"/>
                      <a:r>
                        <a:rPr lang="en-US" altLang="zh-CN" sz="1600" dirty="0"/>
                        <a:t>1.2.0.0</a:t>
                      </a:r>
                      <a:endParaRPr lang="zh-CN" altLang="en-US" sz="1600"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nchor="ctr"/>
                </a:tc>
                <a:tc vMerge="1">
                  <a:txBody>
                    <a:bodyPr/>
                    <a:lstStyle/>
                    <a:p>
                      <a:pPr algn="ctr"/>
                      <a:endParaRPr lang="zh-CN" altLang="en-US" sz="1600" dirty="0"/>
                    </a:p>
                  </a:txBody>
                  <a:tcPr anchor="ctr"/>
                </a:tc>
                <a:extLst>
                  <a:ext uri="{0D108BD9-81ED-4DB2-BD59-A6C34878D82A}">
                    <a16:rowId xmlns:a16="http://schemas.microsoft.com/office/drawing/2014/main" val="3824631143"/>
                  </a:ext>
                </a:extLst>
              </a:tr>
              <a:tr h="335280">
                <a:tc vMerge="1">
                  <a:txBody>
                    <a:bodyPr/>
                    <a:lstStyle/>
                    <a:p>
                      <a:pPr algn="ctr"/>
                      <a:endParaRPr lang="zh-CN" altLang="en-US" sz="1600" dirty="0"/>
                    </a:p>
                  </a:txBody>
                  <a:tcPr anchor="ctr"/>
                </a:tc>
                <a:tc vMerge="1">
                  <a:txBody>
                    <a:bodyPr/>
                    <a:lstStyle/>
                    <a:p>
                      <a:pPr algn="ctr"/>
                      <a:endParaRPr lang="zh-CN" altLang="en-US" sz="1600" dirty="0"/>
                    </a:p>
                  </a:txBody>
                  <a:tcPr anchor="ctr"/>
                </a:tc>
                <a:tc vMerge="1">
                  <a:txBody>
                    <a:bodyPr/>
                    <a:lstStyle/>
                    <a:p>
                      <a:pPr algn="ctr"/>
                      <a:endParaRPr lang="zh-CN" altLang="en-US" sz="1600" dirty="0"/>
                    </a:p>
                  </a:txBody>
                  <a:tcPr anchor="ctr"/>
                </a:tc>
                <a:tc vMerge="1">
                  <a:txBody>
                    <a:bodyPr/>
                    <a:lstStyle/>
                    <a:p>
                      <a:pPr algn="ctr"/>
                      <a:endParaRPr lang="en-US" altLang="zh-CN" sz="1600" dirty="0"/>
                    </a:p>
                  </a:txBody>
                  <a:tcPr anchor="ctr"/>
                </a:tc>
                <a:tc vMerge="1">
                  <a:txBody>
                    <a:bodyPr/>
                    <a:lstStyle/>
                    <a:p>
                      <a:endParaRPr lang="zh-CN" altLang="en-US"/>
                    </a:p>
                  </a:txBody>
                  <a:tcPr/>
                </a:tc>
                <a:tc vMerge="1">
                  <a:txBody>
                    <a:bodyPr/>
                    <a:lstStyle/>
                    <a:p>
                      <a:pPr algn="ctr"/>
                      <a:endParaRPr lang="zh-CN" altLang="en-US" dirty="0"/>
                    </a:p>
                  </a:txBody>
                  <a:tcPr anchor="ctr"/>
                </a:tc>
                <a:tc>
                  <a:txBody>
                    <a:bodyPr/>
                    <a:lstStyle/>
                    <a:p>
                      <a:pPr algn="ctr"/>
                      <a:r>
                        <a:rPr lang="en-US" altLang="zh-CN" sz="1600" dirty="0"/>
                        <a:t>1.3.0.0</a:t>
                      </a:r>
                      <a:endParaRPr lang="zh-CN" altLang="en-US" sz="1600"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nchor="ctr"/>
                </a:tc>
                <a:tc vMerge="1">
                  <a:txBody>
                    <a:bodyPr/>
                    <a:lstStyle/>
                    <a:p>
                      <a:pPr algn="ctr"/>
                      <a:endParaRPr lang="zh-CN" altLang="en-US" sz="1600" dirty="0"/>
                    </a:p>
                  </a:txBody>
                  <a:tcPr anchor="ctr"/>
                </a:tc>
                <a:extLst>
                  <a:ext uri="{0D108BD9-81ED-4DB2-BD59-A6C34878D82A}">
                    <a16:rowId xmlns:a16="http://schemas.microsoft.com/office/drawing/2014/main" val="3425914510"/>
                  </a:ext>
                </a:extLst>
              </a:tr>
              <a:tr h="335280">
                <a:tc vMerge="1">
                  <a:txBody>
                    <a:bodyPr/>
                    <a:lstStyle/>
                    <a:p>
                      <a:pPr algn="ctr"/>
                      <a:r>
                        <a:rPr lang="en-US" altLang="zh-CN" sz="1600" dirty="0" err="1"/>
                        <a:t>RouterMiddle</a:t>
                      </a:r>
                      <a:endParaRPr lang="zh-CN" altLang="en-US" sz="1600" dirty="0"/>
                    </a:p>
                  </a:txBody>
                  <a:tcPr anchor="ctr"/>
                </a:tc>
                <a:tc rowSpan="3">
                  <a:txBody>
                    <a:bodyPr/>
                    <a:lstStyle/>
                    <a:p>
                      <a:pPr algn="ctr"/>
                      <a:r>
                        <a:rPr lang="en-US" altLang="zh-CN" sz="1600" dirty="0"/>
                        <a:t>1.1.0.0</a:t>
                      </a:r>
                      <a:endParaRPr lang="zh-CN" altLang="en-US" sz="1600" dirty="0"/>
                    </a:p>
                  </a:txBody>
                  <a:tcPr anchor="ctr"/>
                </a:tc>
                <a:tc vMerge="1">
                  <a:txBody>
                    <a:bodyPr/>
                    <a:lstStyle/>
                    <a:p>
                      <a:pPr algn="ctr"/>
                      <a:r>
                        <a:rPr lang="en-US" altLang="zh-CN" sz="1600" dirty="0"/>
                        <a:t>255.255.0.0</a:t>
                      </a:r>
                      <a:endParaRPr lang="zh-CN" altLang="en-US" sz="1600" dirty="0"/>
                    </a:p>
                  </a:txBody>
                  <a:tcPr anchor="ctr"/>
                </a:tc>
                <a:tc rowSpan="3">
                  <a:txBody>
                    <a:bodyPr/>
                    <a:lstStyle/>
                    <a:p>
                      <a:pPr algn="ctr"/>
                      <a:r>
                        <a:rPr lang="en-US" altLang="zh-CN" sz="1600" dirty="0"/>
                        <a:t>1.5.0.2</a:t>
                      </a:r>
                    </a:p>
                  </a:txBody>
                  <a:tcPr anchor="ctr"/>
                </a:tc>
                <a:tc vMerge="1">
                  <a:txBody>
                    <a:bodyPr/>
                    <a:lstStyle/>
                    <a:p>
                      <a:pPr algn="ctr"/>
                      <a:endParaRPr lang="en-US" altLang="zh-CN" sz="1600" dirty="0"/>
                    </a:p>
                  </a:txBody>
                  <a:tcPr anchor="ctr"/>
                </a:tc>
                <a:tc rowSpan="3">
                  <a:txBody>
                    <a:bodyPr/>
                    <a:lstStyle/>
                    <a:p>
                      <a:pPr algn="ctr"/>
                      <a:r>
                        <a:rPr lang="en-US" altLang="zh-CN" sz="1600" dirty="0" err="1"/>
                        <a:t>RouterEast</a:t>
                      </a:r>
                      <a:endParaRPr lang="zh-CN" altLang="en-US" sz="1600" dirty="0"/>
                    </a:p>
                  </a:txBody>
                  <a:tcPr anchor="ctr"/>
                </a:tc>
                <a:tc>
                  <a:txBody>
                    <a:bodyPr/>
                    <a:lstStyle/>
                    <a:p>
                      <a:pPr algn="ctr"/>
                      <a:r>
                        <a:rPr lang="en-US" altLang="zh-CN" sz="1600" dirty="0"/>
                        <a:t>1.0.0.0</a:t>
                      </a:r>
                      <a:endParaRPr lang="zh-CN" altLang="en-US" sz="1600"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255.255.0.0</a:t>
                      </a:r>
                      <a:endParaRPr lang="zh-CN" altLang="en-US" sz="1600" dirty="0"/>
                    </a:p>
                  </a:txBody>
                  <a:tcPr anchor="ctr"/>
                </a:tc>
                <a:tc rowSpan="3">
                  <a:txBody>
                    <a:bodyPr/>
                    <a:lstStyle/>
                    <a:p>
                      <a:pPr algn="ctr"/>
                      <a:r>
                        <a:rPr lang="en-US" altLang="zh-CN" sz="1600" dirty="0"/>
                        <a:t>1.5.0.1</a:t>
                      </a:r>
                      <a:endParaRPr lang="zh-CN" altLang="en-US" sz="1600" dirty="0"/>
                    </a:p>
                  </a:txBody>
                  <a:tcPr anchor="ctr"/>
                </a:tc>
                <a:extLst>
                  <a:ext uri="{0D108BD9-81ED-4DB2-BD59-A6C34878D82A}">
                    <a16:rowId xmlns:a16="http://schemas.microsoft.com/office/drawing/2014/main" val="1971097877"/>
                  </a:ext>
                </a:extLst>
              </a:tr>
              <a:tr h="335280">
                <a:tc vMerge="1">
                  <a:txBody>
                    <a:bodyPr/>
                    <a:lstStyle/>
                    <a:p>
                      <a:pPr algn="ctr"/>
                      <a:endParaRPr lang="zh-CN" altLang="en-US" dirty="0"/>
                    </a:p>
                  </a:txBody>
                  <a:tcPr anchor="ctr"/>
                </a:tc>
                <a:tc vMerge="1">
                  <a:txBody>
                    <a:bodyPr/>
                    <a:lstStyle/>
                    <a:p>
                      <a:pPr algn="ctr"/>
                      <a:r>
                        <a:rPr lang="en-US" altLang="zh-CN" sz="1600" dirty="0"/>
                        <a:t>1.1.0.0</a:t>
                      </a:r>
                      <a:endParaRPr lang="zh-CN" altLang="en-US" sz="1600" dirty="0"/>
                    </a:p>
                  </a:txBody>
                  <a:tcPr anchor="ctr"/>
                </a:tc>
                <a:tc vMerge="1">
                  <a:txBody>
                    <a:bodyPr/>
                    <a:lstStyle/>
                    <a:p>
                      <a:pPr algn="ctr"/>
                      <a:endParaRPr lang="zh-CN" altLang="en-US" dirty="0"/>
                    </a:p>
                  </a:txBody>
                  <a:tcPr anchor="ctr"/>
                </a:tc>
                <a:tc vMerge="1">
                  <a:txBody>
                    <a:bodyPr/>
                    <a:lstStyle/>
                    <a:p>
                      <a:pPr algn="ctr"/>
                      <a:endParaRPr lang="zh-CN" altLang="en-US" sz="1600" dirty="0"/>
                    </a:p>
                  </a:txBody>
                  <a:tcPr anchor="ctr"/>
                </a:tc>
                <a:tc vMerge="1">
                  <a:txBody>
                    <a:bodyPr/>
                    <a:lstStyle/>
                    <a:p>
                      <a:endParaRPr lang="zh-CN" altLang="en-US"/>
                    </a:p>
                  </a:txBody>
                  <a:tcPr/>
                </a:tc>
                <a:tc vMerge="1">
                  <a:txBody>
                    <a:bodyPr/>
                    <a:lstStyle/>
                    <a:p>
                      <a:pPr algn="ctr"/>
                      <a:endParaRPr lang="zh-CN" altLang="en-US" dirty="0"/>
                    </a:p>
                  </a:txBody>
                  <a:tcPr anchor="ctr"/>
                </a:tc>
                <a:tc>
                  <a:txBody>
                    <a:bodyPr/>
                    <a:lstStyle/>
                    <a:p>
                      <a:pPr algn="ctr"/>
                      <a:r>
                        <a:rPr lang="en-US" altLang="zh-CN" sz="1600" dirty="0"/>
                        <a:t>1.2.0.0</a:t>
                      </a:r>
                      <a:endParaRPr lang="zh-CN" altLang="en-US" sz="1600" dirty="0"/>
                    </a:p>
                  </a:txBody>
                  <a:tcPr anchor="ctr"/>
                </a:tc>
                <a:tc vMerge="1">
                  <a:txBody>
                    <a:bodyPr/>
                    <a:lstStyle/>
                    <a:p>
                      <a:pPr algn="ctr"/>
                      <a:endParaRPr lang="zh-CN" altLang="en-US" sz="1600" dirty="0"/>
                    </a:p>
                  </a:txBody>
                  <a:tcPr anchor="ctr"/>
                </a:tc>
                <a:tc vMerge="1">
                  <a:txBody>
                    <a:bodyPr/>
                    <a:lstStyle/>
                    <a:p>
                      <a:pPr algn="ctr"/>
                      <a:endParaRPr lang="zh-CN" altLang="en-US" dirty="0"/>
                    </a:p>
                  </a:txBody>
                  <a:tcPr anchor="ctr"/>
                </a:tc>
                <a:extLst>
                  <a:ext uri="{0D108BD9-81ED-4DB2-BD59-A6C34878D82A}">
                    <a16:rowId xmlns:a16="http://schemas.microsoft.com/office/drawing/2014/main" val="1522094293"/>
                  </a:ext>
                </a:extLst>
              </a:tr>
              <a:tr h="335280">
                <a:tc vMerge="1">
                  <a:txBody>
                    <a:bodyPr/>
                    <a:lstStyle/>
                    <a:p>
                      <a:pPr algn="ctr"/>
                      <a:endParaRPr lang="zh-CN" altLang="en-US" dirty="0"/>
                    </a:p>
                  </a:txBody>
                  <a:tcPr anchor="ctr"/>
                </a:tc>
                <a:tc vMerge="1">
                  <a:txBody>
                    <a:bodyPr/>
                    <a:lstStyle/>
                    <a:p>
                      <a:pPr algn="ctr"/>
                      <a:endParaRPr lang="zh-CN" altLang="en-US" sz="1600" dirty="0"/>
                    </a:p>
                  </a:txBody>
                  <a:tcPr anchor="ctr"/>
                </a:tc>
                <a:tc vMerge="1">
                  <a:txBody>
                    <a:bodyPr/>
                    <a:lstStyle/>
                    <a:p>
                      <a:pPr algn="ctr"/>
                      <a:endParaRPr lang="zh-CN" altLang="en-US" dirty="0"/>
                    </a:p>
                  </a:txBody>
                  <a:tcPr anchor="ctr"/>
                </a:tc>
                <a:tc vMerge="1">
                  <a:txBody>
                    <a:bodyPr/>
                    <a:lstStyle/>
                    <a:p>
                      <a:pPr algn="ctr"/>
                      <a:endParaRPr lang="zh-CN" altLang="en-US" sz="1600" dirty="0"/>
                    </a:p>
                  </a:txBody>
                  <a:tcPr anchor="ctr"/>
                </a:tc>
                <a:tc vMerge="1">
                  <a:txBody>
                    <a:bodyPr/>
                    <a:lstStyle/>
                    <a:p>
                      <a:endParaRPr lang="zh-CN" altLang="en-US"/>
                    </a:p>
                  </a:txBody>
                  <a:tcPr/>
                </a:tc>
                <a:tc vMerge="1">
                  <a:txBody>
                    <a:bodyPr/>
                    <a:lstStyle/>
                    <a:p>
                      <a:pPr algn="ctr"/>
                      <a:endParaRPr lang="zh-CN" altLang="en-US" dirty="0"/>
                    </a:p>
                  </a:txBody>
                  <a:tcPr anchor="ctr"/>
                </a:tc>
                <a:tc>
                  <a:txBody>
                    <a:bodyPr/>
                    <a:lstStyle/>
                    <a:p>
                      <a:pPr algn="ctr"/>
                      <a:r>
                        <a:rPr lang="en-US" altLang="zh-CN" sz="1600" dirty="0"/>
                        <a:t>1.3.0.0</a:t>
                      </a:r>
                      <a:endParaRPr lang="zh-CN" altLang="en-US" sz="1600" dirty="0"/>
                    </a:p>
                  </a:txBody>
                  <a:tcPr anchor="ctr"/>
                </a:tc>
                <a:tc vMerge="1">
                  <a:txBody>
                    <a:bodyPr/>
                    <a:lstStyle/>
                    <a:p>
                      <a:pPr algn="ctr"/>
                      <a:endParaRPr lang="zh-CN" altLang="en-US" sz="1600" dirty="0"/>
                    </a:p>
                  </a:txBody>
                  <a:tcPr anchor="ctr"/>
                </a:tc>
                <a:tc vMerge="1">
                  <a:txBody>
                    <a:bodyPr/>
                    <a:lstStyle/>
                    <a:p>
                      <a:pPr algn="ctr"/>
                      <a:endParaRPr lang="zh-CN" altLang="en-US" dirty="0"/>
                    </a:p>
                  </a:txBody>
                  <a:tcPr anchor="ctr"/>
                </a:tc>
                <a:extLst>
                  <a:ext uri="{0D108BD9-81ED-4DB2-BD59-A6C34878D82A}">
                    <a16:rowId xmlns:a16="http://schemas.microsoft.com/office/drawing/2014/main" val="1124775898"/>
                  </a:ext>
                </a:extLst>
              </a:tr>
              <a:tr h="335280">
                <a:tc vMerge="1">
                  <a:txBody>
                    <a:bodyPr/>
                    <a:lstStyle/>
                    <a:p>
                      <a:pPr algn="ctr"/>
                      <a:endParaRPr lang="zh-CN" altLang="en-US" dirty="0"/>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1.2.0.0</a:t>
                      </a:r>
                      <a:endParaRPr lang="zh-CN" altLang="en-US" sz="1600" dirty="0"/>
                    </a:p>
                  </a:txBody>
                  <a:tcPr anchor="ctr"/>
                </a:tc>
                <a:tc vMerge="1">
                  <a:txBody>
                    <a:bodyPr/>
                    <a:lstStyle/>
                    <a:p>
                      <a:pPr algn="ctr"/>
                      <a:endParaRPr lang="zh-CN" altLang="en-US" dirty="0"/>
                    </a:p>
                  </a:txBody>
                  <a:tcPr anchor="ctr"/>
                </a:tc>
                <a:tc rowSpan="3">
                  <a:txBody>
                    <a:bodyPr/>
                    <a:lstStyle/>
                    <a:p>
                      <a:pPr algn="ctr"/>
                      <a:r>
                        <a:rPr lang="en-US" altLang="zh-CN" sz="1600" dirty="0"/>
                        <a:t>1.6.0.2</a:t>
                      </a:r>
                      <a:endParaRPr lang="zh-CN" altLang="en-US" sz="1600" dirty="0"/>
                    </a:p>
                  </a:txBody>
                  <a:tcPr anchor="ctr"/>
                </a:tc>
                <a:tc vMerge="1">
                  <a:txBody>
                    <a:bodyPr/>
                    <a:lstStyle/>
                    <a:p>
                      <a:pPr algn="ctr"/>
                      <a:endParaRPr lang="zh-CN" altLang="en-US" sz="1600" dirty="0"/>
                    </a:p>
                  </a:txBody>
                  <a:tcPr anchor="ctr"/>
                </a:tc>
                <a:tc rowSpan="3">
                  <a:txBody>
                    <a:bodyPr/>
                    <a:lstStyle/>
                    <a:p>
                      <a:pPr algn="ctr"/>
                      <a:r>
                        <a:rPr lang="en-US" altLang="zh-CN" sz="1600" dirty="0" err="1"/>
                        <a:t>RouterSouth</a:t>
                      </a:r>
                      <a:endParaRPr lang="zh-CN" altLang="en-US" sz="1600" dirty="0"/>
                    </a:p>
                  </a:txBody>
                  <a:tcPr anchor="ctr"/>
                </a:tc>
                <a:tc>
                  <a:txBody>
                    <a:bodyPr/>
                    <a:lstStyle/>
                    <a:p>
                      <a:pPr algn="ctr"/>
                      <a:r>
                        <a:rPr lang="en-US" altLang="zh-CN" sz="1600" dirty="0"/>
                        <a:t>1.0.0.0</a:t>
                      </a:r>
                      <a:endParaRPr lang="zh-CN" altLang="en-US" sz="1600" dirty="0"/>
                    </a:p>
                  </a:txBody>
                  <a:tcPr anchor="ctr"/>
                </a:tc>
                <a:tc vMerge="1">
                  <a:txBody>
                    <a:bodyPr/>
                    <a:lstStyle/>
                    <a:p>
                      <a:pPr algn="ctr"/>
                      <a:endParaRPr lang="zh-CN" altLang="en-US" sz="1600" dirty="0"/>
                    </a:p>
                  </a:txBody>
                  <a:tcPr anchor="ctr"/>
                </a:tc>
                <a:tc rowSpan="3">
                  <a:txBody>
                    <a:bodyPr/>
                    <a:lstStyle/>
                    <a:p>
                      <a:pPr algn="ctr"/>
                      <a:r>
                        <a:rPr lang="en-US" altLang="zh-CN" sz="1600" dirty="0"/>
                        <a:t>1.6.0.1</a:t>
                      </a:r>
                      <a:endParaRPr lang="zh-CN" altLang="en-US" sz="1600" dirty="0"/>
                    </a:p>
                  </a:txBody>
                  <a:tcPr anchor="ctr"/>
                </a:tc>
                <a:extLst>
                  <a:ext uri="{0D108BD9-81ED-4DB2-BD59-A6C34878D82A}">
                    <a16:rowId xmlns:a16="http://schemas.microsoft.com/office/drawing/2014/main" val="4129586639"/>
                  </a:ext>
                </a:extLst>
              </a:tr>
              <a:tr h="335280">
                <a:tc vMerge="1">
                  <a:txBody>
                    <a:bodyPr/>
                    <a:lstStyle/>
                    <a:p>
                      <a:pPr algn="ctr"/>
                      <a:endParaRPr lang="zh-CN" altLang="en-US" sz="1600"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1.2.0.0</a:t>
                      </a:r>
                      <a:endParaRPr lang="zh-CN" altLang="en-US" sz="1600" dirty="0"/>
                    </a:p>
                  </a:txBody>
                  <a:tcPr anchor="ctr"/>
                </a:tc>
                <a:tc vMerge="1">
                  <a:txBody>
                    <a:bodyPr/>
                    <a:lstStyle/>
                    <a:p>
                      <a:pPr algn="ctr"/>
                      <a:endParaRPr lang="zh-CN" altLang="en-US" sz="1600" dirty="0"/>
                    </a:p>
                  </a:txBody>
                  <a:tcPr anchor="ctr"/>
                </a:tc>
                <a:tc vMerge="1">
                  <a:txBody>
                    <a:bodyPr/>
                    <a:lstStyle/>
                    <a:p>
                      <a:pPr algn="ctr"/>
                      <a:endParaRPr lang="zh-CN" altLang="en-US" sz="1600" dirty="0"/>
                    </a:p>
                  </a:txBody>
                  <a:tcPr anchor="ctr"/>
                </a:tc>
                <a:tc vMerge="1">
                  <a:txBody>
                    <a:bodyPr/>
                    <a:lstStyle/>
                    <a:p>
                      <a:endParaRPr lang="zh-CN" altLang="en-US"/>
                    </a:p>
                  </a:txBody>
                  <a:tcPr/>
                </a:tc>
                <a:tc vMerge="1">
                  <a:txBody>
                    <a:bodyPr/>
                    <a:lstStyle/>
                    <a:p>
                      <a:pPr algn="ctr"/>
                      <a:endParaRPr lang="zh-CN" altLang="en-US" dirty="0"/>
                    </a:p>
                  </a:txBody>
                  <a:tcPr anchor="ctr"/>
                </a:tc>
                <a:tc>
                  <a:txBody>
                    <a:bodyPr/>
                    <a:lstStyle/>
                    <a:p>
                      <a:pPr algn="ctr"/>
                      <a:r>
                        <a:rPr lang="en-US" altLang="zh-CN" sz="1600" dirty="0"/>
                        <a:t>1.1.0.0</a:t>
                      </a:r>
                      <a:endParaRPr lang="zh-CN" altLang="en-US" sz="1600" dirty="0"/>
                    </a:p>
                  </a:txBody>
                  <a:tcPr anchor="ctr"/>
                </a:tc>
                <a:tc vMerge="1">
                  <a:txBody>
                    <a:bodyPr/>
                    <a:lstStyle/>
                    <a:p>
                      <a:pPr algn="ctr"/>
                      <a:endParaRPr lang="zh-CN" altLang="en-US" sz="1600" dirty="0"/>
                    </a:p>
                  </a:txBody>
                  <a:tcPr anchor="ctr"/>
                </a:tc>
                <a:tc vMerge="1">
                  <a:txBody>
                    <a:bodyPr/>
                    <a:lstStyle/>
                    <a:p>
                      <a:pPr algn="ctr"/>
                      <a:endParaRPr lang="zh-CN" altLang="en-US" dirty="0"/>
                    </a:p>
                  </a:txBody>
                  <a:tcPr anchor="ctr"/>
                </a:tc>
                <a:extLst>
                  <a:ext uri="{0D108BD9-81ED-4DB2-BD59-A6C34878D82A}">
                    <a16:rowId xmlns:a16="http://schemas.microsoft.com/office/drawing/2014/main" val="3123620461"/>
                  </a:ext>
                </a:extLst>
              </a:tr>
              <a:tr h="335280">
                <a:tc vMerge="1">
                  <a:txBody>
                    <a:bodyPr/>
                    <a:lstStyle/>
                    <a:p>
                      <a:pPr algn="ctr"/>
                      <a:endParaRPr lang="zh-CN" altLang="en-US" dirty="0"/>
                    </a:p>
                  </a:txBody>
                  <a:tcPr anchor="ctr"/>
                </a:tc>
                <a:tc vMerge="1">
                  <a:txBody>
                    <a:bodyPr/>
                    <a:lstStyle/>
                    <a:p>
                      <a:pPr algn="ctr"/>
                      <a:endParaRPr lang="zh-CN" altLang="en-US" sz="1600" dirty="0"/>
                    </a:p>
                  </a:txBody>
                  <a:tcPr anchor="ctr"/>
                </a:tc>
                <a:tc vMerge="1">
                  <a:txBody>
                    <a:bodyPr/>
                    <a:lstStyle/>
                    <a:p>
                      <a:pPr algn="ctr"/>
                      <a:endParaRPr lang="zh-CN" altLang="en-US" dirty="0"/>
                    </a:p>
                  </a:txBody>
                  <a:tcPr anchor="ctr"/>
                </a:tc>
                <a:tc vMerge="1">
                  <a:txBody>
                    <a:bodyPr/>
                    <a:lstStyle/>
                    <a:p>
                      <a:pPr algn="ctr"/>
                      <a:endParaRPr lang="zh-CN" altLang="en-US" sz="1600" dirty="0"/>
                    </a:p>
                  </a:txBody>
                  <a:tcPr anchor="ctr"/>
                </a:tc>
                <a:tc vMerge="1">
                  <a:txBody>
                    <a:bodyPr/>
                    <a:lstStyle/>
                    <a:p>
                      <a:endParaRPr lang="zh-CN" altLang="en-US"/>
                    </a:p>
                  </a:txBody>
                  <a:tcPr/>
                </a:tc>
                <a:tc vMerge="1">
                  <a:txBody>
                    <a:bodyPr/>
                    <a:lstStyle/>
                    <a:p>
                      <a:pPr algn="ctr"/>
                      <a:endParaRPr lang="zh-CN" altLang="en-US" dirty="0"/>
                    </a:p>
                  </a:txBody>
                  <a:tcPr anchor="ctr"/>
                </a:tc>
                <a:tc>
                  <a:txBody>
                    <a:bodyPr/>
                    <a:lstStyle/>
                    <a:p>
                      <a:pPr algn="ctr"/>
                      <a:r>
                        <a:rPr lang="en-US" altLang="zh-CN" sz="1600" dirty="0"/>
                        <a:t>1.3.0.0</a:t>
                      </a:r>
                      <a:endParaRPr lang="zh-CN" altLang="en-US" sz="1600" dirty="0"/>
                    </a:p>
                  </a:txBody>
                  <a:tcPr anchor="ctr"/>
                </a:tc>
                <a:tc vMerge="1">
                  <a:txBody>
                    <a:bodyPr/>
                    <a:lstStyle/>
                    <a:p>
                      <a:pPr algn="ctr"/>
                      <a:endParaRPr lang="zh-CN" altLang="en-US" sz="1600" dirty="0"/>
                    </a:p>
                  </a:txBody>
                  <a:tcPr anchor="ctr"/>
                </a:tc>
                <a:tc vMerge="1">
                  <a:txBody>
                    <a:bodyPr/>
                    <a:lstStyle/>
                    <a:p>
                      <a:pPr algn="ctr"/>
                      <a:endParaRPr lang="zh-CN" altLang="en-US" dirty="0"/>
                    </a:p>
                  </a:txBody>
                  <a:tcPr anchor="ctr"/>
                </a:tc>
                <a:extLst>
                  <a:ext uri="{0D108BD9-81ED-4DB2-BD59-A6C34878D82A}">
                    <a16:rowId xmlns:a16="http://schemas.microsoft.com/office/drawing/2014/main" val="2488796875"/>
                  </a:ext>
                </a:extLst>
              </a:tr>
              <a:tr h="335280">
                <a:tc vMerge="1">
                  <a:txBody>
                    <a:bodyPr/>
                    <a:lstStyle/>
                    <a:p>
                      <a:pPr algn="ctr"/>
                      <a:endParaRPr lang="zh-CN" altLang="en-US" dirty="0"/>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1.3.0.0</a:t>
                      </a:r>
                      <a:endParaRPr lang="zh-CN" altLang="en-US" sz="1600" dirty="0"/>
                    </a:p>
                  </a:txBody>
                  <a:tcPr anchor="ctr"/>
                </a:tc>
                <a:tc vMerge="1">
                  <a:txBody>
                    <a:bodyPr/>
                    <a:lstStyle/>
                    <a:p>
                      <a:pPr algn="ctr"/>
                      <a:endParaRPr lang="zh-CN" altLang="en-US" dirty="0"/>
                    </a:p>
                  </a:txBody>
                  <a:tcPr anchor="ctr"/>
                </a:tc>
                <a:tc rowSpan="3">
                  <a:txBody>
                    <a:bodyPr/>
                    <a:lstStyle/>
                    <a:p>
                      <a:pPr algn="ctr"/>
                      <a:r>
                        <a:rPr lang="en-US" altLang="zh-CN" sz="1600" dirty="0"/>
                        <a:t>1.7.0.2</a:t>
                      </a:r>
                      <a:endParaRPr lang="zh-CN" altLang="en-US" sz="1600" dirty="0"/>
                    </a:p>
                  </a:txBody>
                  <a:tcPr anchor="ctr"/>
                </a:tc>
                <a:tc vMerge="1">
                  <a:txBody>
                    <a:bodyPr/>
                    <a:lstStyle/>
                    <a:p>
                      <a:pPr algn="ctr"/>
                      <a:endParaRPr lang="zh-CN" altLang="en-US" sz="1600" dirty="0"/>
                    </a:p>
                  </a:txBody>
                  <a:tcPr anchor="ctr"/>
                </a:tc>
                <a:tc rowSpan="3">
                  <a:txBody>
                    <a:bodyPr/>
                    <a:lstStyle/>
                    <a:p>
                      <a:pPr algn="ctr"/>
                      <a:r>
                        <a:rPr lang="en-US" altLang="zh-CN" sz="1600" dirty="0" err="1"/>
                        <a:t>RouterWest</a:t>
                      </a:r>
                      <a:endParaRPr lang="zh-CN" altLang="en-US" sz="1600" dirty="0"/>
                    </a:p>
                  </a:txBody>
                  <a:tcPr anchor="ctr"/>
                </a:tc>
                <a:tc>
                  <a:txBody>
                    <a:bodyPr/>
                    <a:lstStyle/>
                    <a:p>
                      <a:pPr algn="ctr"/>
                      <a:r>
                        <a:rPr lang="en-US" altLang="zh-CN" sz="1600" dirty="0"/>
                        <a:t>1.0.0.0</a:t>
                      </a:r>
                      <a:endParaRPr lang="zh-CN" altLang="en-US" sz="1600" dirty="0"/>
                    </a:p>
                  </a:txBody>
                  <a:tcPr anchor="ctr"/>
                </a:tc>
                <a:tc vMerge="1">
                  <a:txBody>
                    <a:bodyPr/>
                    <a:lstStyle/>
                    <a:p>
                      <a:pPr algn="ctr"/>
                      <a:endParaRPr lang="zh-CN" altLang="en-US" sz="1600" dirty="0"/>
                    </a:p>
                  </a:txBody>
                  <a:tcPr anchor="ctr"/>
                </a:tc>
                <a:tc rowSpan="3">
                  <a:txBody>
                    <a:bodyPr/>
                    <a:lstStyle/>
                    <a:p>
                      <a:pPr algn="ctr"/>
                      <a:r>
                        <a:rPr lang="en-US" altLang="zh-CN" sz="1600" dirty="0"/>
                        <a:t>1.7.0.1</a:t>
                      </a:r>
                      <a:endParaRPr lang="zh-CN" altLang="en-US" sz="1600" dirty="0"/>
                    </a:p>
                  </a:txBody>
                  <a:tcPr anchor="ctr"/>
                </a:tc>
                <a:extLst>
                  <a:ext uri="{0D108BD9-81ED-4DB2-BD59-A6C34878D82A}">
                    <a16:rowId xmlns:a16="http://schemas.microsoft.com/office/drawing/2014/main" val="43348477"/>
                  </a:ext>
                </a:extLst>
              </a:tr>
              <a:tr h="335280">
                <a:tc vMerge="1">
                  <a:txBody>
                    <a:bodyPr/>
                    <a:lstStyle/>
                    <a:p>
                      <a:pPr algn="ctr"/>
                      <a:endParaRPr lang="zh-CN" altLang="en-US" sz="1600" dirty="0"/>
                    </a:p>
                  </a:txBody>
                  <a:tcPr anchor="ctr"/>
                </a:tc>
                <a:tc vMerge="1">
                  <a:txBody>
                    <a:bodyPr/>
                    <a:lstStyle/>
                    <a:p>
                      <a:pPr algn="ctr"/>
                      <a:endParaRPr lang="zh-CN" altLang="en-US" sz="1600" dirty="0"/>
                    </a:p>
                  </a:txBody>
                  <a:tcPr anchor="ctr"/>
                </a:tc>
                <a:tc vMerge="1">
                  <a:txBody>
                    <a:bodyPr/>
                    <a:lstStyle/>
                    <a:p>
                      <a:pPr algn="ctr"/>
                      <a:endParaRPr lang="zh-CN" altLang="en-US" dirty="0"/>
                    </a:p>
                  </a:txBody>
                  <a:tcPr anchor="ctr"/>
                </a:tc>
                <a:tc vMerge="1">
                  <a:txBody>
                    <a:bodyPr/>
                    <a:lstStyle/>
                    <a:p>
                      <a:pPr algn="ctr"/>
                      <a:endParaRPr lang="zh-CN" altLang="en-US" dirty="0"/>
                    </a:p>
                  </a:txBody>
                  <a:tcPr anchor="ctr"/>
                </a:tc>
                <a:tc vMerge="1">
                  <a:txBody>
                    <a:bodyPr/>
                    <a:lstStyle/>
                    <a:p>
                      <a:endParaRPr lang="zh-CN" altLang="en-US"/>
                    </a:p>
                  </a:txBody>
                  <a:tcPr/>
                </a:tc>
                <a:tc vMerge="1">
                  <a:txBody>
                    <a:bodyPr/>
                    <a:lstStyle/>
                    <a:p>
                      <a:pPr algn="ctr"/>
                      <a:endParaRPr lang="zh-CN" altLang="en-US" dirty="0"/>
                    </a:p>
                  </a:txBody>
                  <a:tcPr anchor="ctr"/>
                </a:tc>
                <a:tc>
                  <a:txBody>
                    <a:bodyPr/>
                    <a:lstStyle/>
                    <a:p>
                      <a:pPr algn="ctr"/>
                      <a:r>
                        <a:rPr lang="en-US" altLang="zh-CN" sz="1600" dirty="0"/>
                        <a:t>1.1.0.0</a:t>
                      </a:r>
                      <a:endParaRPr lang="zh-CN" altLang="en-US" sz="1600" dirty="0"/>
                    </a:p>
                  </a:txBody>
                  <a:tcPr anchor="ctr"/>
                </a:tc>
                <a:tc vMerge="1">
                  <a:txBody>
                    <a:bodyPr/>
                    <a:lstStyle/>
                    <a:p>
                      <a:pPr algn="ctr"/>
                      <a:endParaRPr lang="zh-CN" altLang="en-US" sz="1600" dirty="0"/>
                    </a:p>
                  </a:txBody>
                  <a:tcPr anchor="ctr"/>
                </a:tc>
                <a:tc vMerge="1">
                  <a:txBody>
                    <a:bodyPr/>
                    <a:lstStyle/>
                    <a:p>
                      <a:pPr algn="ctr"/>
                      <a:endParaRPr lang="zh-CN" altLang="en-US" dirty="0"/>
                    </a:p>
                  </a:txBody>
                  <a:tcPr anchor="ctr"/>
                </a:tc>
                <a:extLst>
                  <a:ext uri="{0D108BD9-81ED-4DB2-BD59-A6C34878D82A}">
                    <a16:rowId xmlns:a16="http://schemas.microsoft.com/office/drawing/2014/main" val="950339763"/>
                  </a:ext>
                </a:extLst>
              </a:tr>
              <a:tr h="335280">
                <a:tc vMerge="1">
                  <a:txBody>
                    <a:bodyPr/>
                    <a:lstStyle/>
                    <a:p>
                      <a:pPr algn="ctr"/>
                      <a:endParaRPr lang="zh-CN" altLang="en-US" dirty="0"/>
                    </a:p>
                  </a:txBody>
                  <a:tcPr anchor="ctr"/>
                </a:tc>
                <a:tc vMerge="1">
                  <a:txBody>
                    <a:bodyPr/>
                    <a:lstStyle/>
                    <a:p>
                      <a:pPr algn="ctr"/>
                      <a:endParaRPr lang="zh-CN" altLang="en-US" sz="1600" dirty="0"/>
                    </a:p>
                  </a:txBody>
                  <a:tcPr anchor="ctr"/>
                </a:tc>
                <a:tc vMerge="1">
                  <a:txBody>
                    <a:bodyPr/>
                    <a:lstStyle/>
                    <a:p>
                      <a:pPr algn="ctr"/>
                      <a:endParaRPr lang="zh-CN" altLang="en-US" dirty="0"/>
                    </a:p>
                  </a:txBody>
                  <a:tcPr anchor="ctr"/>
                </a:tc>
                <a:tc vMerge="1">
                  <a:txBody>
                    <a:bodyPr/>
                    <a:lstStyle/>
                    <a:p>
                      <a:pPr algn="ctr"/>
                      <a:endParaRPr lang="zh-CN" altLang="en-US" dirty="0"/>
                    </a:p>
                  </a:txBody>
                  <a:tcPr anchor="ctr"/>
                </a:tc>
                <a:tc vMerge="1">
                  <a:txBody>
                    <a:bodyPr/>
                    <a:lstStyle/>
                    <a:p>
                      <a:endParaRPr lang="zh-CN" altLang="en-US"/>
                    </a:p>
                  </a:txBody>
                  <a:tcPr/>
                </a:tc>
                <a:tc vMerge="1">
                  <a:txBody>
                    <a:bodyPr/>
                    <a:lstStyle/>
                    <a:p>
                      <a:pPr algn="ctr"/>
                      <a:endParaRPr lang="zh-CN" altLang="en-US" dirty="0"/>
                    </a:p>
                  </a:txBody>
                  <a:tcPr anchor="ctr"/>
                </a:tc>
                <a:tc>
                  <a:txBody>
                    <a:bodyPr/>
                    <a:lstStyle/>
                    <a:p>
                      <a:pPr algn="ctr"/>
                      <a:r>
                        <a:rPr lang="en-US" altLang="zh-CN" sz="1600" dirty="0"/>
                        <a:t>1.2.0.0</a:t>
                      </a:r>
                      <a:endParaRPr lang="zh-CN" altLang="en-US" sz="1600" dirty="0"/>
                    </a:p>
                  </a:txBody>
                  <a:tcPr anchor="ctr"/>
                </a:tc>
                <a:tc vMerge="1">
                  <a:txBody>
                    <a:bodyPr/>
                    <a:lstStyle/>
                    <a:p>
                      <a:pPr algn="ctr"/>
                      <a:endParaRPr lang="zh-CN" altLang="en-US" sz="1600" dirty="0"/>
                    </a:p>
                  </a:txBody>
                  <a:tcPr anchor="ctr"/>
                </a:tc>
                <a:tc vMerge="1">
                  <a:txBody>
                    <a:bodyPr/>
                    <a:lstStyle/>
                    <a:p>
                      <a:pPr algn="ctr"/>
                      <a:endParaRPr lang="zh-CN" altLang="en-US" dirty="0"/>
                    </a:p>
                  </a:txBody>
                  <a:tcPr anchor="ctr"/>
                </a:tc>
                <a:extLst>
                  <a:ext uri="{0D108BD9-81ED-4DB2-BD59-A6C34878D82A}">
                    <a16:rowId xmlns:a16="http://schemas.microsoft.com/office/drawing/2014/main" val="2527278583"/>
                  </a:ext>
                </a:extLst>
              </a:tr>
            </a:tbl>
          </a:graphicData>
        </a:graphic>
      </p:graphicFrame>
    </p:spTree>
    <p:extLst>
      <p:ext uri="{BB962C8B-B14F-4D97-AF65-F5344CB8AC3E}">
        <p14:creationId xmlns:p14="http://schemas.microsoft.com/office/powerpoint/2010/main" val="1751341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9657C-442B-86BE-ED38-DF54B36F4CE6}"/>
              </a:ext>
            </a:extLst>
          </p:cNvPr>
          <p:cNvSpPr>
            <a:spLocks noGrp="1"/>
          </p:cNvSpPr>
          <p:nvPr>
            <p:ph type="title"/>
          </p:nvPr>
        </p:nvSpPr>
        <p:spPr/>
        <p:txBody>
          <a:bodyPr/>
          <a:lstStyle/>
          <a:p>
            <a:r>
              <a:rPr lang="zh-CN" altLang="en-US" dirty="0"/>
              <a:t>配置静态路由</a:t>
            </a:r>
          </a:p>
        </p:txBody>
      </p:sp>
      <p:sp>
        <p:nvSpPr>
          <p:cNvPr id="3" name="内容占位符 2">
            <a:extLst>
              <a:ext uri="{FF2B5EF4-FFF2-40B4-BE49-F238E27FC236}">
                <a16:creationId xmlns:a16="http://schemas.microsoft.com/office/drawing/2014/main" id="{7928DF63-727F-4421-D514-F9FF1A288239}"/>
              </a:ext>
            </a:extLst>
          </p:cNvPr>
          <p:cNvSpPr>
            <a:spLocks noGrp="1"/>
          </p:cNvSpPr>
          <p:nvPr>
            <p:ph idx="1"/>
          </p:nvPr>
        </p:nvSpPr>
        <p:spPr>
          <a:xfrm>
            <a:off x="1097280" y="1845733"/>
            <a:ext cx="4864153" cy="4483317"/>
          </a:xfrm>
        </p:spPr>
        <p:txBody>
          <a:bodyPr>
            <a:normAutofit/>
          </a:bodyPr>
          <a:lstStyle/>
          <a:p>
            <a:pPr>
              <a:buFont typeface="Wingdings" panose="05000000000000000000" pitchFamily="2" charset="2"/>
              <a:buChar char="l"/>
            </a:pPr>
            <a:r>
              <a:rPr lang="zh-CN" altLang="en-US" dirty="0"/>
              <a:t>使用图形界面配置（以</a:t>
            </a:r>
            <a:r>
              <a:rPr lang="en-US" altLang="zh-CN" dirty="0" err="1"/>
              <a:t>RouterWest</a:t>
            </a:r>
            <a:r>
              <a:rPr lang="zh-CN" altLang="en-US" dirty="0"/>
              <a:t>为例）：</a:t>
            </a:r>
            <a:endParaRPr lang="en-US" altLang="zh-CN" dirty="0"/>
          </a:p>
          <a:p>
            <a:pPr marL="457200" indent="-457200">
              <a:buFont typeface="+mj-lt"/>
              <a:buAutoNum type="arabicPeriod"/>
            </a:pPr>
            <a:r>
              <a:rPr lang="zh-CN" altLang="en-US" dirty="0"/>
              <a:t>点击</a:t>
            </a:r>
            <a:r>
              <a:rPr lang="en-US" altLang="zh-CN" dirty="0" err="1"/>
              <a:t>RouterWest</a:t>
            </a:r>
            <a:r>
              <a:rPr lang="zh-CN" altLang="en-US" dirty="0"/>
              <a:t>图标；</a:t>
            </a:r>
            <a:endParaRPr lang="en-US" altLang="zh-CN" dirty="0"/>
          </a:p>
          <a:p>
            <a:pPr marL="457200" indent="-457200">
              <a:buFont typeface="+mj-lt"/>
              <a:buAutoNum type="arabicPeriod"/>
            </a:pPr>
            <a:r>
              <a:rPr lang="zh-CN" altLang="en-US" dirty="0"/>
              <a:t>选择</a:t>
            </a:r>
            <a:r>
              <a:rPr lang="en-US" altLang="zh-CN" dirty="0"/>
              <a:t>Config</a:t>
            </a:r>
            <a:r>
              <a:rPr lang="zh-CN" altLang="en-US" dirty="0"/>
              <a:t>选项卡；</a:t>
            </a:r>
            <a:endParaRPr lang="en-US" altLang="zh-CN" dirty="0"/>
          </a:p>
          <a:p>
            <a:pPr marL="457200" indent="-457200">
              <a:buFont typeface="+mj-lt"/>
              <a:buAutoNum type="arabicPeriod"/>
            </a:pPr>
            <a:r>
              <a:rPr lang="zh-CN" altLang="en-US" dirty="0"/>
              <a:t>点击左侧</a:t>
            </a:r>
            <a:r>
              <a:rPr lang="en-US" altLang="zh-CN" dirty="0"/>
              <a:t>Static</a:t>
            </a:r>
            <a:r>
              <a:rPr lang="zh-CN" altLang="en-US" dirty="0"/>
              <a:t>按钮；</a:t>
            </a:r>
            <a:endParaRPr lang="en-US" altLang="zh-CN" dirty="0"/>
          </a:p>
          <a:p>
            <a:pPr marL="457200" indent="-457200">
              <a:buFont typeface="+mj-lt"/>
              <a:buAutoNum type="arabicPeriod"/>
            </a:pPr>
            <a:r>
              <a:rPr lang="zh-CN" altLang="en-US" dirty="0"/>
              <a:t>在右侧分别输入：</a:t>
            </a:r>
            <a:endParaRPr lang="en-US" altLang="zh-CN" dirty="0"/>
          </a:p>
          <a:p>
            <a:pPr marL="749808" lvl="1" indent="-457200">
              <a:buFont typeface="+mj-lt"/>
              <a:buAutoNum type="arabicPeriod"/>
            </a:pPr>
            <a:r>
              <a:rPr lang="en-US" altLang="zh-CN" dirty="0"/>
              <a:t>Network</a:t>
            </a:r>
            <a:r>
              <a:rPr lang="zh-CN" altLang="en-US" dirty="0"/>
              <a:t>：目标网络的网络地址</a:t>
            </a:r>
            <a:endParaRPr lang="en-US" altLang="zh-CN" dirty="0"/>
          </a:p>
          <a:p>
            <a:pPr marL="749808" lvl="1" indent="-457200">
              <a:buFont typeface="+mj-lt"/>
              <a:buAutoNum type="arabicPeriod"/>
            </a:pPr>
            <a:r>
              <a:rPr lang="en-US" altLang="zh-CN" dirty="0"/>
              <a:t>Mask</a:t>
            </a:r>
            <a:r>
              <a:rPr lang="zh-CN" altLang="en-US" dirty="0"/>
              <a:t>：目标网络的子网掩码</a:t>
            </a:r>
            <a:endParaRPr lang="en-US" altLang="zh-CN" dirty="0"/>
          </a:p>
          <a:p>
            <a:pPr marL="749808" lvl="1" indent="-457200">
              <a:buFont typeface="+mj-lt"/>
              <a:buAutoNum type="arabicPeriod"/>
            </a:pPr>
            <a:r>
              <a:rPr lang="en-US" altLang="zh-CN" dirty="0"/>
              <a:t>Next Hop</a:t>
            </a:r>
            <a:r>
              <a:rPr lang="zh-CN" altLang="en-US" dirty="0"/>
              <a:t>：下一跳路由器的接口地址</a:t>
            </a:r>
            <a:endParaRPr lang="en-US" altLang="zh-CN" dirty="0"/>
          </a:p>
          <a:p>
            <a:pPr marL="457200" indent="-457200">
              <a:buFont typeface="+mj-lt"/>
              <a:buAutoNum type="arabicPeriod"/>
            </a:pPr>
            <a:r>
              <a:rPr lang="zh-CN" altLang="en-US" dirty="0"/>
              <a:t>点击</a:t>
            </a:r>
            <a:r>
              <a:rPr lang="en-US" altLang="zh-CN" dirty="0"/>
              <a:t>Add</a:t>
            </a:r>
            <a:r>
              <a:rPr lang="zh-CN" altLang="en-US" dirty="0"/>
              <a:t>，一条静态路由表项添加成功。</a:t>
            </a:r>
          </a:p>
          <a:p>
            <a:pPr>
              <a:buFont typeface="Wingdings" panose="05000000000000000000" pitchFamily="2" charset="2"/>
              <a:buChar char="l"/>
            </a:pPr>
            <a:r>
              <a:rPr lang="zh-CN" altLang="en-US" dirty="0"/>
              <a:t>在配置动态路由协议前，记得</a:t>
            </a:r>
            <a:r>
              <a:rPr lang="en-US" altLang="zh-CN" dirty="0"/>
              <a:t>Remove</a:t>
            </a:r>
            <a:r>
              <a:rPr lang="zh-CN" altLang="en-US" dirty="0"/>
              <a:t>所有静态路由</a:t>
            </a:r>
            <a:endParaRPr lang="en-US" altLang="zh-CN" dirty="0"/>
          </a:p>
          <a:p>
            <a:pPr marL="0" indent="0">
              <a:buNone/>
            </a:pPr>
            <a:endParaRPr lang="en-US" altLang="zh-CN" dirty="0"/>
          </a:p>
        </p:txBody>
      </p:sp>
      <p:pic>
        <p:nvPicPr>
          <p:cNvPr id="6" name="图片 5">
            <a:extLst>
              <a:ext uri="{FF2B5EF4-FFF2-40B4-BE49-F238E27FC236}">
                <a16:creationId xmlns:a16="http://schemas.microsoft.com/office/drawing/2014/main" id="{5AC7DD66-F59E-1224-635C-E9565A7AD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2733" y="1741412"/>
            <a:ext cx="4922947" cy="4587638"/>
          </a:xfrm>
          <a:prstGeom prst="rect">
            <a:avLst/>
          </a:prstGeom>
        </p:spPr>
      </p:pic>
    </p:spTree>
    <p:extLst>
      <p:ext uri="{BB962C8B-B14F-4D97-AF65-F5344CB8AC3E}">
        <p14:creationId xmlns:p14="http://schemas.microsoft.com/office/powerpoint/2010/main" val="3734751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209F3E-3217-03DF-260D-2E4F16C2E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2733" y="934569"/>
            <a:ext cx="4922947" cy="5410669"/>
          </a:xfrm>
          <a:prstGeom prst="rect">
            <a:avLst/>
          </a:prstGeom>
        </p:spPr>
      </p:pic>
      <p:sp>
        <p:nvSpPr>
          <p:cNvPr id="2" name="标题 1">
            <a:extLst>
              <a:ext uri="{FF2B5EF4-FFF2-40B4-BE49-F238E27FC236}">
                <a16:creationId xmlns:a16="http://schemas.microsoft.com/office/drawing/2014/main" id="{89DF7388-2258-78AC-2779-1EED6DE59F1E}"/>
              </a:ext>
            </a:extLst>
          </p:cNvPr>
          <p:cNvSpPr>
            <a:spLocks noGrp="1"/>
          </p:cNvSpPr>
          <p:nvPr>
            <p:ph type="title"/>
          </p:nvPr>
        </p:nvSpPr>
        <p:spPr/>
        <p:txBody>
          <a:bodyPr/>
          <a:lstStyle/>
          <a:p>
            <a:r>
              <a:rPr lang="zh-CN" altLang="en-US" dirty="0"/>
              <a:t>配置静态路由</a:t>
            </a:r>
          </a:p>
        </p:txBody>
      </p:sp>
      <p:sp>
        <p:nvSpPr>
          <p:cNvPr id="3" name="内容占位符 2">
            <a:extLst>
              <a:ext uri="{FF2B5EF4-FFF2-40B4-BE49-F238E27FC236}">
                <a16:creationId xmlns:a16="http://schemas.microsoft.com/office/drawing/2014/main" id="{47AA9D25-32B1-A4BD-693F-F23174CC5B79}"/>
              </a:ext>
            </a:extLst>
          </p:cNvPr>
          <p:cNvSpPr>
            <a:spLocks noGrp="1"/>
          </p:cNvSpPr>
          <p:nvPr>
            <p:ph idx="1"/>
          </p:nvPr>
        </p:nvSpPr>
        <p:spPr>
          <a:xfrm>
            <a:off x="1097280" y="1845733"/>
            <a:ext cx="5745972" cy="4338757"/>
          </a:xfrm>
        </p:spPr>
        <p:txBody>
          <a:bodyPr>
            <a:normAutofit/>
          </a:bodyPr>
          <a:lstStyle/>
          <a:p>
            <a:pPr>
              <a:buFont typeface="Wingdings" panose="05000000000000000000" pitchFamily="2" charset="2"/>
              <a:buChar char="l"/>
            </a:pPr>
            <a:r>
              <a:rPr lang="zh-CN" altLang="en-US" dirty="0"/>
              <a:t>使用命令界面配置（以</a:t>
            </a:r>
            <a:r>
              <a:rPr lang="en-US" altLang="zh-CN" dirty="0" err="1"/>
              <a:t>RouterWest</a:t>
            </a:r>
            <a:r>
              <a:rPr lang="zh-CN" altLang="en-US" dirty="0"/>
              <a:t>为例）：</a:t>
            </a:r>
            <a:endParaRPr lang="en-US" altLang="zh-CN" dirty="0"/>
          </a:p>
          <a:p>
            <a:pPr marL="0" indent="0">
              <a:buNone/>
            </a:pPr>
            <a:r>
              <a:rPr lang="en-US" altLang="zh-CN" dirty="0">
                <a:latin typeface="Consolas" panose="020B0609020204030204" pitchFamily="49" charset="0"/>
              </a:rPr>
              <a:t>enable</a:t>
            </a:r>
          </a:p>
          <a:p>
            <a:pPr marL="0" indent="0">
              <a:buNone/>
            </a:pPr>
            <a:r>
              <a:rPr lang="en-US" altLang="zh-CN" dirty="0">
                <a:latin typeface="Consolas" panose="020B0609020204030204" pitchFamily="49" charset="0"/>
              </a:rPr>
              <a:t>configure terminal </a:t>
            </a:r>
          </a:p>
          <a:p>
            <a:pPr marL="0" indent="0">
              <a:buNone/>
            </a:pPr>
            <a:r>
              <a:rPr lang="en-US" altLang="zh-CN" dirty="0" err="1">
                <a:latin typeface="Consolas" panose="020B0609020204030204" pitchFamily="49" charset="0"/>
              </a:rPr>
              <a:t>ip</a:t>
            </a:r>
            <a:r>
              <a:rPr lang="en-US" altLang="zh-CN" dirty="0">
                <a:latin typeface="Consolas" panose="020B0609020204030204" pitchFamily="49" charset="0"/>
              </a:rPr>
              <a:t> route </a:t>
            </a:r>
            <a:r>
              <a:rPr lang="en-US" altLang="zh-CN" dirty="0">
                <a:solidFill>
                  <a:srgbClr val="FF0000"/>
                </a:solidFill>
                <a:latin typeface="Consolas" panose="020B0609020204030204" pitchFamily="49" charset="0"/>
              </a:rPr>
              <a:t>1.0.0.0 </a:t>
            </a:r>
            <a:r>
              <a:rPr lang="en-US" altLang="zh-CN" dirty="0">
                <a:latin typeface="Consolas" panose="020B0609020204030204" pitchFamily="49" charset="0"/>
              </a:rPr>
              <a:t>255.255.0.0 1.7.0.1</a:t>
            </a:r>
          </a:p>
          <a:p>
            <a:pPr marL="0" indent="0">
              <a:buNone/>
            </a:pPr>
            <a:r>
              <a:rPr lang="en-US" altLang="zh-CN" dirty="0" err="1">
                <a:latin typeface="Consolas" panose="020B0609020204030204" pitchFamily="49" charset="0"/>
              </a:rPr>
              <a:t>ip</a:t>
            </a:r>
            <a:r>
              <a:rPr lang="en-US" altLang="zh-CN" dirty="0">
                <a:latin typeface="Consolas" panose="020B0609020204030204" pitchFamily="49" charset="0"/>
              </a:rPr>
              <a:t> route </a:t>
            </a:r>
            <a:r>
              <a:rPr lang="en-US" altLang="zh-CN" dirty="0">
                <a:solidFill>
                  <a:srgbClr val="FF0000"/>
                </a:solidFill>
                <a:latin typeface="Consolas" panose="020B0609020204030204" pitchFamily="49" charset="0"/>
              </a:rPr>
              <a:t>1.1.0.0 </a:t>
            </a:r>
            <a:r>
              <a:rPr lang="en-US" altLang="zh-CN" dirty="0">
                <a:latin typeface="Consolas" panose="020B0609020204030204" pitchFamily="49" charset="0"/>
              </a:rPr>
              <a:t>255.255.0.0 1.7.0.1</a:t>
            </a:r>
          </a:p>
          <a:p>
            <a:pPr marL="0" indent="0">
              <a:buNone/>
            </a:pPr>
            <a:r>
              <a:rPr lang="en-US" altLang="zh-CN" dirty="0" err="1">
                <a:latin typeface="Consolas" panose="020B0609020204030204" pitchFamily="49" charset="0"/>
              </a:rPr>
              <a:t>ip</a:t>
            </a:r>
            <a:r>
              <a:rPr lang="en-US" altLang="zh-CN" dirty="0">
                <a:latin typeface="Consolas" panose="020B0609020204030204" pitchFamily="49" charset="0"/>
              </a:rPr>
              <a:t> route </a:t>
            </a:r>
            <a:r>
              <a:rPr lang="en-US" altLang="zh-CN" dirty="0">
                <a:solidFill>
                  <a:srgbClr val="FF0000"/>
                </a:solidFill>
                <a:latin typeface="Consolas" panose="020B0609020204030204" pitchFamily="49" charset="0"/>
              </a:rPr>
              <a:t>1.2.0.0 </a:t>
            </a:r>
            <a:r>
              <a:rPr lang="en-US" altLang="zh-CN" dirty="0">
                <a:latin typeface="Consolas" panose="020B0609020204030204" pitchFamily="49" charset="0"/>
              </a:rPr>
              <a:t>255.255.0.0 1.7.0.1</a:t>
            </a:r>
          </a:p>
          <a:p>
            <a:pPr marL="0" indent="0">
              <a:buNone/>
            </a:pPr>
            <a:r>
              <a:rPr lang="en-US" altLang="zh-CN" dirty="0">
                <a:latin typeface="Consolas" panose="020B0609020204030204" pitchFamily="49" charset="0"/>
              </a:rPr>
              <a:t>exit               </a:t>
            </a:r>
          </a:p>
          <a:p>
            <a:pPr marL="0" indent="0">
              <a:buNone/>
            </a:pPr>
            <a:r>
              <a:rPr lang="en-US" altLang="zh-CN" dirty="0">
                <a:latin typeface="Consolas" panose="020B0609020204030204" pitchFamily="49" charset="0"/>
              </a:rPr>
              <a:t>show </a:t>
            </a:r>
            <a:r>
              <a:rPr lang="en-US" altLang="zh-CN" dirty="0" err="1">
                <a:latin typeface="Consolas" panose="020B0609020204030204" pitchFamily="49" charset="0"/>
              </a:rPr>
              <a:t>ip</a:t>
            </a:r>
            <a:r>
              <a:rPr lang="en-US" altLang="zh-CN" dirty="0">
                <a:latin typeface="Consolas" panose="020B0609020204030204" pitchFamily="49" charset="0"/>
              </a:rPr>
              <a:t> route      #</a:t>
            </a:r>
            <a:r>
              <a:rPr lang="zh-CN" altLang="en-US" dirty="0">
                <a:latin typeface="Consolas" panose="020B0609020204030204" pitchFamily="49" charset="0"/>
              </a:rPr>
              <a:t>显示路由表信息</a:t>
            </a:r>
            <a:endParaRPr lang="en-US" altLang="zh-CN" dirty="0">
              <a:latin typeface="Consolas" panose="020B0609020204030204" pitchFamily="49" charset="0"/>
            </a:endParaRPr>
          </a:p>
          <a:p>
            <a:pPr>
              <a:buFont typeface="Wingdings" panose="05000000000000000000" pitchFamily="2" charset="2"/>
              <a:buChar char="l"/>
            </a:pPr>
            <a:r>
              <a:rPr lang="zh-CN" altLang="en-US" dirty="0">
                <a:latin typeface="Consolas" panose="020B0609020204030204" pitchFamily="49" charset="0"/>
              </a:rPr>
              <a:t>在配置动态路由协议前，记得删除所有静态    路由，方式是在每条</a:t>
            </a:r>
            <a:r>
              <a:rPr lang="en-US" altLang="zh-CN" dirty="0" err="1">
                <a:latin typeface="Consolas" panose="020B0609020204030204" pitchFamily="49" charset="0"/>
              </a:rPr>
              <a:t>ip</a:t>
            </a:r>
            <a:r>
              <a:rPr lang="en-US" altLang="zh-CN" dirty="0">
                <a:latin typeface="Consolas" panose="020B0609020204030204" pitchFamily="49" charset="0"/>
              </a:rPr>
              <a:t> route</a:t>
            </a:r>
            <a:r>
              <a:rPr lang="zh-CN" altLang="en-US" dirty="0">
                <a:latin typeface="Consolas" panose="020B0609020204030204" pitchFamily="49" charset="0"/>
              </a:rPr>
              <a:t>命令前加</a:t>
            </a:r>
            <a:r>
              <a:rPr lang="en-US" altLang="zh-CN" dirty="0">
                <a:latin typeface="Consolas" panose="020B0609020204030204" pitchFamily="49" charset="0"/>
              </a:rPr>
              <a:t>no</a:t>
            </a:r>
          </a:p>
        </p:txBody>
      </p:sp>
    </p:spTree>
    <p:extLst>
      <p:ext uri="{BB962C8B-B14F-4D97-AF65-F5344CB8AC3E}">
        <p14:creationId xmlns:p14="http://schemas.microsoft.com/office/powerpoint/2010/main" val="2121447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30996-8D68-7DAB-EA54-1F1B13FD3A76}"/>
              </a:ext>
            </a:extLst>
          </p:cNvPr>
          <p:cNvSpPr>
            <a:spLocks noGrp="1"/>
          </p:cNvSpPr>
          <p:nvPr>
            <p:ph type="title"/>
          </p:nvPr>
        </p:nvSpPr>
        <p:spPr/>
        <p:txBody>
          <a:bodyPr/>
          <a:lstStyle/>
          <a:p>
            <a:r>
              <a:rPr lang="zh-CN" altLang="en-US" dirty="0"/>
              <a:t>配置静态路由</a:t>
            </a:r>
          </a:p>
        </p:txBody>
      </p:sp>
      <p:sp>
        <p:nvSpPr>
          <p:cNvPr id="3" name="内容占位符 2">
            <a:extLst>
              <a:ext uri="{FF2B5EF4-FFF2-40B4-BE49-F238E27FC236}">
                <a16:creationId xmlns:a16="http://schemas.microsoft.com/office/drawing/2014/main" id="{DB72B6B6-D292-67FC-E4A1-E8CEFF3F3C1C}"/>
              </a:ext>
            </a:extLst>
          </p:cNvPr>
          <p:cNvSpPr>
            <a:spLocks noGrp="1"/>
          </p:cNvSpPr>
          <p:nvPr>
            <p:ph idx="1"/>
          </p:nvPr>
        </p:nvSpPr>
        <p:spPr>
          <a:xfrm>
            <a:off x="1097280" y="1845734"/>
            <a:ext cx="11094720" cy="4023360"/>
          </a:xfrm>
        </p:spPr>
        <p:txBody>
          <a:bodyPr/>
          <a:lstStyle/>
          <a:p>
            <a:pPr>
              <a:buFont typeface="Wingdings" panose="05000000000000000000" pitchFamily="2" charset="2"/>
              <a:buChar char="l"/>
            </a:pPr>
            <a:r>
              <a:rPr lang="zh-CN" altLang="en-US" dirty="0">
                <a:latin typeface="Consolas" panose="020B0609020204030204" pitchFamily="49" charset="0"/>
              </a:rPr>
              <a:t>命令格式：</a:t>
            </a:r>
            <a:endParaRPr lang="en-US" altLang="zh-CN" dirty="0">
              <a:latin typeface="Consolas" panose="020B0609020204030204" pitchFamily="49" charset="0"/>
            </a:endParaRPr>
          </a:p>
          <a:p>
            <a:r>
              <a:rPr lang="en-US" altLang="zh-CN" dirty="0" err="1">
                <a:latin typeface="Consolas" panose="020B0609020204030204" pitchFamily="49" charset="0"/>
              </a:rPr>
              <a:t>ip</a:t>
            </a:r>
            <a:r>
              <a:rPr lang="en-US" altLang="zh-CN" dirty="0">
                <a:latin typeface="Consolas" panose="020B0609020204030204" pitchFamily="49" charset="0"/>
              </a:rPr>
              <a:t> route network-address subnet-mask {</a:t>
            </a:r>
            <a:r>
              <a:rPr lang="en-US" altLang="zh-CN" dirty="0" err="1">
                <a:latin typeface="Consolas" panose="020B0609020204030204" pitchFamily="49" charset="0"/>
              </a:rPr>
              <a:t>ip</a:t>
            </a:r>
            <a:r>
              <a:rPr lang="en-US" altLang="zh-CN" dirty="0">
                <a:latin typeface="Consolas" panose="020B0609020204030204" pitchFamily="49" charset="0"/>
              </a:rPr>
              <a:t>-address | exit-interface} [distance]</a:t>
            </a:r>
          </a:p>
          <a:p>
            <a:endParaRPr lang="en-US" altLang="zh-CN" dirty="0"/>
          </a:p>
          <a:p>
            <a:pPr>
              <a:buFont typeface="Wingdings" panose="05000000000000000000" pitchFamily="2" charset="2"/>
              <a:buChar char="l"/>
            </a:pPr>
            <a:r>
              <a:rPr lang="zh-CN" altLang="en-US" dirty="0"/>
              <a:t>命令参数含义：</a:t>
            </a:r>
          </a:p>
          <a:p>
            <a:r>
              <a:rPr lang="en-US" altLang="zh-CN" dirty="0">
                <a:latin typeface="Consolas" panose="020B0609020204030204" pitchFamily="49" charset="0"/>
              </a:rPr>
              <a:t>network-address</a:t>
            </a:r>
            <a:r>
              <a:rPr lang="zh-CN" altLang="en-US" dirty="0"/>
              <a:t>：目的网络地址</a:t>
            </a:r>
          </a:p>
          <a:p>
            <a:r>
              <a:rPr lang="en-US" altLang="zh-CN" dirty="0">
                <a:latin typeface="Consolas" panose="020B0609020204030204" pitchFamily="49" charset="0"/>
              </a:rPr>
              <a:t>subnet-mask</a:t>
            </a:r>
            <a:r>
              <a:rPr lang="zh-CN" altLang="en-US" dirty="0"/>
              <a:t>：目的网络的子网掩码</a:t>
            </a:r>
          </a:p>
          <a:p>
            <a:r>
              <a:rPr lang="en-US" altLang="zh-CN" dirty="0" err="1">
                <a:latin typeface="Consolas" panose="020B0609020204030204" pitchFamily="49" charset="0"/>
              </a:rPr>
              <a:t>ip</a:t>
            </a:r>
            <a:r>
              <a:rPr lang="en-US" altLang="zh-CN" dirty="0">
                <a:latin typeface="Consolas" panose="020B0609020204030204" pitchFamily="49" charset="0"/>
              </a:rPr>
              <a:t>-address</a:t>
            </a:r>
            <a:r>
              <a:rPr lang="zh-CN" altLang="en-US" dirty="0"/>
              <a:t>：将数据包转发到目的网络时使用的下一跳</a:t>
            </a:r>
            <a:r>
              <a:rPr lang="en-US" altLang="zh-CN" dirty="0"/>
              <a:t>IP</a:t>
            </a:r>
            <a:r>
              <a:rPr lang="zh-CN" altLang="en-US" dirty="0"/>
              <a:t>地址</a:t>
            </a:r>
          </a:p>
          <a:p>
            <a:r>
              <a:rPr lang="en-US" altLang="zh-CN" dirty="0">
                <a:latin typeface="Consolas" panose="020B0609020204030204" pitchFamily="49" charset="0"/>
              </a:rPr>
              <a:t>exit-interface</a:t>
            </a:r>
            <a:r>
              <a:rPr lang="zh-CN" altLang="en-US" dirty="0"/>
              <a:t>：将数据包转发到目的网络时使用的本地送出接口</a:t>
            </a:r>
          </a:p>
          <a:p>
            <a:r>
              <a:rPr lang="en-US" altLang="zh-CN" dirty="0">
                <a:latin typeface="Consolas" panose="020B0609020204030204" pitchFamily="49" charset="0"/>
              </a:rPr>
              <a:t>distance</a:t>
            </a:r>
            <a:r>
              <a:rPr lang="zh-CN" altLang="en-US" dirty="0"/>
              <a:t>：静态路由条目的管理距离，默认值为</a:t>
            </a:r>
            <a:r>
              <a:rPr lang="en-US" altLang="zh-CN" dirty="0"/>
              <a:t>1</a:t>
            </a:r>
          </a:p>
          <a:p>
            <a:endParaRPr lang="zh-CN" altLang="en-US" dirty="0"/>
          </a:p>
        </p:txBody>
      </p:sp>
    </p:spTree>
    <p:extLst>
      <p:ext uri="{BB962C8B-B14F-4D97-AF65-F5344CB8AC3E}">
        <p14:creationId xmlns:p14="http://schemas.microsoft.com/office/powerpoint/2010/main" val="1110703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DE1E1-1AD0-BA25-EFCC-2989F9BD74CA}"/>
              </a:ext>
            </a:extLst>
          </p:cNvPr>
          <p:cNvSpPr>
            <a:spLocks noGrp="1"/>
          </p:cNvSpPr>
          <p:nvPr>
            <p:ph type="title"/>
          </p:nvPr>
        </p:nvSpPr>
        <p:spPr/>
        <p:txBody>
          <a:bodyPr/>
          <a:lstStyle/>
          <a:p>
            <a:r>
              <a:rPr lang="zh-CN" altLang="en-US" dirty="0"/>
              <a:t>配置静态路由</a:t>
            </a:r>
          </a:p>
        </p:txBody>
      </p:sp>
      <p:sp>
        <p:nvSpPr>
          <p:cNvPr id="3" name="内容占位符 2">
            <a:extLst>
              <a:ext uri="{FF2B5EF4-FFF2-40B4-BE49-F238E27FC236}">
                <a16:creationId xmlns:a16="http://schemas.microsoft.com/office/drawing/2014/main" id="{5E6F35D1-D69C-4EAA-0093-D7C0CF5C9697}"/>
              </a:ext>
            </a:extLst>
          </p:cNvPr>
          <p:cNvSpPr>
            <a:spLocks noGrp="1"/>
          </p:cNvSpPr>
          <p:nvPr>
            <p:ph idx="1"/>
          </p:nvPr>
        </p:nvSpPr>
        <p:spPr>
          <a:xfrm>
            <a:off x="1097280" y="1845733"/>
            <a:ext cx="5131123" cy="4208557"/>
          </a:xfrm>
        </p:spPr>
        <p:txBody>
          <a:bodyPr>
            <a:normAutofit/>
          </a:bodyPr>
          <a:lstStyle/>
          <a:p>
            <a:pPr>
              <a:buFont typeface="Wingdings" panose="05000000000000000000" pitchFamily="2" charset="2"/>
              <a:buChar char="l"/>
            </a:pPr>
            <a:r>
              <a:rPr lang="zh-CN" altLang="en-US" dirty="0"/>
              <a:t>使用</a:t>
            </a:r>
            <a:r>
              <a:rPr lang="en-US" altLang="zh-CN" dirty="0" err="1"/>
              <a:t>tracert</a:t>
            </a:r>
            <a:r>
              <a:rPr lang="zh-CN" altLang="en-US" dirty="0"/>
              <a:t>命令检查路由配置是否正确：</a:t>
            </a:r>
            <a:endParaRPr lang="en-US" altLang="zh-CN" dirty="0"/>
          </a:p>
          <a:p>
            <a:pPr marL="0" indent="0">
              <a:buNone/>
            </a:pPr>
            <a:r>
              <a:rPr lang="en-US" altLang="zh-CN" dirty="0"/>
              <a:t>trace route</a:t>
            </a:r>
            <a:r>
              <a:rPr lang="zh-CN" altLang="en-US" dirty="0"/>
              <a:t>工具用于显示数据包在</a:t>
            </a:r>
            <a:r>
              <a:rPr lang="en-US" altLang="zh-CN" dirty="0"/>
              <a:t>IP</a:t>
            </a:r>
            <a:r>
              <a:rPr lang="zh-CN" altLang="en-US" dirty="0"/>
              <a:t>网络上经过的路由器的</a:t>
            </a:r>
            <a:r>
              <a:rPr lang="en-US" altLang="zh-CN" dirty="0"/>
              <a:t>IP</a:t>
            </a:r>
            <a:r>
              <a:rPr lang="zh-CN" altLang="en-US" dirty="0"/>
              <a:t>地址。</a:t>
            </a:r>
            <a:endParaRPr lang="en-US" altLang="zh-CN" dirty="0"/>
          </a:p>
          <a:p>
            <a:pPr marL="0" indent="0">
              <a:buNone/>
            </a:pPr>
            <a:r>
              <a:rPr lang="zh-CN" altLang="en-US" dirty="0"/>
              <a:t>其原理是主机将</a:t>
            </a:r>
            <a:r>
              <a:rPr lang="en-US" altLang="zh-CN" dirty="0"/>
              <a:t>IP</a:t>
            </a:r>
            <a:r>
              <a:rPr lang="zh-CN" altLang="en-US" dirty="0"/>
              <a:t>报文头部的</a:t>
            </a:r>
            <a:r>
              <a:rPr lang="en-US" altLang="zh-CN" dirty="0"/>
              <a:t>TTL</a:t>
            </a:r>
            <a:r>
              <a:rPr lang="zh-CN" altLang="en-US" dirty="0"/>
              <a:t>字段设置为   </a:t>
            </a:r>
            <a:r>
              <a:rPr lang="en-US" altLang="zh-CN" dirty="0"/>
              <a:t>1, 2, …, 30,</a:t>
            </a:r>
            <a:r>
              <a:rPr lang="zh-CN" altLang="en-US" dirty="0"/>
              <a:t> 每个</a:t>
            </a:r>
            <a:r>
              <a:rPr lang="en-US" altLang="zh-CN" dirty="0"/>
              <a:t>TTL</a:t>
            </a:r>
            <a:r>
              <a:rPr lang="zh-CN" altLang="en-US" dirty="0"/>
              <a:t>发送三个</a:t>
            </a:r>
            <a:r>
              <a:rPr lang="en-US" altLang="zh-CN" dirty="0"/>
              <a:t>ping</a:t>
            </a:r>
            <a:r>
              <a:rPr lang="zh-CN" altLang="en-US" dirty="0"/>
              <a:t>（</a:t>
            </a:r>
            <a:r>
              <a:rPr lang="en-US" altLang="zh-CN" dirty="0"/>
              <a:t>ICMP echo request</a:t>
            </a:r>
            <a:r>
              <a:rPr lang="zh-CN" altLang="en-US" dirty="0"/>
              <a:t>）报文；报文每经过一个路由器的转发则</a:t>
            </a:r>
            <a:r>
              <a:rPr lang="en-US" altLang="zh-CN" dirty="0"/>
              <a:t>TTL</a:t>
            </a:r>
            <a:r>
              <a:rPr lang="zh-CN" altLang="en-US" dirty="0"/>
              <a:t>减</a:t>
            </a:r>
            <a:r>
              <a:rPr lang="en-US" altLang="zh-CN" dirty="0"/>
              <a:t>1</a:t>
            </a:r>
            <a:r>
              <a:rPr lang="zh-CN" altLang="en-US" dirty="0"/>
              <a:t>，当</a:t>
            </a:r>
            <a:r>
              <a:rPr lang="en-US" altLang="zh-CN" dirty="0"/>
              <a:t>TTL</a:t>
            </a:r>
            <a:r>
              <a:rPr lang="zh-CN" altLang="en-US" dirty="0"/>
              <a:t>减为</a:t>
            </a:r>
            <a:r>
              <a:rPr lang="en-US" altLang="zh-CN" dirty="0"/>
              <a:t>0</a:t>
            </a:r>
            <a:r>
              <a:rPr lang="zh-CN" altLang="en-US" dirty="0"/>
              <a:t>时路由器丢弃报文并回复超时（</a:t>
            </a:r>
            <a:r>
              <a:rPr lang="en-US" altLang="zh-CN" dirty="0"/>
              <a:t>ICMP TTL expired</a:t>
            </a:r>
            <a:r>
              <a:rPr lang="zh-CN" altLang="en-US" dirty="0"/>
              <a:t>）报文。</a:t>
            </a:r>
            <a:endParaRPr lang="en-US" altLang="zh-CN" dirty="0"/>
          </a:p>
          <a:p>
            <a:pPr marL="0" indent="0">
              <a:buNone/>
            </a:pPr>
            <a:r>
              <a:rPr lang="zh-CN" altLang="en-US"/>
              <a:t>当超时</a:t>
            </a:r>
            <a:r>
              <a:rPr lang="zh-CN" altLang="en-US" dirty="0"/>
              <a:t>报文到达主机后，主机便可获知该路由器的</a:t>
            </a:r>
            <a:r>
              <a:rPr lang="en-US" altLang="zh-CN" dirty="0"/>
              <a:t>IP</a:t>
            </a:r>
            <a:r>
              <a:rPr lang="zh-CN" altLang="en-US" dirty="0"/>
              <a:t>地址；将这些路由器按跳数升序排列，便得到了传输路径。</a:t>
            </a:r>
            <a:endParaRPr lang="en-US" altLang="zh-CN" dirty="0"/>
          </a:p>
          <a:p>
            <a:pPr marL="0" indent="0">
              <a:buNone/>
            </a:pPr>
            <a:r>
              <a:rPr lang="zh-CN" altLang="en-US" dirty="0"/>
              <a:t>注意：</a:t>
            </a:r>
            <a:r>
              <a:rPr lang="en-US" altLang="zh-CN" dirty="0"/>
              <a:t>IP</a:t>
            </a:r>
            <a:r>
              <a:rPr lang="zh-CN" altLang="en-US" dirty="0"/>
              <a:t>网络不保证每个数据包的路径都一样</a:t>
            </a:r>
          </a:p>
        </p:txBody>
      </p:sp>
      <p:sp>
        <p:nvSpPr>
          <p:cNvPr id="6" name="文本框 5">
            <a:extLst>
              <a:ext uri="{FF2B5EF4-FFF2-40B4-BE49-F238E27FC236}">
                <a16:creationId xmlns:a16="http://schemas.microsoft.com/office/drawing/2014/main" id="{75371E9F-5EDC-2AED-4044-F19AE21B31F0}"/>
              </a:ext>
            </a:extLst>
          </p:cNvPr>
          <p:cNvSpPr txBox="1"/>
          <p:nvPr/>
        </p:nvSpPr>
        <p:spPr>
          <a:xfrm>
            <a:off x="0" y="5959719"/>
            <a:ext cx="6095999" cy="400110"/>
          </a:xfrm>
          <a:prstGeom prst="rect">
            <a:avLst/>
          </a:prstGeom>
          <a:noFill/>
        </p:spPr>
        <p:txBody>
          <a:bodyPr wrap="square" rtlCol="0">
            <a:spAutoFit/>
          </a:bodyPr>
          <a:lstStyle/>
          <a:p>
            <a:r>
              <a:rPr lang="zh-CN" altLang="en-US" sz="2000" dirty="0">
                <a:solidFill>
                  <a:schemeClr val="tx1">
                    <a:lumMod val="75000"/>
                    <a:lumOff val="25000"/>
                  </a:schemeClr>
                </a:solidFill>
              </a:rPr>
              <a:t>思考：为什么</a:t>
            </a:r>
            <a:r>
              <a:rPr lang="en-US" altLang="zh-CN" sz="2000" dirty="0" err="1">
                <a:solidFill>
                  <a:schemeClr val="tx1">
                    <a:lumMod val="75000"/>
                    <a:lumOff val="25000"/>
                  </a:schemeClr>
                </a:solidFill>
              </a:rPr>
              <a:t>tracert</a:t>
            </a:r>
            <a:r>
              <a:rPr lang="zh-CN" altLang="en-US" sz="2000" dirty="0">
                <a:solidFill>
                  <a:schemeClr val="tx1">
                    <a:lumMod val="75000"/>
                    <a:lumOff val="25000"/>
                  </a:schemeClr>
                </a:solidFill>
              </a:rPr>
              <a:t>每一跳的第一个包总是会丢包？</a:t>
            </a:r>
          </a:p>
        </p:txBody>
      </p:sp>
      <p:pic>
        <p:nvPicPr>
          <p:cNvPr id="7" name="图片 6">
            <a:extLst>
              <a:ext uri="{FF2B5EF4-FFF2-40B4-BE49-F238E27FC236}">
                <a16:creationId xmlns:a16="http://schemas.microsoft.com/office/drawing/2014/main" id="{D69C0B42-B1B5-CAD3-203B-699C87A50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568" y="1737360"/>
            <a:ext cx="4922947" cy="4587638"/>
          </a:xfrm>
          <a:prstGeom prst="rect">
            <a:avLst/>
          </a:prstGeom>
        </p:spPr>
      </p:pic>
    </p:spTree>
    <p:extLst>
      <p:ext uri="{BB962C8B-B14F-4D97-AF65-F5344CB8AC3E}">
        <p14:creationId xmlns:p14="http://schemas.microsoft.com/office/powerpoint/2010/main" val="2927613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EBD93-D78E-70DB-C5DE-380F3181F018}"/>
              </a:ext>
            </a:extLst>
          </p:cNvPr>
          <p:cNvSpPr>
            <a:spLocks noGrp="1"/>
          </p:cNvSpPr>
          <p:nvPr>
            <p:ph type="title"/>
          </p:nvPr>
        </p:nvSpPr>
        <p:spPr/>
        <p:txBody>
          <a:bodyPr/>
          <a:lstStyle/>
          <a:p>
            <a:r>
              <a:rPr lang="zh-CN" altLang="en-US" dirty="0"/>
              <a:t>配置动态路由</a:t>
            </a:r>
          </a:p>
        </p:txBody>
      </p:sp>
      <p:sp>
        <p:nvSpPr>
          <p:cNvPr id="3" name="内容占位符 2">
            <a:extLst>
              <a:ext uri="{FF2B5EF4-FFF2-40B4-BE49-F238E27FC236}">
                <a16:creationId xmlns:a16="http://schemas.microsoft.com/office/drawing/2014/main" id="{5CFCB232-BC53-841F-A598-8BC1E9882A45}"/>
              </a:ext>
            </a:extLst>
          </p:cNvPr>
          <p:cNvSpPr>
            <a:spLocks noGrp="1"/>
          </p:cNvSpPr>
          <p:nvPr>
            <p:ph idx="1"/>
          </p:nvPr>
        </p:nvSpPr>
        <p:spPr/>
        <p:txBody>
          <a:bodyPr/>
          <a:lstStyle/>
          <a:p>
            <a:pPr marL="0" indent="0">
              <a:buNone/>
            </a:pPr>
            <a:r>
              <a:rPr lang="zh-CN" altLang="en-US" dirty="0"/>
              <a:t>动态路由协议只需在属于某个指定网络的所有接口上启动路由进程。</a:t>
            </a:r>
            <a:endParaRPr lang="en-US" altLang="zh-CN" dirty="0"/>
          </a:p>
        </p:txBody>
      </p:sp>
      <p:graphicFrame>
        <p:nvGraphicFramePr>
          <p:cNvPr id="4" name="表格 4">
            <a:extLst>
              <a:ext uri="{FF2B5EF4-FFF2-40B4-BE49-F238E27FC236}">
                <a16:creationId xmlns:a16="http://schemas.microsoft.com/office/drawing/2014/main" id="{89454CDE-82F3-3946-4958-79A2D415A5DB}"/>
              </a:ext>
            </a:extLst>
          </p:cNvPr>
          <p:cNvGraphicFramePr>
            <a:graphicFrameLocks noGrp="1"/>
          </p:cNvGraphicFramePr>
          <p:nvPr>
            <p:extLst>
              <p:ext uri="{D42A27DB-BD31-4B8C-83A1-F6EECF244321}">
                <p14:modId xmlns:p14="http://schemas.microsoft.com/office/powerpoint/2010/main" val="873948502"/>
              </p:ext>
            </p:extLst>
          </p:nvPr>
        </p:nvGraphicFramePr>
        <p:xfrm>
          <a:off x="1097280" y="2559474"/>
          <a:ext cx="10058400" cy="25958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3555798725"/>
                    </a:ext>
                  </a:extLst>
                </a:gridCol>
                <a:gridCol w="2908382">
                  <a:extLst>
                    <a:ext uri="{9D8B030D-6E8A-4147-A177-3AD203B41FA5}">
                      <a16:colId xmlns:a16="http://schemas.microsoft.com/office/drawing/2014/main" val="143302868"/>
                    </a:ext>
                  </a:extLst>
                </a:gridCol>
                <a:gridCol w="208280">
                  <a:extLst>
                    <a:ext uri="{9D8B030D-6E8A-4147-A177-3AD203B41FA5}">
                      <a16:colId xmlns:a16="http://schemas.microsoft.com/office/drawing/2014/main" val="3421889565"/>
                    </a:ext>
                  </a:extLst>
                </a:gridCol>
                <a:gridCol w="2918378">
                  <a:extLst>
                    <a:ext uri="{9D8B030D-6E8A-4147-A177-3AD203B41FA5}">
                      <a16:colId xmlns:a16="http://schemas.microsoft.com/office/drawing/2014/main" val="1282589487"/>
                    </a:ext>
                  </a:extLst>
                </a:gridCol>
                <a:gridCol w="2011680">
                  <a:extLst>
                    <a:ext uri="{9D8B030D-6E8A-4147-A177-3AD203B41FA5}">
                      <a16:colId xmlns:a16="http://schemas.microsoft.com/office/drawing/2014/main" val="3984741869"/>
                    </a:ext>
                  </a:extLst>
                </a:gridCol>
              </a:tblGrid>
              <a:tr h="370840">
                <a:tc>
                  <a:txBody>
                    <a:bodyPr/>
                    <a:lstStyle/>
                    <a:p>
                      <a:pPr algn="ctr"/>
                      <a:r>
                        <a:rPr lang="en-US" altLang="zh-CN" dirty="0"/>
                        <a:t>Router</a:t>
                      </a:r>
                      <a:endParaRPr lang="zh-CN" altLang="en-US" dirty="0"/>
                    </a:p>
                  </a:txBody>
                  <a:tcPr anchor="ctr"/>
                </a:tc>
                <a:tc>
                  <a:txBody>
                    <a:bodyPr/>
                    <a:lstStyle/>
                    <a:p>
                      <a:pPr algn="ctr"/>
                      <a:r>
                        <a:rPr lang="en-US" altLang="zh-CN" dirty="0"/>
                        <a:t>Network</a:t>
                      </a:r>
                      <a:endParaRPr lang="zh-CN" altLang="en-US" dirty="0"/>
                    </a:p>
                  </a:txBody>
                  <a:tcPr anchor="ctr"/>
                </a:tc>
                <a:tc>
                  <a:txBody>
                    <a:bodyPr/>
                    <a:lstStyle/>
                    <a:p>
                      <a:pPr algn="ctr"/>
                      <a:endParaRPr lang="zh-CN" altLang="en-US" dirty="0"/>
                    </a:p>
                  </a:txBody>
                  <a:tcPr anchor="ctr"/>
                </a:tc>
                <a:tc>
                  <a:txBody>
                    <a:bodyPr/>
                    <a:lstStyle/>
                    <a:p>
                      <a:pPr algn="ctr"/>
                      <a:r>
                        <a:rPr lang="en-US" altLang="zh-CN" dirty="0"/>
                        <a:t>Router</a:t>
                      </a:r>
                      <a:endParaRPr lang="zh-CN" altLang="en-US" dirty="0"/>
                    </a:p>
                  </a:txBody>
                  <a:tcPr anchor="ctr"/>
                </a:tc>
                <a:tc>
                  <a:txBody>
                    <a:bodyPr/>
                    <a:lstStyle/>
                    <a:p>
                      <a:pPr algn="ctr"/>
                      <a:r>
                        <a:rPr lang="en-US" altLang="zh-CN" dirty="0"/>
                        <a:t>Network</a:t>
                      </a:r>
                      <a:endParaRPr lang="zh-CN" altLang="en-US" dirty="0"/>
                    </a:p>
                  </a:txBody>
                  <a:tcPr anchor="ctr"/>
                </a:tc>
                <a:extLst>
                  <a:ext uri="{0D108BD9-81ED-4DB2-BD59-A6C34878D82A}">
                    <a16:rowId xmlns:a16="http://schemas.microsoft.com/office/drawing/2014/main" val="3454967072"/>
                  </a:ext>
                </a:extLst>
              </a:tr>
              <a:tr h="370840">
                <a:tc rowSpan="4">
                  <a:txBody>
                    <a:bodyPr/>
                    <a:lstStyle/>
                    <a:p>
                      <a:pPr algn="ctr"/>
                      <a:r>
                        <a:rPr lang="en-US" altLang="zh-CN" dirty="0" err="1"/>
                        <a:t>RouterMiddle</a:t>
                      </a:r>
                      <a:endParaRPr lang="zh-CN" altLang="en-US" dirty="0"/>
                    </a:p>
                  </a:txBody>
                  <a:tcPr anchor="ctr"/>
                </a:tc>
                <a:tc>
                  <a:txBody>
                    <a:bodyPr/>
                    <a:lstStyle/>
                    <a:p>
                      <a:pPr algn="ctr"/>
                      <a:r>
                        <a:rPr lang="en-US" altLang="zh-CN" dirty="0"/>
                        <a:t>1.4.0.0/11</a:t>
                      </a:r>
                      <a:endParaRPr lang="zh-CN" altLang="en-US" dirty="0"/>
                    </a:p>
                  </a:txBody>
                  <a:tcPr anchor="ctr"/>
                </a:tc>
                <a:tc rowSpan="6">
                  <a:txBody>
                    <a:bodyPr/>
                    <a:lstStyle/>
                    <a:p>
                      <a:pPr algn="ctr"/>
                      <a:endParaRPr lang="zh-CN" altLang="en-US" dirty="0"/>
                    </a:p>
                  </a:txBody>
                  <a:tcPr anchor="ctr"/>
                </a:tc>
                <a:tc rowSpan="2">
                  <a:txBody>
                    <a:bodyPr/>
                    <a:lstStyle/>
                    <a:p>
                      <a:pPr algn="ctr"/>
                      <a:r>
                        <a:rPr lang="en-US" altLang="zh-CN" dirty="0" err="1"/>
                        <a:t>RouterEast</a:t>
                      </a:r>
                      <a:endParaRPr lang="zh-CN" altLang="en-US" dirty="0"/>
                    </a:p>
                  </a:txBody>
                  <a:tcPr anchor="ctr"/>
                </a:tc>
                <a:tc>
                  <a:txBody>
                    <a:bodyPr/>
                    <a:lstStyle/>
                    <a:p>
                      <a:pPr algn="ctr"/>
                      <a:r>
                        <a:rPr lang="en-US" altLang="zh-CN" dirty="0"/>
                        <a:t>1.1.0.0/11</a:t>
                      </a:r>
                      <a:endParaRPr lang="zh-CN" altLang="en-US" dirty="0"/>
                    </a:p>
                  </a:txBody>
                  <a:tcPr anchor="ctr"/>
                </a:tc>
                <a:extLst>
                  <a:ext uri="{0D108BD9-81ED-4DB2-BD59-A6C34878D82A}">
                    <a16:rowId xmlns:a16="http://schemas.microsoft.com/office/drawing/2014/main" val="14123006"/>
                  </a:ext>
                </a:extLst>
              </a:tr>
              <a:tr h="370840">
                <a:tc vMerge="1">
                  <a:txBody>
                    <a:bodyPr/>
                    <a:lstStyle/>
                    <a:p>
                      <a:pPr algn="ctr"/>
                      <a:endParaRPr lang="zh-CN" altLang="en-US" dirty="0"/>
                    </a:p>
                  </a:txBody>
                  <a:tcPr anchor="ctr"/>
                </a:tc>
                <a:tc>
                  <a:txBody>
                    <a:bodyPr/>
                    <a:lstStyle/>
                    <a:p>
                      <a:pPr algn="ctr"/>
                      <a:r>
                        <a:rPr lang="en-US" altLang="zh-CN" dirty="0"/>
                        <a:t>1.5.0.0/11</a:t>
                      </a:r>
                      <a:endParaRPr lang="zh-CN" altLang="en-US" dirty="0"/>
                    </a:p>
                  </a:txBody>
                  <a:tcPr anchor="ctr"/>
                </a:tc>
                <a:tc vMerge="1">
                  <a:txBody>
                    <a:bodyPr/>
                    <a:lstStyle/>
                    <a:p>
                      <a:pPr algn="ctr"/>
                      <a:endParaRPr lang="zh-CN" altLang="en-US" dirty="0"/>
                    </a:p>
                  </a:txBody>
                  <a:tcPr anchor="ctr"/>
                </a:tc>
                <a:tc vMerge="1">
                  <a:txBody>
                    <a:bodyPr/>
                    <a:lstStyle/>
                    <a:p>
                      <a:pPr algn="ctr"/>
                      <a:endParaRPr lang="zh-CN" altLang="en-US" dirty="0"/>
                    </a:p>
                  </a:txBody>
                  <a:tcPr anchor="ctr"/>
                </a:tc>
                <a:tc>
                  <a:txBody>
                    <a:bodyPr/>
                    <a:lstStyle/>
                    <a:p>
                      <a:pPr algn="ctr"/>
                      <a:r>
                        <a:rPr lang="en-US" altLang="zh-CN" dirty="0"/>
                        <a:t>1.5.0.0/11</a:t>
                      </a:r>
                      <a:endParaRPr lang="zh-CN" altLang="en-US" dirty="0"/>
                    </a:p>
                  </a:txBody>
                  <a:tcPr anchor="ctr"/>
                </a:tc>
                <a:extLst>
                  <a:ext uri="{0D108BD9-81ED-4DB2-BD59-A6C34878D82A}">
                    <a16:rowId xmlns:a16="http://schemas.microsoft.com/office/drawing/2014/main" val="2019801478"/>
                  </a:ext>
                </a:extLst>
              </a:tr>
              <a:tr h="370840">
                <a:tc vMerge="1">
                  <a:txBody>
                    <a:bodyPr/>
                    <a:lstStyle/>
                    <a:p>
                      <a:pPr algn="ctr"/>
                      <a:endParaRPr lang="zh-CN" altLang="en-US" dirty="0"/>
                    </a:p>
                  </a:txBody>
                  <a:tcPr anchor="ctr"/>
                </a:tc>
                <a:tc>
                  <a:txBody>
                    <a:bodyPr/>
                    <a:lstStyle/>
                    <a:p>
                      <a:pPr algn="ctr"/>
                      <a:r>
                        <a:rPr lang="en-US" altLang="zh-CN" dirty="0"/>
                        <a:t>1.6.0.0/11</a:t>
                      </a:r>
                      <a:endParaRPr lang="zh-CN" altLang="en-US" dirty="0"/>
                    </a:p>
                  </a:txBody>
                  <a:tcPr anchor="ctr"/>
                </a:tc>
                <a:tc vMerge="1">
                  <a:txBody>
                    <a:bodyPr/>
                    <a:lstStyle/>
                    <a:p>
                      <a:pPr algn="ctr"/>
                      <a:endParaRPr lang="zh-CN" altLang="en-US" dirty="0"/>
                    </a:p>
                  </a:txBody>
                  <a:tcPr anchor="ctr"/>
                </a:tc>
                <a:tc rowSpan="2">
                  <a:txBody>
                    <a:bodyPr/>
                    <a:lstStyle/>
                    <a:p>
                      <a:pPr algn="ctr"/>
                      <a:r>
                        <a:rPr lang="en-US" altLang="zh-CN" dirty="0" err="1"/>
                        <a:t>RouterSouth</a:t>
                      </a:r>
                      <a:endParaRPr lang="zh-CN" altLang="en-US" dirty="0"/>
                    </a:p>
                  </a:txBody>
                  <a:tcPr anchor="ctr"/>
                </a:tc>
                <a:tc>
                  <a:txBody>
                    <a:bodyPr/>
                    <a:lstStyle/>
                    <a:p>
                      <a:pPr algn="ctr"/>
                      <a:r>
                        <a:rPr lang="en-US" altLang="zh-CN" dirty="0"/>
                        <a:t>1.2.0.0/11</a:t>
                      </a:r>
                      <a:endParaRPr lang="zh-CN" altLang="en-US" dirty="0"/>
                    </a:p>
                  </a:txBody>
                  <a:tcPr anchor="ctr"/>
                </a:tc>
                <a:extLst>
                  <a:ext uri="{0D108BD9-81ED-4DB2-BD59-A6C34878D82A}">
                    <a16:rowId xmlns:a16="http://schemas.microsoft.com/office/drawing/2014/main" val="1017747529"/>
                  </a:ext>
                </a:extLst>
              </a:tr>
              <a:tr h="370840">
                <a:tc vMerge="1">
                  <a:txBody>
                    <a:bodyPr/>
                    <a:lstStyle/>
                    <a:p>
                      <a:pPr algn="ctr"/>
                      <a:endParaRPr lang="zh-CN" altLang="en-US" dirty="0"/>
                    </a:p>
                  </a:txBody>
                  <a:tcPr anchor="ctr"/>
                </a:tc>
                <a:tc>
                  <a:txBody>
                    <a:bodyPr/>
                    <a:lstStyle/>
                    <a:p>
                      <a:pPr algn="ctr"/>
                      <a:r>
                        <a:rPr lang="en-US" altLang="zh-CN" dirty="0"/>
                        <a:t>1.7.0.0/11</a:t>
                      </a:r>
                      <a:endParaRPr lang="zh-CN" altLang="en-US" dirty="0"/>
                    </a:p>
                  </a:txBody>
                  <a:tcPr anchor="ctr"/>
                </a:tc>
                <a:tc vMerge="1">
                  <a:txBody>
                    <a:bodyPr/>
                    <a:lstStyle/>
                    <a:p>
                      <a:pPr algn="ctr"/>
                      <a:endParaRPr lang="zh-CN" altLang="en-US" dirty="0"/>
                    </a:p>
                  </a:txBody>
                  <a:tcPr anchor="ctr"/>
                </a:tc>
                <a:tc vMerge="1">
                  <a:txBody>
                    <a:bodyPr/>
                    <a:lstStyle/>
                    <a:p>
                      <a:pPr algn="ctr"/>
                      <a:endParaRPr lang="zh-CN" altLang="en-US" dirty="0"/>
                    </a:p>
                  </a:txBody>
                  <a:tcPr anchor="ctr"/>
                </a:tc>
                <a:tc>
                  <a:txBody>
                    <a:bodyPr/>
                    <a:lstStyle/>
                    <a:p>
                      <a:pPr algn="ctr"/>
                      <a:r>
                        <a:rPr lang="en-US" altLang="zh-CN" dirty="0"/>
                        <a:t>1.6.0.0/11</a:t>
                      </a:r>
                      <a:endParaRPr lang="zh-CN" altLang="en-US" dirty="0"/>
                    </a:p>
                  </a:txBody>
                  <a:tcPr anchor="ctr"/>
                </a:tc>
                <a:extLst>
                  <a:ext uri="{0D108BD9-81ED-4DB2-BD59-A6C34878D82A}">
                    <a16:rowId xmlns:a16="http://schemas.microsoft.com/office/drawing/2014/main" val="3848868886"/>
                  </a:ext>
                </a:extLst>
              </a:tr>
              <a:tr h="370840">
                <a:tc rowSpan="2">
                  <a:txBody>
                    <a:bodyPr/>
                    <a:lstStyle/>
                    <a:p>
                      <a:pPr algn="ctr"/>
                      <a:r>
                        <a:rPr lang="en-US" altLang="zh-CN" dirty="0" err="1"/>
                        <a:t>RouterNorth</a:t>
                      </a:r>
                      <a:endParaRPr lang="zh-CN" altLang="en-US" dirty="0"/>
                    </a:p>
                  </a:txBody>
                  <a:tcPr anchor="ctr"/>
                </a:tc>
                <a:tc>
                  <a:txBody>
                    <a:bodyPr/>
                    <a:lstStyle/>
                    <a:p>
                      <a:pPr algn="ctr"/>
                      <a:r>
                        <a:rPr lang="en-US" altLang="zh-CN" dirty="0"/>
                        <a:t>1.0.0.0/11</a:t>
                      </a:r>
                      <a:endParaRPr lang="zh-CN" altLang="en-US" dirty="0"/>
                    </a:p>
                  </a:txBody>
                  <a:tcPr anchor="ctr"/>
                </a:tc>
                <a:tc vMerge="1">
                  <a:txBody>
                    <a:bodyPr/>
                    <a:lstStyle/>
                    <a:p>
                      <a:pPr algn="ctr"/>
                      <a:endParaRPr lang="zh-CN" altLang="en-US" dirty="0"/>
                    </a:p>
                  </a:txBody>
                  <a:tcPr anchor="ctr"/>
                </a:tc>
                <a:tc rowSpan="2">
                  <a:txBody>
                    <a:bodyPr/>
                    <a:lstStyle/>
                    <a:p>
                      <a:pPr algn="ctr"/>
                      <a:r>
                        <a:rPr lang="en-US" altLang="zh-CN" dirty="0" err="1"/>
                        <a:t>RouterWest</a:t>
                      </a:r>
                      <a:endParaRPr lang="zh-CN" altLang="en-US" dirty="0"/>
                    </a:p>
                  </a:txBody>
                  <a:tcPr anchor="ctr"/>
                </a:tc>
                <a:tc>
                  <a:txBody>
                    <a:bodyPr/>
                    <a:lstStyle/>
                    <a:p>
                      <a:pPr algn="ctr"/>
                      <a:r>
                        <a:rPr lang="en-US" altLang="zh-CN" dirty="0"/>
                        <a:t>1.3.0.0/11</a:t>
                      </a:r>
                      <a:endParaRPr lang="zh-CN" altLang="en-US" dirty="0"/>
                    </a:p>
                  </a:txBody>
                  <a:tcPr anchor="ctr"/>
                </a:tc>
                <a:extLst>
                  <a:ext uri="{0D108BD9-81ED-4DB2-BD59-A6C34878D82A}">
                    <a16:rowId xmlns:a16="http://schemas.microsoft.com/office/drawing/2014/main" val="658448610"/>
                  </a:ext>
                </a:extLst>
              </a:tr>
              <a:tr h="370840">
                <a:tc vMerge="1">
                  <a:txBody>
                    <a:bodyPr/>
                    <a:lstStyle/>
                    <a:p>
                      <a:pPr algn="ctr"/>
                      <a:endParaRPr lang="zh-CN" altLang="en-US" dirty="0"/>
                    </a:p>
                  </a:txBody>
                  <a:tcPr anchor="ctr"/>
                </a:tc>
                <a:tc>
                  <a:txBody>
                    <a:bodyPr/>
                    <a:lstStyle/>
                    <a:p>
                      <a:pPr algn="ctr"/>
                      <a:r>
                        <a:rPr lang="en-US" altLang="zh-CN" dirty="0"/>
                        <a:t>1.4.0.0/11</a:t>
                      </a:r>
                      <a:endParaRPr lang="zh-CN" altLang="en-US" dirty="0"/>
                    </a:p>
                  </a:txBody>
                  <a:tcPr anchor="ctr"/>
                </a:tc>
                <a:tc vMerge="1">
                  <a:txBody>
                    <a:bodyPr/>
                    <a:lstStyle/>
                    <a:p>
                      <a:pPr algn="ctr"/>
                      <a:endParaRPr lang="zh-CN" altLang="en-US" dirty="0"/>
                    </a:p>
                  </a:txBody>
                  <a:tcPr anchor="ctr"/>
                </a:tc>
                <a:tc vMerge="1">
                  <a:txBody>
                    <a:bodyPr/>
                    <a:lstStyle/>
                    <a:p>
                      <a:pPr algn="ctr"/>
                      <a:endParaRPr lang="zh-CN" altLang="en-US" dirty="0"/>
                    </a:p>
                  </a:txBody>
                  <a:tcPr anchor="ctr"/>
                </a:tc>
                <a:tc>
                  <a:txBody>
                    <a:bodyPr/>
                    <a:lstStyle/>
                    <a:p>
                      <a:pPr algn="ctr"/>
                      <a:r>
                        <a:rPr lang="en-US" altLang="zh-CN" dirty="0"/>
                        <a:t>1.7.0.0/11</a:t>
                      </a:r>
                      <a:endParaRPr lang="zh-CN" altLang="en-US" dirty="0"/>
                    </a:p>
                  </a:txBody>
                  <a:tcPr anchor="ctr"/>
                </a:tc>
                <a:extLst>
                  <a:ext uri="{0D108BD9-81ED-4DB2-BD59-A6C34878D82A}">
                    <a16:rowId xmlns:a16="http://schemas.microsoft.com/office/drawing/2014/main" val="1968487278"/>
                  </a:ext>
                </a:extLst>
              </a:tr>
            </a:tbl>
          </a:graphicData>
        </a:graphic>
      </p:graphicFrame>
    </p:spTree>
    <p:extLst>
      <p:ext uri="{BB962C8B-B14F-4D97-AF65-F5344CB8AC3E}">
        <p14:creationId xmlns:p14="http://schemas.microsoft.com/office/powerpoint/2010/main" val="2726918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ECD71-886C-F56C-4F83-0FB915FDE2E4}"/>
              </a:ext>
            </a:extLst>
          </p:cNvPr>
          <p:cNvSpPr>
            <a:spLocks noGrp="1"/>
          </p:cNvSpPr>
          <p:nvPr>
            <p:ph type="title"/>
          </p:nvPr>
        </p:nvSpPr>
        <p:spPr/>
        <p:txBody>
          <a:bodyPr/>
          <a:lstStyle/>
          <a:p>
            <a:r>
              <a:rPr lang="en-US" altLang="zh-CN" dirty="0"/>
              <a:t>RIP</a:t>
            </a:r>
            <a:r>
              <a:rPr lang="zh-CN" altLang="en-US" dirty="0"/>
              <a:t>配置</a:t>
            </a:r>
          </a:p>
        </p:txBody>
      </p:sp>
      <p:sp>
        <p:nvSpPr>
          <p:cNvPr id="3" name="内容占位符 2">
            <a:extLst>
              <a:ext uri="{FF2B5EF4-FFF2-40B4-BE49-F238E27FC236}">
                <a16:creationId xmlns:a16="http://schemas.microsoft.com/office/drawing/2014/main" id="{4ABE8D75-96EC-6500-D3A3-1E452182C925}"/>
              </a:ext>
            </a:extLst>
          </p:cNvPr>
          <p:cNvSpPr>
            <a:spLocks noGrp="1"/>
          </p:cNvSpPr>
          <p:nvPr>
            <p:ph idx="1"/>
          </p:nvPr>
        </p:nvSpPr>
        <p:spPr>
          <a:xfrm>
            <a:off x="1097280" y="1845732"/>
            <a:ext cx="4998720" cy="5012267"/>
          </a:xfrm>
        </p:spPr>
        <p:txBody>
          <a:bodyPr>
            <a:normAutofit fontScale="92500" lnSpcReduction="10000"/>
          </a:bodyPr>
          <a:lstStyle/>
          <a:p>
            <a:pPr>
              <a:buFont typeface="Wingdings" panose="05000000000000000000" pitchFamily="2" charset="2"/>
              <a:buChar char="l"/>
            </a:pPr>
            <a:r>
              <a:rPr lang="zh-CN" altLang="en-US" dirty="0"/>
              <a:t>使用命令配置（以</a:t>
            </a:r>
            <a:r>
              <a:rPr lang="en-US" altLang="zh-CN" dirty="0" err="1"/>
              <a:t>RouterWest</a:t>
            </a:r>
            <a:r>
              <a:rPr lang="zh-CN" altLang="en-US" dirty="0"/>
              <a:t>为例）：</a:t>
            </a:r>
            <a:endParaRPr lang="en-US" altLang="zh-CN" dirty="0"/>
          </a:p>
          <a:p>
            <a:pPr marL="0" indent="0">
              <a:buNone/>
            </a:pPr>
            <a:r>
              <a:rPr lang="en-US" altLang="zh-CN" dirty="0">
                <a:latin typeface="Consolas" panose="020B0609020204030204" pitchFamily="49" charset="0"/>
              </a:rPr>
              <a:t>enable</a:t>
            </a:r>
          </a:p>
          <a:p>
            <a:pPr marL="0" indent="0">
              <a:buNone/>
            </a:pPr>
            <a:r>
              <a:rPr lang="en-US" altLang="zh-CN" dirty="0">
                <a:latin typeface="Consolas" panose="020B0609020204030204" pitchFamily="49" charset="0"/>
              </a:rPr>
              <a:t>configure terminal </a:t>
            </a:r>
          </a:p>
          <a:p>
            <a:pPr marL="0" indent="0">
              <a:buNone/>
            </a:pPr>
            <a:r>
              <a:rPr lang="en-US" altLang="zh-CN" dirty="0">
                <a:latin typeface="Consolas" panose="020B0609020204030204" pitchFamily="49" charset="0"/>
              </a:rPr>
              <a:t>no </a:t>
            </a:r>
            <a:r>
              <a:rPr lang="en-US" altLang="zh-CN" dirty="0" err="1">
                <a:latin typeface="Consolas" panose="020B0609020204030204" pitchFamily="49" charset="0"/>
              </a:rPr>
              <a:t>ip</a:t>
            </a:r>
            <a:r>
              <a:rPr lang="en-US" altLang="zh-CN" dirty="0">
                <a:latin typeface="Consolas" panose="020B0609020204030204" pitchFamily="49" charset="0"/>
              </a:rPr>
              <a:t> route </a:t>
            </a:r>
            <a:r>
              <a:rPr lang="en-US" altLang="zh-CN" dirty="0" err="1">
                <a:latin typeface="Consolas" panose="020B0609020204030204" pitchFamily="49" charset="0"/>
              </a:rPr>
              <a:t>x.x.x.x</a:t>
            </a:r>
            <a:r>
              <a:rPr lang="en-US" altLang="zh-CN" dirty="0">
                <a:latin typeface="Consolas" panose="020B0609020204030204" pitchFamily="49" charset="0"/>
              </a:rPr>
              <a:t> </a:t>
            </a:r>
            <a:r>
              <a:rPr lang="en-US" altLang="zh-CN" dirty="0" err="1">
                <a:latin typeface="Consolas" panose="020B0609020204030204" pitchFamily="49" charset="0"/>
              </a:rPr>
              <a:t>y.y.y.y</a:t>
            </a:r>
            <a:r>
              <a:rPr lang="en-US" altLang="zh-CN" dirty="0">
                <a:latin typeface="Consolas" panose="020B0609020204030204" pitchFamily="49" charset="0"/>
              </a:rPr>
              <a:t> </a:t>
            </a:r>
            <a:r>
              <a:rPr lang="en-US" altLang="zh-CN" dirty="0" err="1">
                <a:latin typeface="Consolas" panose="020B0609020204030204" pitchFamily="49" charset="0"/>
              </a:rPr>
              <a:t>z.z.z.z</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router rip         #</a:t>
            </a:r>
            <a:r>
              <a:rPr lang="zh-CN" altLang="en-US" i="1" dirty="0">
                <a:latin typeface="Consolas" panose="020B0609020204030204" pitchFamily="49" charset="0"/>
              </a:rPr>
              <a:t>启动</a:t>
            </a:r>
            <a:r>
              <a:rPr lang="en-US" altLang="zh-CN" i="1" dirty="0">
                <a:latin typeface="Consolas" panose="020B0609020204030204" pitchFamily="49" charset="0"/>
              </a:rPr>
              <a:t>RIP</a:t>
            </a:r>
            <a:r>
              <a:rPr lang="zh-CN" altLang="en-US" i="1" dirty="0">
                <a:latin typeface="Consolas" panose="020B0609020204030204" pitchFamily="49" charset="0"/>
              </a:rPr>
              <a:t>进程</a:t>
            </a:r>
            <a:endParaRPr lang="en-US" altLang="zh-CN" i="1" dirty="0">
              <a:latin typeface="Consolas" panose="020B0609020204030204" pitchFamily="49" charset="0"/>
            </a:endParaRPr>
          </a:p>
          <a:p>
            <a:pPr marL="0" indent="0">
              <a:buNone/>
            </a:pPr>
            <a:r>
              <a:rPr lang="en-US" altLang="zh-CN" dirty="0">
                <a:latin typeface="Consolas" panose="020B0609020204030204" pitchFamily="49" charset="0"/>
              </a:rPr>
              <a:t>version 1          #</a:t>
            </a:r>
            <a:r>
              <a:rPr lang="zh-CN" altLang="en-US" i="1" dirty="0">
                <a:latin typeface="Consolas" panose="020B0609020204030204" pitchFamily="49" charset="0"/>
              </a:rPr>
              <a:t>配置</a:t>
            </a:r>
            <a:r>
              <a:rPr lang="en-US" altLang="zh-CN" i="1" dirty="0">
                <a:latin typeface="Consolas" panose="020B0609020204030204" pitchFamily="49" charset="0"/>
              </a:rPr>
              <a:t>RIP</a:t>
            </a:r>
            <a:r>
              <a:rPr lang="zh-CN" altLang="en-US" i="1" dirty="0">
                <a:latin typeface="Consolas" panose="020B0609020204030204" pitchFamily="49" charset="0"/>
              </a:rPr>
              <a:t>版本</a:t>
            </a:r>
            <a:endParaRPr lang="en-US" altLang="zh-CN" i="1" dirty="0">
              <a:latin typeface="Consolas" panose="020B0609020204030204" pitchFamily="49" charset="0"/>
            </a:endParaRPr>
          </a:p>
          <a:p>
            <a:pPr marL="0" indent="0">
              <a:buNone/>
            </a:pPr>
            <a:r>
              <a:rPr lang="en-US" altLang="zh-CN" dirty="0">
                <a:latin typeface="Consolas" panose="020B0609020204030204" pitchFamily="49" charset="0"/>
              </a:rPr>
              <a:t>network </a:t>
            </a:r>
            <a:r>
              <a:rPr lang="en-US" altLang="zh-CN" dirty="0">
                <a:solidFill>
                  <a:srgbClr val="FF0000"/>
                </a:solidFill>
                <a:latin typeface="Consolas" panose="020B0609020204030204" pitchFamily="49" charset="0"/>
              </a:rPr>
              <a:t>1.3.0.0</a:t>
            </a:r>
          </a:p>
          <a:p>
            <a:pPr marL="0" indent="0">
              <a:buNone/>
            </a:pPr>
            <a:r>
              <a:rPr lang="en-US" altLang="zh-CN" dirty="0">
                <a:latin typeface="Consolas" panose="020B0609020204030204" pitchFamily="49" charset="0"/>
              </a:rPr>
              <a:t>network </a:t>
            </a:r>
            <a:r>
              <a:rPr lang="en-US" altLang="zh-CN" dirty="0">
                <a:solidFill>
                  <a:srgbClr val="FF0000"/>
                </a:solidFill>
                <a:latin typeface="Consolas" panose="020B0609020204030204" pitchFamily="49" charset="0"/>
              </a:rPr>
              <a:t>1.7.0.0</a:t>
            </a:r>
            <a:endParaRPr lang="en-US" altLang="zh-CN" i="1" dirty="0">
              <a:latin typeface="Consolas" panose="020B0609020204030204" pitchFamily="49" charset="0"/>
            </a:endParaRPr>
          </a:p>
          <a:p>
            <a:pPr marL="0" indent="0">
              <a:buNone/>
            </a:pPr>
            <a:r>
              <a:rPr lang="en-US" altLang="zh-CN" dirty="0">
                <a:latin typeface="Consolas" panose="020B0609020204030204" pitchFamily="49" charset="0"/>
              </a:rPr>
              <a:t>exit</a:t>
            </a:r>
          </a:p>
          <a:p>
            <a:pPr>
              <a:buFont typeface="Wingdings" panose="05000000000000000000" pitchFamily="2" charset="2"/>
              <a:buChar char="l"/>
            </a:pPr>
            <a:r>
              <a:rPr lang="zh-CN" altLang="en-US" dirty="0">
                <a:latin typeface="Consolas" panose="020B0609020204030204" pitchFamily="49" charset="0"/>
              </a:rPr>
              <a:t>第六行</a:t>
            </a:r>
            <a:r>
              <a:rPr lang="en-US" altLang="zh-CN" dirty="0">
                <a:latin typeface="Consolas" panose="020B0609020204030204" pitchFamily="49" charset="0"/>
              </a:rPr>
              <a:t>network</a:t>
            </a:r>
            <a:r>
              <a:rPr lang="zh-CN" altLang="en-US" dirty="0">
                <a:latin typeface="Consolas" panose="020B0609020204030204" pitchFamily="49" charset="0"/>
              </a:rPr>
              <a:t>命令的作用：</a:t>
            </a:r>
            <a:endParaRPr lang="en-US" altLang="zh-CN" dirty="0">
              <a:latin typeface="Consolas" panose="020B0609020204030204" pitchFamily="49" charset="0"/>
            </a:endParaRPr>
          </a:p>
          <a:p>
            <a:pPr marL="0" indent="0">
              <a:buNone/>
            </a:pPr>
            <a:r>
              <a:rPr lang="zh-CN" altLang="en-US" dirty="0">
                <a:latin typeface="Consolas" panose="020B0609020204030204" pitchFamily="49" charset="0"/>
              </a:rPr>
              <a:t>在属于某个指定网络的所有接口上启动</a:t>
            </a:r>
            <a:r>
              <a:rPr lang="en-US" altLang="zh-CN" dirty="0">
                <a:latin typeface="Consolas" panose="020B0609020204030204" pitchFamily="49" charset="0"/>
              </a:rPr>
              <a:t>RIP</a:t>
            </a:r>
            <a:r>
              <a:rPr lang="zh-CN" altLang="en-US" dirty="0">
                <a:latin typeface="Consolas" panose="020B0609020204030204" pitchFamily="49" charset="0"/>
              </a:rPr>
              <a:t>，相关接口开始发送和接收</a:t>
            </a:r>
            <a:r>
              <a:rPr lang="en-US" altLang="zh-CN" dirty="0">
                <a:latin typeface="Consolas" panose="020B0609020204030204" pitchFamily="49" charset="0"/>
              </a:rPr>
              <a:t>RIP</a:t>
            </a:r>
            <a:r>
              <a:rPr lang="zh-CN" altLang="en-US" dirty="0">
                <a:latin typeface="Consolas" panose="020B0609020204030204" pitchFamily="49" charset="0"/>
              </a:rPr>
              <a:t>更新报文。</a:t>
            </a:r>
            <a:endParaRPr lang="en-US" altLang="zh-CN" dirty="0">
              <a:latin typeface="Consolas" panose="020B0609020204030204" pitchFamily="49" charset="0"/>
            </a:endParaRPr>
          </a:p>
          <a:p>
            <a:pPr marL="0" indent="0">
              <a:buNone/>
            </a:pPr>
            <a:endParaRPr lang="en-US" altLang="zh-CN" dirty="0"/>
          </a:p>
        </p:txBody>
      </p:sp>
      <p:pic>
        <p:nvPicPr>
          <p:cNvPr id="8" name="图片 7">
            <a:extLst>
              <a:ext uri="{FF2B5EF4-FFF2-40B4-BE49-F238E27FC236}">
                <a16:creationId xmlns:a16="http://schemas.microsoft.com/office/drawing/2014/main" id="{9A61A998-9A22-39A3-3B7F-930437440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2733" y="1737360"/>
            <a:ext cx="4922947" cy="4587638"/>
          </a:xfrm>
          <a:prstGeom prst="rect">
            <a:avLst/>
          </a:prstGeom>
        </p:spPr>
      </p:pic>
    </p:spTree>
    <p:extLst>
      <p:ext uri="{BB962C8B-B14F-4D97-AF65-F5344CB8AC3E}">
        <p14:creationId xmlns:p14="http://schemas.microsoft.com/office/powerpoint/2010/main" val="327175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821CB-1FDC-AA4C-989E-FB7AD8C426EE}"/>
              </a:ext>
            </a:extLst>
          </p:cNvPr>
          <p:cNvSpPr>
            <a:spLocks noGrp="1"/>
          </p:cNvSpPr>
          <p:nvPr>
            <p:ph type="title"/>
          </p:nvPr>
        </p:nvSpPr>
        <p:spPr/>
        <p:txBody>
          <a:bodyPr/>
          <a:lstStyle/>
          <a:p>
            <a:r>
              <a:rPr lang="zh-CN" altLang="en-US" dirty="0"/>
              <a:t>静态路由</a:t>
            </a:r>
          </a:p>
        </p:txBody>
      </p:sp>
      <p:sp>
        <p:nvSpPr>
          <p:cNvPr id="3" name="内容占位符 2">
            <a:extLst>
              <a:ext uri="{FF2B5EF4-FFF2-40B4-BE49-F238E27FC236}">
                <a16:creationId xmlns:a16="http://schemas.microsoft.com/office/drawing/2014/main" id="{77EA4FC7-69D0-879B-220F-FC1BE0193F2B}"/>
              </a:ext>
            </a:extLst>
          </p:cNvPr>
          <p:cNvSpPr>
            <a:spLocks noGrp="1"/>
          </p:cNvSpPr>
          <p:nvPr>
            <p:ph idx="1"/>
          </p:nvPr>
        </p:nvSpPr>
        <p:spPr>
          <a:xfrm>
            <a:off x="1097280" y="1845733"/>
            <a:ext cx="10058400" cy="4488159"/>
          </a:xfrm>
        </p:spPr>
        <p:txBody>
          <a:bodyPr>
            <a:normAutofit/>
          </a:bodyPr>
          <a:lstStyle/>
          <a:p>
            <a:pPr>
              <a:buFont typeface="Wingdings" panose="05000000000000000000" pitchFamily="2" charset="2"/>
              <a:buChar char="l"/>
            </a:pPr>
            <a:r>
              <a:rPr lang="zh-CN" altLang="en-US" dirty="0"/>
              <a:t>用途：</a:t>
            </a:r>
            <a:endParaRPr lang="en-US" altLang="zh-CN" dirty="0"/>
          </a:p>
          <a:p>
            <a:pPr lvl="1">
              <a:buFont typeface="Wingdings" panose="05000000000000000000" pitchFamily="2" charset="2"/>
              <a:buChar char="l"/>
            </a:pPr>
            <a:r>
              <a:rPr lang="zh-CN" altLang="en-US" dirty="0"/>
              <a:t>在不会显著增长的小型网络中，便于维护</a:t>
            </a:r>
            <a:endParaRPr lang="en-US" altLang="zh-CN" dirty="0"/>
          </a:p>
          <a:p>
            <a:pPr lvl="1">
              <a:buFont typeface="Wingdings" panose="05000000000000000000" pitchFamily="2" charset="2"/>
              <a:buChar char="l"/>
            </a:pPr>
            <a:r>
              <a:rPr lang="zh-CN" altLang="en-US" dirty="0"/>
              <a:t>使用单一的默认路由。如果某个网络在路由表中找不到更匹配的路由条目，可使用默认路由。</a:t>
            </a:r>
            <a:endParaRPr lang="en-US" altLang="zh-CN" dirty="0"/>
          </a:p>
          <a:p>
            <a:pPr>
              <a:buFont typeface="Wingdings" panose="05000000000000000000" pitchFamily="2" charset="2"/>
              <a:buChar char="l"/>
            </a:pPr>
            <a:r>
              <a:rPr lang="zh-CN" altLang="en-US" dirty="0"/>
              <a:t>优点：占用资源少、可控性强、无需动态更新、简单和易于配置</a:t>
            </a:r>
            <a:endParaRPr lang="en-US" altLang="zh-CN" dirty="0"/>
          </a:p>
          <a:p>
            <a:pPr>
              <a:buFont typeface="Wingdings" panose="05000000000000000000" pitchFamily="2" charset="2"/>
              <a:buChar char="l"/>
            </a:pPr>
            <a:r>
              <a:rPr lang="zh-CN" altLang="en-US" dirty="0"/>
              <a:t>缺点：</a:t>
            </a:r>
            <a:endParaRPr lang="en-US" altLang="zh-CN" dirty="0"/>
          </a:p>
          <a:p>
            <a:pPr lvl="1">
              <a:buFont typeface="Wingdings" panose="05000000000000000000" pitchFamily="2" charset="2"/>
              <a:buChar char="l"/>
            </a:pPr>
            <a:r>
              <a:rPr lang="zh-CN" altLang="en-US" dirty="0"/>
              <a:t>配置和维护耗费时间</a:t>
            </a:r>
            <a:endParaRPr lang="en-US" altLang="zh-CN" dirty="0"/>
          </a:p>
          <a:p>
            <a:pPr lvl="1">
              <a:buFont typeface="Wingdings" panose="05000000000000000000" pitchFamily="2" charset="2"/>
              <a:buChar char="l"/>
            </a:pPr>
            <a:r>
              <a:rPr lang="zh-CN" altLang="en-US" dirty="0"/>
              <a:t>配置时容易出错</a:t>
            </a:r>
            <a:endParaRPr lang="en-US" altLang="zh-CN" dirty="0"/>
          </a:p>
          <a:p>
            <a:pPr lvl="1">
              <a:buFont typeface="Wingdings" panose="05000000000000000000" pitchFamily="2" charset="2"/>
              <a:buChar char="l"/>
            </a:pPr>
            <a:r>
              <a:rPr lang="zh-CN" altLang="en-US" dirty="0"/>
              <a:t>拓扑变化时，需维护变化的路由信息</a:t>
            </a:r>
            <a:endParaRPr lang="en-US" altLang="zh-CN" dirty="0"/>
          </a:p>
          <a:p>
            <a:pPr lvl="1">
              <a:buFont typeface="Wingdings" panose="05000000000000000000" pitchFamily="2" charset="2"/>
              <a:buChar char="l"/>
            </a:pPr>
            <a:r>
              <a:rPr lang="zh-CN" altLang="en-US" dirty="0"/>
              <a:t>网络规模增长时，维护越来越麻烦</a:t>
            </a:r>
            <a:endParaRPr lang="en-US" altLang="zh-CN" dirty="0"/>
          </a:p>
          <a:p>
            <a:pPr lvl="1">
              <a:buFont typeface="Wingdings" panose="05000000000000000000" pitchFamily="2" charset="2"/>
              <a:buChar char="l"/>
            </a:pPr>
            <a:r>
              <a:rPr lang="zh-CN" altLang="en-US" dirty="0"/>
              <a:t>需要了解整个网络情况才能配置</a:t>
            </a:r>
          </a:p>
        </p:txBody>
      </p:sp>
    </p:spTree>
    <p:extLst>
      <p:ext uri="{BB962C8B-B14F-4D97-AF65-F5344CB8AC3E}">
        <p14:creationId xmlns:p14="http://schemas.microsoft.com/office/powerpoint/2010/main" val="1907115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28088-366A-2986-07EB-C60B09792D4E}"/>
              </a:ext>
            </a:extLst>
          </p:cNvPr>
          <p:cNvSpPr>
            <a:spLocks noGrp="1"/>
          </p:cNvSpPr>
          <p:nvPr>
            <p:ph type="title"/>
          </p:nvPr>
        </p:nvSpPr>
        <p:spPr/>
        <p:txBody>
          <a:bodyPr/>
          <a:lstStyle/>
          <a:p>
            <a:r>
              <a:rPr lang="en-US" altLang="zh-CN" dirty="0"/>
              <a:t>RIP</a:t>
            </a:r>
            <a:r>
              <a:rPr lang="zh-CN" altLang="en-US" dirty="0"/>
              <a:t>配置结果</a:t>
            </a:r>
          </a:p>
        </p:txBody>
      </p:sp>
      <p:pic>
        <p:nvPicPr>
          <p:cNvPr id="4" name="图片 3">
            <a:extLst>
              <a:ext uri="{FF2B5EF4-FFF2-40B4-BE49-F238E27FC236}">
                <a16:creationId xmlns:a16="http://schemas.microsoft.com/office/drawing/2014/main" id="{C8008F7A-0BD3-6BEE-0B35-DC04D21DF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737360"/>
            <a:ext cx="4922947" cy="4587638"/>
          </a:xfrm>
          <a:prstGeom prst="rect">
            <a:avLst/>
          </a:prstGeom>
        </p:spPr>
      </p:pic>
      <p:pic>
        <p:nvPicPr>
          <p:cNvPr id="6" name="图片 5">
            <a:extLst>
              <a:ext uri="{FF2B5EF4-FFF2-40B4-BE49-F238E27FC236}">
                <a16:creationId xmlns:a16="http://schemas.microsoft.com/office/drawing/2014/main" id="{AA6C5905-FFE9-4A40-89F8-0DA06F0F09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2733" y="1737360"/>
            <a:ext cx="4922947" cy="4587638"/>
          </a:xfrm>
          <a:prstGeom prst="rect">
            <a:avLst/>
          </a:prstGeom>
        </p:spPr>
      </p:pic>
    </p:spTree>
    <p:extLst>
      <p:ext uri="{BB962C8B-B14F-4D97-AF65-F5344CB8AC3E}">
        <p14:creationId xmlns:p14="http://schemas.microsoft.com/office/powerpoint/2010/main" val="4043283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7848-75A5-7E86-6BE6-30F9DF480A3D}"/>
              </a:ext>
            </a:extLst>
          </p:cNvPr>
          <p:cNvSpPr>
            <a:spLocks noGrp="1"/>
          </p:cNvSpPr>
          <p:nvPr>
            <p:ph type="title"/>
          </p:nvPr>
        </p:nvSpPr>
        <p:spPr/>
        <p:txBody>
          <a:bodyPr/>
          <a:lstStyle/>
          <a:p>
            <a:r>
              <a:rPr lang="en-US" altLang="zh-CN" dirty="0"/>
              <a:t>OSPF</a:t>
            </a:r>
            <a:r>
              <a:rPr lang="zh-CN" altLang="en-US" dirty="0"/>
              <a:t>配置</a:t>
            </a:r>
          </a:p>
        </p:txBody>
      </p:sp>
      <p:sp>
        <p:nvSpPr>
          <p:cNvPr id="3" name="内容占位符 2">
            <a:extLst>
              <a:ext uri="{FF2B5EF4-FFF2-40B4-BE49-F238E27FC236}">
                <a16:creationId xmlns:a16="http://schemas.microsoft.com/office/drawing/2014/main" id="{460B59BC-E216-750A-D5F8-AAE3B47C8DE8}"/>
              </a:ext>
            </a:extLst>
          </p:cNvPr>
          <p:cNvSpPr>
            <a:spLocks noGrp="1"/>
          </p:cNvSpPr>
          <p:nvPr>
            <p:ph idx="1"/>
          </p:nvPr>
        </p:nvSpPr>
        <p:spPr/>
        <p:txBody>
          <a:bodyPr>
            <a:normAutofit/>
          </a:bodyPr>
          <a:lstStyle/>
          <a:p>
            <a:pPr>
              <a:buFont typeface="Wingdings" panose="05000000000000000000" pitchFamily="2" charset="2"/>
              <a:buChar char="l"/>
            </a:pPr>
            <a:r>
              <a:rPr lang="zh-CN" altLang="en-US" dirty="0"/>
              <a:t>使用命令配置（以</a:t>
            </a:r>
            <a:r>
              <a:rPr lang="en-US" altLang="zh-CN" dirty="0" err="1"/>
              <a:t>RouterWest</a:t>
            </a:r>
            <a:r>
              <a:rPr lang="zh-CN" altLang="en-US" dirty="0"/>
              <a:t>为例）：</a:t>
            </a:r>
            <a:endParaRPr lang="en-US" altLang="zh-CN" dirty="0"/>
          </a:p>
          <a:p>
            <a:r>
              <a:rPr lang="en-US" altLang="zh-CN" dirty="0">
                <a:latin typeface="Consolas" panose="020B0609020204030204" pitchFamily="49" charset="0"/>
              </a:rPr>
              <a:t>enable</a:t>
            </a:r>
          </a:p>
          <a:p>
            <a:r>
              <a:rPr lang="en-US" altLang="zh-CN" dirty="0">
                <a:latin typeface="Consolas" panose="020B0609020204030204" pitchFamily="49" charset="0"/>
              </a:rPr>
              <a:t>configure terminal</a:t>
            </a:r>
          </a:p>
          <a:p>
            <a:r>
              <a:rPr lang="en-US" altLang="zh-CN" dirty="0">
                <a:latin typeface="Consolas" panose="020B0609020204030204" pitchFamily="49" charset="0"/>
              </a:rPr>
              <a:t>no router rip      #</a:t>
            </a:r>
            <a:r>
              <a:rPr lang="zh-CN" altLang="en-US" i="1" dirty="0">
                <a:latin typeface="Consolas" panose="020B0609020204030204" pitchFamily="49" charset="0"/>
              </a:rPr>
              <a:t>关闭</a:t>
            </a:r>
            <a:r>
              <a:rPr lang="en-US" altLang="zh-CN" i="1" dirty="0">
                <a:latin typeface="Consolas" panose="020B0609020204030204" pitchFamily="49" charset="0"/>
              </a:rPr>
              <a:t>RIP</a:t>
            </a:r>
            <a:r>
              <a:rPr lang="zh-CN" altLang="en-US" i="1" dirty="0">
                <a:latin typeface="Consolas" panose="020B0609020204030204" pitchFamily="49" charset="0"/>
              </a:rPr>
              <a:t>进程</a:t>
            </a:r>
            <a:endParaRPr lang="en-US" altLang="zh-CN" i="1" dirty="0">
              <a:latin typeface="Consolas" panose="020B0609020204030204" pitchFamily="49" charset="0"/>
            </a:endParaRPr>
          </a:p>
          <a:p>
            <a:r>
              <a:rPr lang="en-US" altLang="zh-CN" dirty="0">
                <a:latin typeface="Consolas" panose="020B0609020204030204" pitchFamily="49" charset="0"/>
              </a:rPr>
              <a:t>router </a:t>
            </a:r>
            <a:r>
              <a:rPr lang="en-US" altLang="zh-CN" dirty="0" err="1">
                <a:latin typeface="Consolas" panose="020B0609020204030204" pitchFamily="49" charset="0"/>
              </a:rPr>
              <a:t>ospf</a:t>
            </a:r>
            <a:r>
              <a:rPr lang="en-US" altLang="zh-CN" dirty="0">
                <a:latin typeface="Consolas" panose="020B0609020204030204" pitchFamily="49" charset="0"/>
              </a:rPr>
              <a:t> 1      #</a:t>
            </a:r>
            <a:r>
              <a:rPr lang="zh-CN" altLang="en-US" i="1" dirty="0">
                <a:latin typeface="Consolas" panose="020B0609020204030204" pitchFamily="49" charset="0"/>
              </a:rPr>
              <a:t>启动</a:t>
            </a:r>
            <a:r>
              <a:rPr lang="en-US" altLang="zh-CN" i="1" dirty="0">
                <a:latin typeface="Consolas" panose="020B0609020204030204" pitchFamily="49" charset="0"/>
              </a:rPr>
              <a:t>OSPF</a:t>
            </a:r>
            <a:r>
              <a:rPr lang="zh-CN" altLang="en-US" i="1" dirty="0">
                <a:latin typeface="Consolas" panose="020B0609020204030204" pitchFamily="49" charset="0"/>
              </a:rPr>
              <a:t>进程</a:t>
            </a:r>
            <a:endParaRPr lang="en-US" altLang="zh-CN" i="1" dirty="0">
              <a:latin typeface="Consolas" panose="020B0609020204030204" pitchFamily="49" charset="0"/>
            </a:endParaRPr>
          </a:p>
          <a:p>
            <a:r>
              <a:rPr lang="en-US" altLang="zh-CN" dirty="0">
                <a:latin typeface="Consolas" panose="020B0609020204030204" pitchFamily="49" charset="0"/>
              </a:rPr>
              <a:t>network </a:t>
            </a:r>
            <a:r>
              <a:rPr lang="en-US" altLang="zh-CN" dirty="0">
                <a:solidFill>
                  <a:srgbClr val="FF0000"/>
                </a:solidFill>
                <a:latin typeface="Consolas" panose="020B0609020204030204" pitchFamily="49" charset="0"/>
              </a:rPr>
              <a:t>1.3.0.0 0.0.255.255 area 0</a:t>
            </a:r>
            <a:r>
              <a:rPr lang="en-US" altLang="zh-CN" dirty="0">
                <a:latin typeface="Consolas" panose="020B0609020204030204" pitchFamily="49" charset="0"/>
              </a:rPr>
              <a:t> </a:t>
            </a:r>
          </a:p>
          <a:p>
            <a:r>
              <a:rPr lang="en-US" altLang="zh-CN" dirty="0">
                <a:latin typeface="Consolas" panose="020B0609020204030204" pitchFamily="49" charset="0"/>
              </a:rPr>
              <a:t>network </a:t>
            </a:r>
            <a:r>
              <a:rPr lang="en-US" altLang="zh-CN" dirty="0">
                <a:solidFill>
                  <a:srgbClr val="FF0000"/>
                </a:solidFill>
                <a:latin typeface="Consolas" panose="020B0609020204030204" pitchFamily="49" charset="0"/>
              </a:rPr>
              <a:t>1.7.0.0 0.0.255.255 area 0 </a:t>
            </a:r>
          </a:p>
          <a:p>
            <a:r>
              <a:rPr lang="en-US" altLang="zh-CN" dirty="0">
                <a:latin typeface="Consolas" panose="020B0609020204030204" pitchFamily="49" charset="0"/>
              </a:rPr>
              <a:t>exit</a:t>
            </a:r>
          </a:p>
          <a:p>
            <a:pPr>
              <a:buFont typeface="Wingdings" panose="05000000000000000000" pitchFamily="2" charset="2"/>
              <a:buChar char="l"/>
            </a:pPr>
            <a:r>
              <a:rPr lang="zh-CN" altLang="en-US" dirty="0">
                <a:latin typeface="Consolas" panose="020B0609020204030204" pitchFamily="49" charset="0"/>
              </a:rPr>
              <a:t>本实验只配置骨干区域即</a:t>
            </a:r>
            <a:r>
              <a:rPr lang="en-US" altLang="zh-CN" dirty="0">
                <a:latin typeface="Consolas" panose="020B0609020204030204" pitchFamily="49" charset="0"/>
              </a:rPr>
              <a:t>area</a:t>
            </a:r>
            <a:r>
              <a:rPr lang="zh-CN" altLang="en-US" dirty="0">
                <a:latin typeface="Consolas" panose="020B0609020204030204" pitchFamily="49" charset="0"/>
              </a:rPr>
              <a:t> </a:t>
            </a:r>
            <a:r>
              <a:rPr lang="en-US" altLang="zh-CN" dirty="0">
                <a:latin typeface="Consolas" panose="020B0609020204030204" pitchFamily="49" charset="0"/>
              </a:rPr>
              <a:t>0</a:t>
            </a:r>
            <a:r>
              <a:rPr lang="zh-CN" altLang="en-US" dirty="0">
                <a:latin typeface="Consolas" panose="020B0609020204030204" pitchFamily="49" charset="0"/>
              </a:rPr>
              <a:t>的路由</a:t>
            </a:r>
            <a:endParaRPr lang="en-US" altLang="zh-CN" dirty="0">
              <a:latin typeface="Consolas" panose="020B0609020204030204" pitchFamily="49" charset="0"/>
            </a:endParaRPr>
          </a:p>
        </p:txBody>
      </p:sp>
      <p:pic>
        <p:nvPicPr>
          <p:cNvPr id="6" name="图片 5">
            <a:extLst>
              <a:ext uri="{FF2B5EF4-FFF2-40B4-BE49-F238E27FC236}">
                <a16:creationId xmlns:a16="http://schemas.microsoft.com/office/drawing/2014/main" id="{10EA000D-CCF5-D61F-F353-754ED18C5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733" y="1737360"/>
            <a:ext cx="4922947" cy="4587638"/>
          </a:xfrm>
          <a:prstGeom prst="rect">
            <a:avLst/>
          </a:prstGeom>
        </p:spPr>
      </p:pic>
    </p:spTree>
    <p:extLst>
      <p:ext uri="{BB962C8B-B14F-4D97-AF65-F5344CB8AC3E}">
        <p14:creationId xmlns:p14="http://schemas.microsoft.com/office/powerpoint/2010/main" val="4007929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30996-8D68-7DAB-EA54-1F1B13FD3A76}"/>
              </a:ext>
            </a:extLst>
          </p:cNvPr>
          <p:cNvSpPr>
            <a:spLocks noGrp="1"/>
          </p:cNvSpPr>
          <p:nvPr>
            <p:ph type="title"/>
          </p:nvPr>
        </p:nvSpPr>
        <p:spPr/>
        <p:txBody>
          <a:bodyPr/>
          <a:lstStyle/>
          <a:p>
            <a:r>
              <a:rPr lang="en-US" altLang="zh-CN" dirty="0"/>
              <a:t>OSPF</a:t>
            </a:r>
            <a:r>
              <a:rPr lang="zh-CN" altLang="en-US" dirty="0"/>
              <a:t>配置</a:t>
            </a:r>
          </a:p>
        </p:txBody>
      </p:sp>
      <p:sp>
        <p:nvSpPr>
          <p:cNvPr id="3" name="内容占位符 2">
            <a:extLst>
              <a:ext uri="{FF2B5EF4-FFF2-40B4-BE49-F238E27FC236}">
                <a16:creationId xmlns:a16="http://schemas.microsoft.com/office/drawing/2014/main" id="{DB72B6B6-D292-67FC-E4A1-E8CEFF3F3C1C}"/>
              </a:ext>
            </a:extLst>
          </p:cNvPr>
          <p:cNvSpPr>
            <a:spLocks noGrp="1"/>
          </p:cNvSpPr>
          <p:nvPr>
            <p:ph idx="1"/>
          </p:nvPr>
        </p:nvSpPr>
        <p:spPr>
          <a:xfrm>
            <a:off x="1097279" y="1845734"/>
            <a:ext cx="10761345" cy="4023360"/>
          </a:xfrm>
        </p:spPr>
        <p:txBody>
          <a:bodyPr>
            <a:normAutofit/>
          </a:bodyPr>
          <a:lstStyle/>
          <a:p>
            <a:pPr>
              <a:buFont typeface="Wingdings" panose="05000000000000000000" pitchFamily="2" charset="2"/>
              <a:buChar char="l"/>
            </a:pPr>
            <a:r>
              <a:rPr lang="en-US" altLang="zh-CN" dirty="0">
                <a:latin typeface="Consolas" panose="020B0609020204030204" pitchFamily="49" charset="0"/>
              </a:rPr>
              <a:t>network</a:t>
            </a:r>
            <a:r>
              <a:rPr lang="zh-CN" altLang="en-US" dirty="0">
                <a:latin typeface="Consolas" panose="020B0609020204030204" pitchFamily="49" charset="0"/>
              </a:rPr>
              <a:t>命令格式：</a:t>
            </a:r>
            <a:endParaRPr lang="en-US" altLang="zh-CN" dirty="0">
              <a:latin typeface="Consolas" panose="020B0609020204030204" pitchFamily="49" charset="0"/>
            </a:endParaRPr>
          </a:p>
          <a:p>
            <a:r>
              <a:rPr lang="en-US" altLang="zh-CN" dirty="0">
                <a:latin typeface="Consolas" panose="020B0609020204030204" pitchFamily="49" charset="0"/>
              </a:rPr>
              <a:t>network &lt;address&gt; &lt;wildcard-mask&gt; area &lt;area-id&gt;</a:t>
            </a:r>
          </a:p>
          <a:p>
            <a:endParaRPr lang="en-US" altLang="zh-CN" dirty="0"/>
          </a:p>
          <a:p>
            <a:pPr>
              <a:buFont typeface="Wingdings" panose="05000000000000000000" pitchFamily="2" charset="2"/>
              <a:buChar char="l"/>
            </a:pPr>
            <a:r>
              <a:rPr lang="zh-CN" altLang="en-US" dirty="0"/>
              <a:t>命令参数含义：</a:t>
            </a:r>
          </a:p>
          <a:p>
            <a:r>
              <a:rPr lang="en-US" altLang="zh-CN" dirty="0">
                <a:latin typeface="Consolas" panose="020B0609020204030204" pitchFamily="49" charset="0"/>
              </a:rPr>
              <a:t>address</a:t>
            </a:r>
            <a:r>
              <a:rPr lang="zh-CN" altLang="en-US" dirty="0"/>
              <a:t>：可以是接口的</a:t>
            </a:r>
            <a:r>
              <a:rPr lang="en-US" altLang="zh-CN" dirty="0"/>
              <a:t>IP</a:t>
            </a:r>
            <a:r>
              <a:rPr lang="zh-CN" altLang="en-US" dirty="0"/>
              <a:t>地址、子网或者</a:t>
            </a:r>
            <a:r>
              <a:rPr lang="en-US" altLang="zh-CN" dirty="0"/>
              <a:t>OSPF</a:t>
            </a:r>
            <a:r>
              <a:rPr lang="zh-CN" altLang="en-US" dirty="0"/>
              <a:t>路由所用接口的网络地址</a:t>
            </a:r>
          </a:p>
          <a:p>
            <a:r>
              <a:rPr lang="en-US" altLang="zh-CN" dirty="0">
                <a:latin typeface="Consolas" panose="020B0609020204030204" pitchFamily="49" charset="0"/>
              </a:rPr>
              <a:t>wildcard-mask</a:t>
            </a:r>
            <a:r>
              <a:rPr lang="zh-CN" altLang="en-US" dirty="0"/>
              <a:t>：标准掩码按位取反运算后的结果，即反掩码，是为了更加精确的匹配主机</a:t>
            </a:r>
          </a:p>
          <a:p>
            <a:r>
              <a:rPr lang="en-US" altLang="zh-CN" dirty="0">
                <a:latin typeface="Consolas" panose="020B0609020204030204" pitchFamily="49" charset="0"/>
              </a:rPr>
              <a:t>area-id</a:t>
            </a:r>
            <a:r>
              <a:rPr lang="zh-CN" altLang="en-US" dirty="0">
                <a:latin typeface="Consolas" panose="020B0609020204030204" pitchFamily="49" charset="0"/>
              </a:rPr>
              <a:t>：标识指定的网络与哪一个</a:t>
            </a:r>
            <a:r>
              <a:rPr lang="en-US" altLang="zh-CN" dirty="0">
                <a:latin typeface="Consolas" panose="020B0609020204030204" pitchFamily="49" charset="0"/>
              </a:rPr>
              <a:t>area</a:t>
            </a:r>
            <a:r>
              <a:rPr lang="zh-CN" altLang="en-US" dirty="0">
                <a:latin typeface="Consolas" panose="020B0609020204030204" pitchFamily="49" charset="0"/>
              </a:rPr>
              <a:t>相关联</a:t>
            </a:r>
            <a:endParaRPr lang="en-US" altLang="zh-CN" dirty="0"/>
          </a:p>
          <a:p>
            <a:endParaRPr lang="zh-CN" altLang="en-US" dirty="0"/>
          </a:p>
        </p:txBody>
      </p:sp>
    </p:spTree>
    <p:extLst>
      <p:ext uri="{BB962C8B-B14F-4D97-AF65-F5344CB8AC3E}">
        <p14:creationId xmlns:p14="http://schemas.microsoft.com/office/powerpoint/2010/main" val="2184707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28088-366A-2986-07EB-C60B09792D4E}"/>
              </a:ext>
            </a:extLst>
          </p:cNvPr>
          <p:cNvSpPr>
            <a:spLocks noGrp="1"/>
          </p:cNvSpPr>
          <p:nvPr>
            <p:ph type="title"/>
          </p:nvPr>
        </p:nvSpPr>
        <p:spPr/>
        <p:txBody>
          <a:bodyPr/>
          <a:lstStyle/>
          <a:p>
            <a:r>
              <a:rPr lang="en-US" altLang="zh-CN" dirty="0"/>
              <a:t>OSPF</a:t>
            </a:r>
            <a:r>
              <a:rPr lang="zh-CN" altLang="en-US" dirty="0"/>
              <a:t>配置结果</a:t>
            </a:r>
          </a:p>
        </p:txBody>
      </p:sp>
      <p:pic>
        <p:nvPicPr>
          <p:cNvPr id="5" name="图片 4">
            <a:extLst>
              <a:ext uri="{FF2B5EF4-FFF2-40B4-BE49-F238E27FC236}">
                <a16:creationId xmlns:a16="http://schemas.microsoft.com/office/drawing/2014/main" id="{591E2683-83AC-E1CA-A5B6-C4396CD1C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737360"/>
            <a:ext cx="4922947" cy="4587638"/>
          </a:xfrm>
          <a:prstGeom prst="rect">
            <a:avLst/>
          </a:prstGeom>
        </p:spPr>
      </p:pic>
      <p:pic>
        <p:nvPicPr>
          <p:cNvPr id="10" name="图片 9">
            <a:extLst>
              <a:ext uri="{FF2B5EF4-FFF2-40B4-BE49-F238E27FC236}">
                <a16:creationId xmlns:a16="http://schemas.microsoft.com/office/drawing/2014/main" id="{759A67E0-EA5A-C265-A281-938F95B9A7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2733" y="1737360"/>
            <a:ext cx="4922947" cy="4587638"/>
          </a:xfrm>
          <a:prstGeom prst="rect">
            <a:avLst/>
          </a:prstGeom>
        </p:spPr>
      </p:pic>
    </p:spTree>
    <p:extLst>
      <p:ext uri="{BB962C8B-B14F-4D97-AF65-F5344CB8AC3E}">
        <p14:creationId xmlns:p14="http://schemas.microsoft.com/office/powerpoint/2010/main" val="2221491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28088-366A-2986-07EB-C60B09792D4E}"/>
              </a:ext>
            </a:extLst>
          </p:cNvPr>
          <p:cNvSpPr>
            <a:spLocks noGrp="1"/>
          </p:cNvSpPr>
          <p:nvPr>
            <p:ph type="title" idx="4294967295"/>
          </p:nvPr>
        </p:nvSpPr>
        <p:spPr>
          <a:xfrm>
            <a:off x="2133600" y="287338"/>
            <a:ext cx="10058400" cy="1449387"/>
          </a:xfrm>
        </p:spPr>
        <p:txBody>
          <a:bodyPr/>
          <a:lstStyle/>
          <a:p>
            <a:r>
              <a:rPr lang="en-US" altLang="zh-CN" dirty="0"/>
              <a:t>OSPF</a:t>
            </a:r>
            <a:r>
              <a:rPr lang="zh-CN" altLang="en-US" dirty="0"/>
              <a:t>配置结果</a:t>
            </a:r>
          </a:p>
        </p:txBody>
      </p:sp>
      <p:pic>
        <p:nvPicPr>
          <p:cNvPr id="4" name="图片 3">
            <a:extLst>
              <a:ext uri="{FF2B5EF4-FFF2-40B4-BE49-F238E27FC236}">
                <a16:creationId xmlns:a16="http://schemas.microsoft.com/office/drawing/2014/main" id="{01C5BC09-BA91-3A23-AD31-40BD74C55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187" y="868458"/>
            <a:ext cx="4922947" cy="5121084"/>
          </a:xfrm>
          <a:prstGeom prst="rect">
            <a:avLst/>
          </a:prstGeom>
        </p:spPr>
      </p:pic>
      <p:pic>
        <p:nvPicPr>
          <p:cNvPr id="7" name="图片 6">
            <a:extLst>
              <a:ext uri="{FF2B5EF4-FFF2-40B4-BE49-F238E27FC236}">
                <a16:creationId xmlns:a16="http://schemas.microsoft.com/office/drawing/2014/main" id="{3880A98F-3595-132C-F222-72D89C5A6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868" y="286603"/>
            <a:ext cx="5227773" cy="5989839"/>
          </a:xfrm>
          <a:prstGeom prst="rect">
            <a:avLst/>
          </a:prstGeom>
        </p:spPr>
      </p:pic>
    </p:spTree>
    <p:extLst>
      <p:ext uri="{BB962C8B-B14F-4D97-AF65-F5344CB8AC3E}">
        <p14:creationId xmlns:p14="http://schemas.microsoft.com/office/powerpoint/2010/main" val="1655270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96DF3AC-D023-BCED-161C-98F531902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998" y="866005"/>
            <a:ext cx="5867908" cy="4968671"/>
          </a:xfrm>
          <a:prstGeom prst="rect">
            <a:avLst/>
          </a:prstGeom>
        </p:spPr>
      </p:pic>
    </p:spTree>
    <p:extLst>
      <p:ext uri="{BB962C8B-B14F-4D97-AF65-F5344CB8AC3E}">
        <p14:creationId xmlns:p14="http://schemas.microsoft.com/office/powerpoint/2010/main" val="2585973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80" y="1845732"/>
            <a:ext cx="10227858" cy="5012268"/>
          </a:xfrm>
        </p:spPr>
        <p:txBody>
          <a:bodyPr>
            <a:normAutofit/>
          </a:bodyPr>
          <a:lstStyle/>
          <a:p>
            <a:pPr>
              <a:buFont typeface="Wingdings" panose="05000000000000000000" pitchFamily="2" charset="2"/>
              <a:buChar char="l"/>
            </a:pPr>
            <a:r>
              <a:rPr lang="zh-CN" altLang="en-US" dirty="0"/>
              <a:t>必做：（完成后可获得本次实验的</a:t>
            </a:r>
            <a:r>
              <a:rPr lang="en-US" altLang="zh-CN" dirty="0"/>
              <a:t>5</a:t>
            </a:r>
            <a:r>
              <a:rPr lang="zh-CN" altLang="en-US" dirty="0"/>
              <a:t>分）</a:t>
            </a:r>
            <a:endParaRPr lang="en-US" altLang="zh-CN" dirty="0"/>
          </a:p>
          <a:p>
            <a:pPr marL="544068" lvl="1" indent="-342900">
              <a:buFont typeface="+mj-lt"/>
              <a:buAutoNum type="arabicPeriod"/>
            </a:pPr>
            <a:r>
              <a:rPr lang="zh-CN" altLang="en-US" dirty="0"/>
              <a:t>将一个网段划分成若干个子网，并分配给五个校区。网段应当体现学号的后四位数</a:t>
            </a:r>
            <a:r>
              <a:rPr lang="en-US" altLang="zh-CN" dirty="0">
                <a:solidFill>
                  <a:srgbClr val="FF0000"/>
                </a:solidFill>
              </a:rPr>
              <a:t>(FAQ)</a:t>
            </a:r>
            <a:r>
              <a:rPr lang="zh-CN" altLang="en-US" dirty="0"/>
              <a:t>，例如</a:t>
            </a:r>
            <a:r>
              <a:rPr lang="en-US" altLang="zh-CN" dirty="0"/>
              <a:t>1234</a:t>
            </a:r>
            <a:r>
              <a:rPr lang="zh-CN" altLang="en-US" dirty="0"/>
              <a:t>，则可以在</a:t>
            </a:r>
            <a:r>
              <a:rPr lang="en-US" altLang="zh-CN" dirty="0"/>
              <a:t>123.4.0.0/16</a:t>
            </a:r>
            <a:r>
              <a:rPr lang="zh-CN" altLang="en-US" dirty="0"/>
              <a:t>网段中划分子网；在实验报告中以</a:t>
            </a:r>
            <a:r>
              <a:rPr lang="zh-CN" altLang="en-US" b="1" dirty="0">
                <a:solidFill>
                  <a:schemeClr val="tx1"/>
                </a:solidFill>
              </a:rPr>
              <a:t>表格</a:t>
            </a:r>
            <a:r>
              <a:rPr lang="zh-CN" altLang="en-US" dirty="0"/>
              <a:t>的形式展示网段划分方案。</a:t>
            </a:r>
            <a:endParaRPr lang="en-US" altLang="zh-CN" dirty="0"/>
          </a:p>
          <a:p>
            <a:pPr marL="544068" lvl="1" indent="-342900">
              <a:buFont typeface="+mj-lt"/>
              <a:buAutoNum type="arabicPeriod"/>
            </a:pPr>
            <a:r>
              <a:rPr lang="zh-CN" altLang="en-US" dirty="0"/>
              <a:t>参考</a:t>
            </a:r>
            <a:r>
              <a:rPr lang="en-US" altLang="zh-CN" dirty="0"/>
              <a:t>PPT</a:t>
            </a:r>
            <a:r>
              <a:rPr lang="zh-CN" altLang="en-US" dirty="0"/>
              <a:t>中的实验场景图，在</a:t>
            </a:r>
            <a:r>
              <a:rPr lang="en-US" altLang="zh-CN" dirty="0"/>
              <a:t>Cisco</a:t>
            </a:r>
            <a:r>
              <a:rPr lang="zh-CN" altLang="en-US" dirty="0"/>
              <a:t> </a:t>
            </a:r>
            <a:r>
              <a:rPr lang="en-US" altLang="zh-CN" dirty="0"/>
              <a:t>Packet Tracer</a:t>
            </a:r>
            <a:r>
              <a:rPr lang="zh-CN" altLang="en-US" dirty="0"/>
              <a:t>软件中搭建五个校区的网络拓扑（</a:t>
            </a:r>
            <a:r>
              <a:rPr lang="zh-CN" altLang="en-US" b="1" dirty="0">
                <a:solidFill>
                  <a:schemeClr val="tx1"/>
                </a:solidFill>
              </a:rPr>
              <a:t>包括中区在内</a:t>
            </a:r>
            <a:r>
              <a:rPr lang="zh-CN" altLang="en-US" dirty="0"/>
              <a:t>的每个校区的网络至少包含一台交换机和一台终端设备，需要为中区路由器再添加一个</a:t>
            </a:r>
            <a:r>
              <a:rPr lang="en-US" altLang="zh-CN" dirty="0"/>
              <a:t>WIC-1ENET</a:t>
            </a:r>
            <a:r>
              <a:rPr lang="zh-CN" altLang="en-US" dirty="0"/>
              <a:t>模块）；按照上一步的划分方案，配置各路由器接口</a:t>
            </a:r>
            <a:r>
              <a:rPr lang="en-US" altLang="zh-CN" dirty="0"/>
              <a:t>/</a:t>
            </a:r>
            <a:r>
              <a:rPr lang="zh-CN" altLang="en-US" dirty="0"/>
              <a:t>终端设备的</a:t>
            </a:r>
            <a:r>
              <a:rPr lang="en-US" altLang="zh-CN" dirty="0"/>
              <a:t>IP</a:t>
            </a:r>
            <a:r>
              <a:rPr lang="zh-CN" altLang="en-US" dirty="0"/>
              <a:t>地址，在实验报告中以</a:t>
            </a:r>
            <a:r>
              <a:rPr lang="zh-CN" altLang="en-US" b="1" dirty="0">
                <a:solidFill>
                  <a:schemeClr val="tx1"/>
                </a:solidFill>
              </a:rPr>
              <a:t>截图</a:t>
            </a:r>
            <a:r>
              <a:rPr lang="zh-CN" altLang="en-US" dirty="0"/>
              <a:t>的形式展示搭建结果，并以</a:t>
            </a:r>
            <a:r>
              <a:rPr lang="zh-CN" altLang="en-US" b="1" dirty="0">
                <a:solidFill>
                  <a:schemeClr val="tx1"/>
                </a:solidFill>
              </a:rPr>
              <a:t>表格</a:t>
            </a:r>
            <a:r>
              <a:rPr lang="zh-CN" altLang="en-US" dirty="0"/>
              <a:t>的形式展示各路由器接口</a:t>
            </a:r>
            <a:r>
              <a:rPr lang="en-US" altLang="zh-CN" dirty="0"/>
              <a:t>/</a:t>
            </a:r>
            <a:r>
              <a:rPr lang="zh-CN" altLang="en-US" dirty="0"/>
              <a:t>终端设备的</a:t>
            </a:r>
            <a:r>
              <a:rPr lang="en-US" altLang="zh-CN" dirty="0"/>
              <a:t>IP</a:t>
            </a:r>
            <a:r>
              <a:rPr lang="zh-CN" altLang="en-US" dirty="0"/>
              <a:t>地址分配等信息。</a:t>
            </a:r>
            <a:endParaRPr lang="en-US" altLang="zh-CN" dirty="0"/>
          </a:p>
          <a:p>
            <a:pPr marL="544068" lvl="1" indent="-342900">
              <a:buFont typeface="+mj-lt"/>
              <a:buAutoNum type="arabicPeriod"/>
            </a:pPr>
            <a:r>
              <a:rPr lang="zh-CN" altLang="en-US" b="1" dirty="0">
                <a:solidFill>
                  <a:schemeClr val="tx1"/>
                </a:solidFill>
              </a:rPr>
              <a:t>分别</a:t>
            </a:r>
            <a:r>
              <a:rPr lang="zh-CN" altLang="en-US" dirty="0"/>
              <a:t>配置静态路由和动态路由（</a:t>
            </a:r>
            <a:r>
              <a:rPr lang="en-US" altLang="zh-CN" dirty="0"/>
              <a:t>RIP</a:t>
            </a:r>
            <a:r>
              <a:rPr lang="zh-CN" altLang="en-US" dirty="0"/>
              <a:t>和</a:t>
            </a:r>
            <a:r>
              <a:rPr lang="en-US" altLang="zh-CN" dirty="0"/>
              <a:t>OSPF</a:t>
            </a:r>
            <a:r>
              <a:rPr lang="zh-CN" altLang="en-US" b="1" dirty="0">
                <a:solidFill>
                  <a:schemeClr val="tx1"/>
                </a:solidFill>
              </a:rPr>
              <a:t>任选一种</a:t>
            </a:r>
            <a:r>
              <a:rPr lang="zh-CN" altLang="en-US" dirty="0"/>
              <a:t>），在实验报告中以</a:t>
            </a:r>
            <a:r>
              <a:rPr lang="zh-CN" altLang="en-US" b="1" dirty="0">
                <a:solidFill>
                  <a:schemeClr val="tx1"/>
                </a:solidFill>
              </a:rPr>
              <a:t>截图</a:t>
            </a:r>
            <a:r>
              <a:rPr lang="zh-CN" altLang="en-US" dirty="0"/>
              <a:t>的形式</a:t>
            </a:r>
            <a:r>
              <a:rPr lang="zh-CN" altLang="en-US" b="1" dirty="0">
                <a:solidFill>
                  <a:schemeClr val="tx1"/>
                </a:solidFill>
              </a:rPr>
              <a:t>分别</a:t>
            </a:r>
            <a:r>
              <a:rPr lang="zh-CN" altLang="en-US" dirty="0"/>
              <a:t>展示两种方式的配置结果（命令见下方）并对关键内容辅以必要的解释 ；以及以</a:t>
            </a:r>
            <a:r>
              <a:rPr lang="zh-CN" altLang="en-US" b="1" dirty="0">
                <a:solidFill>
                  <a:schemeClr val="tx1"/>
                </a:solidFill>
              </a:rPr>
              <a:t>截图</a:t>
            </a:r>
            <a:r>
              <a:rPr lang="zh-CN" altLang="en-US" dirty="0"/>
              <a:t>的形式展示能够验证五个校区之间的网络相互连通的</a:t>
            </a:r>
            <a:r>
              <a:rPr lang="en-US" altLang="zh-CN" dirty="0"/>
              <a:t>ping</a:t>
            </a:r>
            <a:r>
              <a:rPr lang="zh-CN" altLang="en-US" dirty="0"/>
              <a:t>结果或</a:t>
            </a:r>
            <a:r>
              <a:rPr lang="en-US" altLang="zh-CN" dirty="0" err="1"/>
              <a:t>tracert</a:t>
            </a:r>
            <a:r>
              <a:rPr lang="zh-CN" altLang="en-US" dirty="0"/>
              <a:t>结果。</a:t>
            </a:r>
            <a:endParaRPr lang="en-US" altLang="zh-CN" dirty="0"/>
          </a:p>
          <a:p>
            <a:pPr lvl="2">
              <a:buFont typeface="Wingdings" panose="05000000000000000000" pitchFamily="2" charset="2"/>
              <a:buChar char="l"/>
            </a:pPr>
            <a:r>
              <a:rPr lang="en-US" altLang="zh-CN" dirty="0"/>
              <a:t>show </a:t>
            </a:r>
            <a:r>
              <a:rPr lang="en-US" altLang="zh-CN" dirty="0" err="1"/>
              <a:t>ip</a:t>
            </a:r>
            <a:r>
              <a:rPr lang="en-US" altLang="zh-CN" dirty="0"/>
              <a:t> route: </a:t>
            </a:r>
            <a:r>
              <a:rPr lang="zh-CN" altLang="en-US" dirty="0"/>
              <a:t>（</a:t>
            </a:r>
            <a:r>
              <a:rPr lang="en-US" altLang="zh-CN" dirty="0"/>
              <a:t>static</a:t>
            </a:r>
            <a:r>
              <a:rPr lang="zh-CN" altLang="en-US" dirty="0"/>
              <a:t>、</a:t>
            </a:r>
            <a:r>
              <a:rPr lang="en-US" altLang="zh-CN" dirty="0"/>
              <a:t>RIP</a:t>
            </a:r>
            <a:r>
              <a:rPr lang="zh-CN" altLang="en-US" dirty="0"/>
              <a:t>、</a:t>
            </a:r>
            <a:r>
              <a:rPr lang="en-US" altLang="zh-CN" dirty="0"/>
              <a:t>OSPF</a:t>
            </a:r>
            <a:r>
              <a:rPr lang="zh-CN" altLang="en-US" dirty="0"/>
              <a:t>）查看路由表</a:t>
            </a:r>
            <a:endParaRPr lang="en-US" altLang="zh-CN" dirty="0"/>
          </a:p>
          <a:p>
            <a:pPr lvl="2">
              <a:buFont typeface="Wingdings" panose="05000000000000000000" pitchFamily="2" charset="2"/>
              <a:buChar char="l"/>
            </a:pPr>
            <a:r>
              <a:rPr lang="en-US" altLang="zh-CN" dirty="0"/>
              <a:t>show </a:t>
            </a:r>
            <a:r>
              <a:rPr lang="en-US" altLang="zh-CN" dirty="0" err="1"/>
              <a:t>ip</a:t>
            </a:r>
            <a:r>
              <a:rPr lang="en-US" altLang="zh-CN" dirty="0"/>
              <a:t> protocols: </a:t>
            </a:r>
            <a:r>
              <a:rPr lang="zh-CN" altLang="en-US" dirty="0"/>
              <a:t>（</a:t>
            </a:r>
            <a:r>
              <a:rPr lang="en-US" altLang="zh-CN" dirty="0"/>
              <a:t>RIP</a:t>
            </a:r>
            <a:r>
              <a:rPr lang="zh-CN" altLang="en-US" dirty="0"/>
              <a:t>、</a:t>
            </a:r>
            <a:r>
              <a:rPr lang="en-US" altLang="zh-CN" dirty="0"/>
              <a:t>OSPF</a:t>
            </a:r>
            <a:r>
              <a:rPr lang="zh-CN" altLang="en-US" dirty="0"/>
              <a:t>）查看</a:t>
            </a:r>
            <a:r>
              <a:rPr lang="en-US" altLang="zh-CN" dirty="0"/>
              <a:t>IP</a:t>
            </a:r>
            <a:r>
              <a:rPr lang="zh-CN" altLang="en-US" dirty="0"/>
              <a:t>路由协议配置和统计信息</a:t>
            </a:r>
            <a:endParaRPr lang="en-US" altLang="zh-CN" dirty="0"/>
          </a:p>
          <a:p>
            <a:pPr lvl="2">
              <a:buFont typeface="Wingdings" panose="05000000000000000000" pitchFamily="2" charset="2"/>
              <a:buChar char="l"/>
            </a:pPr>
            <a:r>
              <a:rPr lang="en-US" altLang="zh-CN" dirty="0"/>
              <a:t>show </a:t>
            </a:r>
            <a:r>
              <a:rPr lang="en-US" altLang="zh-CN" dirty="0" err="1"/>
              <a:t>ip</a:t>
            </a:r>
            <a:r>
              <a:rPr lang="en-US" altLang="zh-CN" dirty="0"/>
              <a:t> </a:t>
            </a:r>
            <a:r>
              <a:rPr lang="en-US" altLang="zh-CN" dirty="0" err="1"/>
              <a:t>ospf</a:t>
            </a:r>
            <a:r>
              <a:rPr lang="en-US" altLang="zh-CN" dirty="0"/>
              <a:t>: </a:t>
            </a:r>
            <a:r>
              <a:rPr lang="zh-CN" altLang="en-US" dirty="0"/>
              <a:t>（</a:t>
            </a:r>
            <a:r>
              <a:rPr lang="en-US" altLang="zh-CN" dirty="0"/>
              <a:t>OSPF only</a:t>
            </a:r>
            <a:r>
              <a:rPr lang="zh-CN" altLang="en-US" dirty="0"/>
              <a:t>）查看</a:t>
            </a:r>
            <a:r>
              <a:rPr lang="en-US" altLang="zh-CN" dirty="0"/>
              <a:t>OSPF</a:t>
            </a:r>
            <a:r>
              <a:rPr lang="zh-CN" altLang="en-US" dirty="0"/>
              <a:t>进程</a:t>
            </a:r>
            <a:r>
              <a:rPr lang="en-US" altLang="zh-CN" dirty="0"/>
              <a:t>ID</a:t>
            </a:r>
            <a:r>
              <a:rPr lang="zh-CN" altLang="en-US" dirty="0"/>
              <a:t>、路由器</a:t>
            </a:r>
            <a:r>
              <a:rPr lang="en-US" altLang="zh-CN" dirty="0"/>
              <a:t>ID</a:t>
            </a:r>
            <a:r>
              <a:rPr lang="zh-CN" altLang="en-US" dirty="0"/>
              <a:t>、区域信息等</a:t>
            </a:r>
            <a:endParaRPr lang="en-US" altLang="zh-CN" dirty="0"/>
          </a:p>
          <a:p>
            <a:pPr lvl="2">
              <a:buFont typeface="Wingdings" panose="05000000000000000000" pitchFamily="2" charset="2"/>
              <a:buChar char="l"/>
            </a:pPr>
            <a:r>
              <a:rPr lang="en-US" altLang="zh-CN" dirty="0"/>
              <a:t>show </a:t>
            </a:r>
            <a:r>
              <a:rPr lang="en-US" altLang="zh-CN" dirty="0" err="1"/>
              <a:t>ip</a:t>
            </a:r>
            <a:r>
              <a:rPr lang="en-US" altLang="zh-CN" dirty="0"/>
              <a:t> </a:t>
            </a:r>
            <a:r>
              <a:rPr lang="en-US" altLang="zh-CN" dirty="0" err="1"/>
              <a:t>ospf</a:t>
            </a:r>
            <a:r>
              <a:rPr lang="en-US" altLang="zh-CN" dirty="0"/>
              <a:t> interface:</a:t>
            </a:r>
            <a:r>
              <a:rPr lang="zh-CN" altLang="en-US" dirty="0"/>
              <a:t> （</a:t>
            </a:r>
            <a:r>
              <a:rPr lang="en-US" altLang="zh-CN" dirty="0"/>
              <a:t>OSPF only</a:t>
            </a:r>
            <a:r>
              <a:rPr lang="zh-CN" altLang="en-US" dirty="0"/>
              <a:t>）查看运行</a:t>
            </a:r>
            <a:r>
              <a:rPr lang="en-US" altLang="zh-CN" dirty="0"/>
              <a:t>OSPF</a:t>
            </a:r>
            <a:r>
              <a:rPr lang="zh-CN" altLang="en-US" dirty="0"/>
              <a:t>接口的信息</a:t>
            </a:r>
            <a:endParaRPr lang="en-US" altLang="zh-CN" dirty="0"/>
          </a:p>
          <a:p>
            <a:pPr lvl="2">
              <a:buFont typeface="Wingdings" panose="05000000000000000000" pitchFamily="2" charset="2"/>
              <a:buChar char="l"/>
            </a:pPr>
            <a:r>
              <a:rPr lang="en-US" altLang="zh-CN" dirty="0"/>
              <a:t>show </a:t>
            </a:r>
            <a:r>
              <a:rPr lang="en-US" altLang="zh-CN" dirty="0" err="1"/>
              <a:t>ip</a:t>
            </a:r>
            <a:r>
              <a:rPr lang="en-US" altLang="zh-CN" dirty="0"/>
              <a:t> </a:t>
            </a:r>
            <a:r>
              <a:rPr lang="en-US" altLang="zh-CN" dirty="0" err="1"/>
              <a:t>ospf</a:t>
            </a:r>
            <a:r>
              <a:rPr lang="en-US" altLang="zh-CN" dirty="0"/>
              <a:t> neighbor: </a:t>
            </a:r>
            <a:r>
              <a:rPr lang="zh-CN" altLang="en-US" dirty="0"/>
              <a:t>（</a:t>
            </a:r>
            <a:r>
              <a:rPr lang="en-US" altLang="zh-CN" dirty="0"/>
              <a:t>OSPF only</a:t>
            </a:r>
            <a:r>
              <a:rPr lang="zh-CN" altLang="en-US" dirty="0"/>
              <a:t>）查看</a:t>
            </a:r>
            <a:r>
              <a:rPr lang="en-US" altLang="zh-CN" dirty="0"/>
              <a:t>OSPF</a:t>
            </a:r>
            <a:r>
              <a:rPr lang="zh-CN" altLang="en-US" dirty="0"/>
              <a:t>邻居的基本信息</a:t>
            </a:r>
            <a:endParaRPr lang="en-US" altLang="zh-CN" dirty="0"/>
          </a:p>
          <a:p>
            <a:pPr lvl="2">
              <a:buFont typeface="Wingdings" panose="05000000000000000000" pitchFamily="2" charset="2"/>
              <a:buChar char="l"/>
            </a:pPr>
            <a:r>
              <a:rPr lang="en-US" altLang="zh-CN" dirty="0"/>
              <a:t>show </a:t>
            </a:r>
            <a:r>
              <a:rPr lang="en-US" altLang="zh-CN" dirty="0" err="1"/>
              <a:t>ip</a:t>
            </a:r>
            <a:r>
              <a:rPr lang="en-US" altLang="zh-CN" dirty="0"/>
              <a:t> </a:t>
            </a:r>
            <a:r>
              <a:rPr lang="en-US" altLang="zh-CN" dirty="0" err="1"/>
              <a:t>ospf</a:t>
            </a:r>
            <a:r>
              <a:rPr lang="en-US" altLang="zh-CN" dirty="0"/>
              <a:t> database: </a:t>
            </a:r>
            <a:r>
              <a:rPr lang="zh-CN" altLang="en-US" dirty="0"/>
              <a:t>（</a:t>
            </a:r>
            <a:r>
              <a:rPr lang="en-US" altLang="zh-CN" dirty="0"/>
              <a:t>OSPF only</a:t>
            </a:r>
            <a:r>
              <a:rPr lang="zh-CN" altLang="en-US" dirty="0"/>
              <a:t>）查看</a:t>
            </a:r>
            <a:r>
              <a:rPr lang="en-US" altLang="zh-CN" dirty="0"/>
              <a:t>OSPF</a:t>
            </a:r>
            <a:r>
              <a:rPr lang="zh-CN" altLang="en-US" dirty="0"/>
              <a:t>链路状态数据库的信息</a:t>
            </a:r>
          </a:p>
        </p:txBody>
      </p:sp>
    </p:spTree>
    <p:extLst>
      <p:ext uri="{BB962C8B-B14F-4D97-AF65-F5344CB8AC3E}">
        <p14:creationId xmlns:p14="http://schemas.microsoft.com/office/powerpoint/2010/main" val="101099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9" y="1845732"/>
            <a:ext cx="10252593" cy="4880889"/>
          </a:xfrm>
        </p:spPr>
        <p:txBody>
          <a:bodyPr>
            <a:normAutofit/>
          </a:bodyPr>
          <a:lstStyle/>
          <a:p>
            <a:pPr>
              <a:buFont typeface="Wingdings" panose="05000000000000000000" pitchFamily="2" charset="2"/>
              <a:buChar char="l"/>
            </a:pPr>
            <a:r>
              <a:rPr lang="zh-CN" altLang="en-US" dirty="0"/>
              <a:t>选做</a:t>
            </a:r>
            <a:r>
              <a:rPr lang="en-US" altLang="zh-CN" dirty="0"/>
              <a:t>1</a:t>
            </a:r>
            <a:r>
              <a:rPr lang="zh-CN" altLang="en-US" dirty="0"/>
              <a:t> ：负载均衡（</a:t>
            </a:r>
            <a:r>
              <a:rPr lang="en-US" altLang="zh-CN" dirty="0"/>
              <a:t>1</a:t>
            </a:r>
            <a:r>
              <a:rPr lang="zh-CN" altLang="en-US" dirty="0"/>
              <a:t>分）</a:t>
            </a:r>
            <a:endParaRPr lang="en-US" altLang="zh-CN" dirty="0"/>
          </a:p>
          <a:p>
            <a:pPr marL="0" indent="0">
              <a:buNone/>
            </a:pPr>
            <a:r>
              <a:rPr lang="zh-CN" altLang="en-US" dirty="0"/>
              <a:t>将五个校区的网络相互连接，最少只需要四条链路；现在我们考虑在网络间建立冗余链路，在提升鲁棒性的同时，通过配置路由协议实现负载均衡，提升网络性能。因此，在必做题的基础上：</a:t>
            </a:r>
            <a:endParaRPr lang="en-US" altLang="zh-CN" dirty="0"/>
          </a:p>
          <a:p>
            <a:pPr marL="749808" lvl="1" indent="-457200">
              <a:buFont typeface="+mj-lt"/>
              <a:buAutoNum type="arabicPeriod"/>
            </a:pPr>
            <a:r>
              <a:rPr lang="zh-CN" altLang="en-US" dirty="0"/>
              <a:t>分别为东南西北四台路由器各添加两个</a:t>
            </a:r>
            <a:r>
              <a:rPr lang="en-US" altLang="zh-CN" dirty="0"/>
              <a:t>WIC-1ENET</a:t>
            </a:r>
            <a:r>
              <a:rPr lang="zh-CN" altLang="en-US" dirty="0"/>
              <a:t>模块；或是将东南西北四台路由器更换为</a:t>
            </a:r>
            <a:r>
              <a:rPr lang="en-US" altLang="zh-CN" dirty="0"/>
              <a:t>Cisco 2811</a:t>
            </a:r>
            <a:r>
              <a:rPr lang="zh-CN" altLang="en-US" dirty="0"/>
              <a:t>并各添加一个</a:t>
            </a:r>
            <a:r>
              <a:rPr lang="en-US" altLang="zh-CN" dirty="0"/>
              <a:t>NM-2FE2W</a:t>
            </a:r>
            <a:r>
              <a:rPr lang="zh-CN" altLang="en-US" dirty="0"/>
              <a:t>模块；</a:t>
            </a:r>
            <a:endParaRPr lang="en-US" altLang="zh-CN" dirty="0"/>
          </a:p>
          <a:p>
            <a:pPr marL="749808" lvl="1" indent="-457200">
              <a:buFont typeface="+mj-lt"/>
              <a:buAutoNum type="arabicPeriod"/>
            </a:pPr>
            <a:r>
              <a:rPr lang="zh-CN" altLang="en-US" dirty="0"/>
              <a:t>新增北</a:t>
            </a:r>
            <a:r>
              <a:rPr lang="en-US" altLang="zh-CN" dirty="0"/>
              <a:t>-</a:t>
            </a:r>
            <a:r>
              <a:rPr lang="zh-CN" altLang="en-US" dirty="0"/>
              <a:t>东、东</a:t>
            </a:r>
            <a:r>
              <a:rPr lang="en-US" altLang="zh-CN" dirty="0"/>
              <a:t>-</a:t>
            </a:r>
            <a:r>
              <a:rPr lang="zh-CN" altLang="en-US" dirty="0"/>
              <a:t>南、南</a:t>
            </a:r>
            <a:r>
              <a:rPr lang="en-US" altLang="zh-CN" dirty="0"/>
              <a:t>-</a:t>
            </a:r>
            <a:r>
              <a:rPr lang="zh-CN" altLang="en-US" dirty="0"/>
              <a:t>西、西</a:t>
            </a:r>
            <a:r>
              <a:rPr lang="en-US" altLang="zh-CN" dirty="0"/>
              <a:t>-</a:t>
            </a:r>
            <a:r>
              <a:rPr lang="zh-CN" altLang="en-US" dirty="0"/>
              <a:t>北四条连接；为新增的连接划分相应的子网并为接口分配</a:t>
            </a:r>
            <a:r>
              <a:rPr lang="en-US" altLang="zh-CN" dirty="0"/>
              <a:t>IP</a:t>
            </a:r>
            <a:r>
              <a:rPr lang="zh-CN" altLang="en-US" dirty="0"/>
              <a:t>地址；</a:t>
            </a:r>
            <a:endParaRPr lang="en-US" altLang="zh-CN" dirty="0"/>
          </a:p>
          <a:p>
            <a:pPr marL="749808" lvl="1" indent="-457200">
              <a:buFont typeface="+mj-lt"/>
              <a:buAutoNum type="arabicPeriod"/>
            </a:pPr>
            <a:r>
              <a:rPr lang="zh-CN" altLang="en-US" dirty="0"/>
              <a:t>参考附件</a:t>
            </a:r>
            <a:r>
              <a:rPr lang="en-US" altLang="zh-CN" dirty="0"/>
              <a:t>《Packet Tracer Network Simulator》</a:t>
            </a:r>
            <a:r>
              <a:rPr lang="zh-CN" altLang="en-US" dirty="0"/>
              <a:t>第六章，在静态路由和</a:t>
            </a:r>
            <a:r>
              <a:rPr lang="en-US" altLang="zh-CN" dirty="0"/>
              <a:t>RIP</a:t>
            </a:r>
            <a:r>
              <a:rPr lang="zh-CN" altLang="en-US" dirty="0"/>
              <a:t>中任选一种方式，实现不相邻的校区（指没有直接连接、需要经过一跳路由转发的两个校区，即北区和南区、东区和西区）之间的路由负载均衡。例如当西区路由器收到目的地为东区的</a:t>
            </a:r>
            <a:r>
              <a:rPr lang="en-US" altLang="zh-CN" dirty="0"/>
              <a:t>IP</a:t>
            </a:r>
            <a:r>
              <a:rPr lang="zh-CN" altLang="en-US" dirty="0"/>
              <a:t>报文时，它可以任选北、中、南三个校区的路由器之一作为下一跳节点进行转发。</a:t>
            </a:r>
            <a:endParaRPr lang="en-US" altLang="zh-CN" dirty="0"/>
          </a:p>
          <a:p>
            <a:pPr marL="749808" lvl="1" indent="-457200">
              <a:buFont typeface="+mj-lt"/>
              <a:buAutoNum type="arabicPeriod"/>
            </a:pPr>
            <a:r>
              <a:rPr lang="zh-CN" altLang="en-US" dirty="0"/>
              <a:t>如果想使用</a:t>
            </a:r>
            <a:r>
              <a:rPr lang="en-US" altLang="zh-CN" dirty="0"/>
              <a:t>OSPF</a:t>
            </a:r>
            <a:r>
              <a:rPr lang="zh-CN" altLang="en-US" dirty="0"/>
              <a:t>实现负载均衡，可以参考附件</a:t>
            </a:r>
            <a:r>
              <a:rPr lang="en-US" altLang="zh-CN" dirty="0"/>
              <a:t>《Quagga - A routing software package for TCP/IP networks》</a:t>
            </a:r>
            <a:r>
              <a:rPr lang="zh-CN" altLang="en-US" dirty="0"/>
              <a:t>第七章。</a:t>
            </a:r>
            <a:endParaRPr lang="en-US" altLang="zh-CN" dirty="0"/>
          </a:p>
          <a:p>
            <a:pPr marL="0" indent="0">
              <a:buNone/>
            </a:pPr>
            <a:r>
              <a:rPr lang="zh-CN" altLang="en-US" dirty="0"/>
              <a:t>在实验报告中以</a:t>
            </a:r>
            <a:r>
              <a:rPr lang="zh-CN" altLang="en-US" b="1" dirty="0">
                <a:solidFill>
                  <a:schemeClr val="tx1"/>
                </a:solidFill>
              </a:rPr>
              <a:t>截图</a:t>
            </a:r>
            <a:r>
              <a:rPr lang="zh-CN" altLang="en-US" dirty="0"/>
              <a:t>的形式展示东南西北四台路由器</a:t>
            </a:r>
            <a:r>
              <a:rPr lang="en-US" altLang="zh-CN" dirty="0"/>
              <a:t>show </a:t>
            </a:r>
            <a:r>
              <a:rPr lang="en-US" altLang="zh-CN" dirty="0" err="1"/>
              <a:t>ip</a:t>
            </a:r>
            <a:r>
              <a:rPr lang="en-US" altLang="zh-CN" dirty="0"/>
              <a:t> route</a:t>
            </a:r>
            <a:r>
              <a:rPr lang="zh-CN" altLang="en-US" dirty="0"/>
              <a:t>命令的输出，并对关键内容辅以必要的解释。</a:t>
            </a:r>
            <a:endParaRPr lang="en-US" altLang="zh-CN" dirty="0"/>
          </a:p>
        </p:txBody>
      </p:sp>
    </p:spTree>
    <p:extLst>
      <p:ext uri="{BB962C8B-B14F-4D97-AF65-F5344CB8AC3E}">
        <p14:creationId xmlns:p14="http://schemas.microsoft.com/office/powerpoint/2010/main" val="2364074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80" y="1845733"/>
            <a:ext cx="10177178" cy="4725663"/>
          </a:xfrm>
        </p:spPr>
        <p:txBody>
          <a:bodyPr>
            <a:normAutofit/>
          </a:bodyPr>
          <a:lstStyle/>
          <a:p>
            <a:pPr>
              <a:buFont typeface="Wingdings" panose="05000000000000000000" pitchFamily="2" charset="2"/>
              <a:buChar char="l"/>
            </a:pPr>
            <a:r>
              <a:rPr lang="zh-CN" altLang="en-US" dirty="0"/>
              <a:t>选做</a:t>
            </a:r>
            <a:r>
              <a:rPr lang="en-US" altLang="zh-CN" dirty="0"/>
              <a:t>2</a:t>
            </a:r>
            <a:r>
              <a:rPr lang="zh-CN" altLang="en-US" dirty="0"/>
              <a:t>：</a:t>
            </a:r>
            <a:r>
              <a:rPr lang="en-US" altLang="zh-CN" dirty="0"/>
              <a:t>6in4</a:t>
            </a:r>
            <a:r>
              <a:rPr lang="zh-CN" altLang="en-US" dirty="0"/>
              <a:t>（</a:t>
            </a:r>
            <a:r>
              <a:rPr lang="en-US" altLang="zh-CN" dirty="0"/>
              <a:t>1</a:t>
            </a:r>
            <a:r>
              <a:rPr lang="zh-CN" altLang="en-US" dirty="0"/>
              <a:t>分）</a:t>
            </a:r>
            <a:endParaRPr lang="en-US" altLang="zh-CN" dirty="0"/>
          </a:p>
          <a:p>
            <a:pPr marL="0" indent="0">
              <a:buNone/>
            </a:pPr>
            <a:r>
              <a:rPr lang="zh-CN" altLang="en-US" dirty="0"/>
              <a:t>随着接入设备数量的迅速增长，五个校区的</a:t>
            </a:r>
            <a:r>
              <a:rPr lang="en-US" altLang="zh-CN" dirty="0"/>
              <a:t>IPv4</a:t>
            </a:r>
            <a:r>
              <a:rPr lang="zh-CN" altLang="en-US" dirty="0"/>
              <a:t>地址池已经接近饱和。假设东西两个校区已经率先采用</a:t>
            </a:r>
            <a:r>
              <a:rPr lang="en-US" altLang="zh-CN" dirty="0"/>
              <a:t>IPv4+IPv6</a:t>
            </a:r>
            <a:r>
              <a:rPr lang="zh-CN" altLang="en-US" dirty="0"/>
              <a:t>双地址池分配，一些设备只分配到了</a:t>
            </a:r>
            <a:r>
              <a:rPr lang="en-US" altLang="zh-CN" dirty="0"/>
              <a:t>IPv6</a:t>
            </a:r>
            <a:r>
              <a:rPr lang="zh-CN" altLang="en-US" dirty="0"/>
              <a:t>地址。然而中校区的路由器不支持</a:t>
            </a:r>
            <a:r>
              <a:rPr lang="en-US" altLang="zh-CN" dirty="0"/>
              <a:t>IPv6</a:t>
            </a:r>
            <a:r>
              <a:rPr lang="zh-CN" altLang="en-US" dirty="0"/>
              <a:t>协议，导致东西校区的</a:t>
            </a:r>
            <a:r>
              <a:rPr lang="en-US" altLang="zh-CN" dirty="0"/>
              <a:t>IPv6</a:t>
            </a:r>
            <a:r>
              <a:rPr lang="zh-CN" altLang="en-US" dirty="0"/>
              <a:t>子网无法互通。</a:t>
            </a:r>
            <a:r>
              <a:rPr lang="en-US" altLang="zh-CN" dirty="0"/>
              <a:t>6in4</a:t>
            </a:r>
            <a:r>
              <a:rPr lang="zh-CN" altLang="en-US" dirty="0"/>
              <a:t>是一种将</a:t>
            </a:r>
            <a:r>
              <a:rPr lang="en-US" altLang="zh-CN" dirty="0"/>
              <a:t>IPv6</a:t>
            </a:r>
            <a:r>
              <a:rPr lang="zh-CN" altLang="en-US" dirty="0"/>
              <a:t>的数据包直接封装在</a:t>
            </a:r>
            <a:r>
              <a:rPr lang="en-US" altLang="zh-CN" dirty="0"/>
              <a:t>IPv4</a:t>
            </a:r>
            <a:r>
              <a:rPr lang="zh-CN" altLang="en-US" dirty="0"/>
              <a:t>数据包中，通过</a:t>
            </a:r>
            <a:r>
              <a:rPr lang="en-US" altLang="zh-CN" dirty="0"/>
              <a:t>IPv4</a:t>
            </a:r>
            <a:r>
              <a:rPr lang="zh-CN" altLang="en-US" dirty="0"/>
              <a:t>链路一条明确配置的隧道进行传送的技术（详见计算机网络课程</a:t>
            </a:r>
            <a:r>
              <a:rPr lang="en-US" altLang="zh-CN" dirty="0"/>
              <a:t>PPT</a:t>
            </a:r>
            <a:r>
              <a:rPr lang="zh-CN" altLang="en-US" dirty="0"/>
              <a:t>第四章），解决了</a:t>
            </a:r>
            <a:r>
              <a:rPr lang="en-US" altLang="zh-CN" dirty="0"/>
              <a:t>IPv6</a:t>
            </a:r>
            <a:r>
              <a:rPr lang="zh-CN" altLang="en-US" dirty="0"/>
              <a:t>数据包无法穿越</a:t>
            </a:r>
            <a:r>
              <a:rPr lang="en-US" altLang="zh-CN" dirty="0"/>
              <a:t>IPv4</a:t>
            </a:r>
            <a:r>
              <a:rPr lang="zh-CN" altLang="en-US" dirty="0"/>
              <a:t>网络的问题。因此在必做题的基础上：</a:t>
            </a:r>
            <a:endParaRPr lang="en-US" altLang="zh-CN" dirty="0"/>
          </a:p>
          <a:p>
            <a:pPr marL="749808" lvl="1" indent="-457200">
              <a:buFont typeface="+mj-lt"/>
              <a:buAutoNum type="arabicPeriod"/>
            </a:pPr>
            <a:r>
              <a:rPr lang="zh-CN" altLang="en-US" dirty="0"/>
              <a:t>参考附件</a:t>
            </a:r>
            <a:r>
              <a:rPr lang="en-US" altLang="zh-CN" dirty="0"/>
              <a:t>《Packet Tracer Network Simulator》</a:t>
            </a:r>
            <a:r>
              <a:rPr lang="zh-CN" altLang="en-US" dirty="0"/>
              <a:t>第八章内容，在西区和东区路由器的对应接口上上使用</a:t>
            </a:r>
            <a:r>
              <a:rPr lang="en-US" altLang="zh-CN" dirty="0"/>
              <a:t>eui-64</a:t>
            </a:r>
            <a:r>
              <a:rPr lang="zh-CN" altLang="en-US" dirty="0"/>
              <a:t>方式自动配置（</a:t>
            </a:r>
            <a:r>
              <a:rPr lang="en-US" altLang="zh-CN" dirty="0" err="1"/>
              <a:t>autoconfig</a:t>
            </a:r>
            <a:r>
              <a:rPr lang="zh-CN" altLang="en-US" dirty="0"/>
              <a:t>）</a:t>
            </a:r>
            <a:r>
              <a:rPr lang="en-US" altLang="zh-CN" dirty="0"/>
              <a:t>IPv6</a:t>
            </a:r>
            <a:r>
              <a:rPr lang="zh-CN" altLang="en-US" dirty="0"/>
              <a:t>地址；在西区和东区主机上使用自动配置选项获取</a:t>
            </a:r>
            <a:r>
              <a:rPr lang="en-US" altLang="zh-CN" dirty="0"/>
              <a:t>IPv6</a:t>
            </a:r>
            <a:r>
              <a:rPr lang="zh-CN" altLang="en-US" dirty="0"/>
              <a:t>地址，并关闭</a:t>
            </a:r>
            <a:r>
              <a:rPr lang="en-US" altLang="zh-CN" dirty="0"/>
              <a:t>IPv4</a:t>
            </a:r>
            <a:r>
              <a:rPr lang="zh-CN" altLang="en-US" dirty="0"/>
              <a:t>地址；</a:t>
            </a:r>
            <a:endParaRPr lang="en-US" altLang="zh-CN" dirty="0"/>
          </a:p>
          <a:p>
            <a:pPr marL="749808" lvl="1" indent="-457200">
              <a:buFont typeface="+mj-lt"/>
              <a:buAutoNum type="arabicPeriod"/>
            </a:pPr>
            <a:r>
              <a:rPr lang="zh-CN" altLang="en-US" dirty="0"/>
              <a:t>在西区和东区路由器上配置</a:t>
            </a:r>
            <a:r>
              <a:rPr lang="en-US" altLang="zh-CN" dirty="0"/>
              <a:t>IPv6</a:t>
            </a:r>
            <a:r>
              <a:rPr lang="zh-CN" altLang="en-US" dirty="0"/>
              <a:t>路由协议，可以使用</a:t>
            </a:r>
            <a:r>
              <a:rPr lang="en-US" altLang="zh-CN" dirty="0"/>
              <a:t>RIPv6</a:t>
            </a:r>
            <a:r>
              <a:rPr lang="zh-CN" altLang="en-US" dirty="0"/>
              <a:t>、</a:t>
            </a:r>
            <a:r>
              <a:rPr lang="en-US" altLang="zh-CN" dirty="0"/>
              <a:t>OSPF v3</a:t>
            </a:r>
            <a:r>
              <a:rPr lang="zh-CN" altLang="en-US" dirty="0"/>
              <a:t>、</a:t>
            </a:r>
            <a:r>
              <a:rPr lang="en-US" altLang="zh-CN" dirty="0"/>
              <a:t>EIGRP</a:t>
            </a:r>
            <a:r>
              <a:rPr lang="zh-CN" altLang="en-US" dirty="0"/>
              <a:t>等支持</a:t>
            </a:r>
            <a:r>
              <a:rPr lang="en-US" altLang="zh-CN" dirty="0"/>
              <a:t>IPv6</a:t>
            </a:r>
            <a:r>
              <a:rPr lang="zh-CN" altLang="en-US" dirty="0"/>
              <a:t>的路由协议；</a:t>
            </a:r>
            <a:r>
              <a:rPr lang="en-US" altLang="zh-CN" dirty="0"/>
              <a:t>OSPF v3</a:t>
            </a:r>
            <a:r>
              <a:rPr lang="zh-CN" altLang="en-US" dirty="0"/>
              <a:t>可以参考附件</a:t>
            </a:r>
            <a:r>
              <a:rPr lang="en-US" altLang="zh-CN" dirty="0"/>
              <a:t>《Quagga - A routing software package for TCP/IP networks》</a:t>
            </a:r>
            <a:r>
              <a:rPr lang="zh-CN" altLang="en-US" dirty="0"/>
              <a:t>第八章；</a:t>
            </a:r>
            <a:endParaRPr lang="en-US" altLang="zh-CN" dirty="0"/>
          </a:p>
          <a:p>
            <a:pPr marL="749808" lvl="1" indent="-457200">
              <a:buFont typeface="+mj-lt"/>
              <a:buAutoNum type="arabicPeriod"/>
            </a:pPr>
            <a:r>
              <a:rPr lang="zh-CN" altLang="en-US" dirty="0"/>
              <a:t>在东西两个校区的路由器上创建</a:t>
            </a:r>
            <a:r>
              <a:rPr lang="en-US" altLang="zh-CN" dirty="0"/>
              <a:t>Tunnel</a:t>
            </a:r>
            <a:r>
              <a:rPr lang="zh-CN" altLang="en-US" dirty="0"/>
              <a:t>，将东西校区的</a:t>
            </a:r>
            <a:r>
              <a:rPr lang="en-US" altLang="zh-CN" dirty="0"/>
              <a:t>IPv6</a:t>
            </a:r>
            <a:r>
              <a:rPr lang="zh-CN" altLang="en-US" dirty="0"/>
              <a:t>子网通过中校区的</a:t>
            </a:r>
            <a:r>
              <a:rPr lang="en-US" altLang="zh-CN" dirty="0"/>
              <a:t>IPv4</a:t>
            </a:r>
            <a:r>
              <a:rPr lang="zh-CN" altLang="en-US" dirty="0"/>
              <a:t>链路连接起来。</a:t>
            </a:r>
            <a:endParaRPr lang="en-US" altLang="zh-CN" dirty="0"/>
          </a:p>
          <a:p>
            <a:pPr marL="0" indent="0">
              <a:buNone/>
            </a:pPr>
            <a:r>
              <a:rPr lang="zh-CN" altLang="en-US" dirty="0"/>
              <a:t>在实验报告中以</a:t>
            </a:r>
            <a:r>
              <a:rPr lang="zh-CN" altLang="en-US" b="1" dirty="0">
                <a:solidFill>
                  <a:schemeClr val="tx1"/>
                </a:solidFill>
              </a:rPr>
              <a:t>截图</a:t>
            </a:r>
            <a:r>
              <a:rPr lang="zh-CN" altLang="en-US" dirty="0"/>
              <a:t>的形式展示</a:t>
            </a:r>
            <a:r>
              <a:rPr lang="zh-CN" altLang="en-US" b="1" dirty="0">
                <a:solidFill>
                  <a:schemeClr val="tx1"/>
                </a:solidFill>
              </a:rPr>
              <a:t>东中西</a:t>
            </a:r>
            <a:r>
              <a:rPr lang="zh-CN" altLang="en-US" dirty="0"/>
              <a:t>校区路由器</a:t>
            </a:r>
            <a:r>
              <a:rPr lang="en-US" altLang="zh-CN" dirty="0"/>
              <a:t>show ipv6 route</a:t>
            </a:r>
            <a:r>
              <a:rPr lang="zh-CN" altLang="en-US" dirty="0"/>
              <a:t>命令的输出，并以</a:t>
            </a:r>
            <a:r>
              <a:rPr lang="zh-CN" altLang="en-US" b="1" dirty="0">
                <a:solidFill>
                  <a:schemeClr val="tx1"/>
                </a:solidFill>
              </a:rPr>
              <a:t>截图</a:t>
            </a:r>
            <a:r>
              <a:rPr lang="zh-CN" altLang="en-US" dirty="0"/>
              <a:t>的形式展示能够验证东西校区</a:t>
            </a:r>
            <a:r>
              <a:rPr lang="en-US" altLang="zh-CN" dirty="0"/>
              <a:t>IPv6</a:t>
            </a:r>
            <a:r>
              <a:rPr lang="zh-CN" altLang="en-US" dirty="0"/>
              <a:t>子网相互连通的</a:t>
            </a:r>
            <a:r>
              <a:rPr lang="en-US" altLang="zh-CN" dirty="0" err="1"/>
              <a:t>tracert</a:t>
            </a:r>
            <a:r>
              <a:rPr lang="zh-CN" altLang="en-US" dirty="0"/>
              <a:t>结果，并对关键内容辅以必要的解释。</a:t>
            </a:r>
            <a:endParaRPr lang="en-US" altLang="zh-CN" dirty="0"/>
          </a:p>
        </p:txBody>
      </p:sp>
    </p:spTree>
    <p:extLst>
      <p:ext uri="{BB962C8B-B14F-4D97-AF65-F5344CB8AC3E}">
        <p14:creationId xmlns:p14="http://schemas.microsoft.com/office/powerpoint/2010/main" val="12642870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D5973-2C5C-3A3C-F07B-50F8C5BF6F24}"/>
              </a:ext>
            </a:extLst>
          </p:cNvPr>
          <p:cNvSpPr>
            <a:spLocks noGrp="1"/>
          </p:cNvSpPr>
          <p:nvPr>
            <p:ph type="title"/>
          </p:nvPr>
        </p:nvSpPr>
        <p:spPr/>
        <p:txBody>
          <a:bodyPr/>
          <a:lstStyle/>
          <a:p>
            <a:r>
              <a:rPr lang="zh-CN" altLang="en-US" dirty="0"/>
              <a:t>实验要求</a:t>
            </a:r>
          </a:p>
        </p:txBody>
      </p:sp>
      <p:sp>
        <p:nvSpPr>
          <p:cNvPr id="3" name="内容占位符 2">
            <a:extLst>
              <a:ext uri="{FF2B5EF4-FFF2-40B4-BE49-F238E27FC236}">
                <a16:creationId xmlns:a16="http://schemas.microsoft.com/office/drawing/2014/main" id="{4307A92E-1ABE-D8F5-75C1-EB4418F1D3EF}"/>
              </a:ext>
            </a:extLst>
          </p:cNvPr>
          <p:cNvSpPr>
            <a:spLocks noGrp="1"/>
          </p:cNvSpPr>
          <p:nvPr>
            <p:ph idx="1"/>
          </p:nvPr>
        </p:nvSpPr>
        <p:spPr/>
        <p:txBody>
          <a:bodyPr>
            <a:normAutofit lnSpcReduction="10000"/>
          </a:bodyPr>
          <a:lstStyle/>
          <a:p>
            <a:r>
              <a:rPr lang="zh-CN" altLang="en-US" dirty="0">
                <a:solidFill>
                  <a:srgbClr val="FF0000"/>
                </a:solidFill>
              </a:rPr>
              <a:t>提交截止日期：</a:t>
            </a:r>
            <a:r>
              <a:rPr lang="en-US" altLang="zh-CN" dirty="0">
                <a:solidFill>
                  <a:srgbClr val="FF0000"/>
                </a:solidFill>
              </a:rPr>
              <a:t>11</a:t>
            </a:r>
            <a:r>
              <a:rPr lang="zh-CN" altLang="en-US" dirty="0">
                <a:solidFill>
                  <a:srgbClr val="FF0000"/>
                </a:solidFill>
              </a:rPr>
              <a:t>月</a:t>
            </a:r>
            <a:r>
              <a:rPr lang="en-US" altLang="zh-CN" dirty="0">
                <a:solidFill>
                  <a:srgbClr val="FF0000"/>
                </a:solidFill>
              </a:rPr>
              <a:t>16</a:t>
            </a:r>
            <a:r>
              <a:rPr lang="zh-CN" altLang="en-US" dirty="0">
                <a:solidFill>
                  <a:srgbClr val="FF0000"/>
                </a:solidFill>
              </a:rPr>
              <a:t>日（周三）</a:t>
            </a:r>
            <a:r>
              <a:rPr lang="en-US" altLang="zh-CN" dirty="0">
                <a:solidFill>
                  <a:srgbClr val="FF0000"/>
                </a:solidFill>
              </a:rPr>
              <a:t>23:59</a:t>
            </a:r>
            <a:endParaRPr lang="en-US" altLang="zh-CN" dirty="0"/>
          </a:p>
          <a:p>
            <a:r>
              <a:rPr lang="en-US" altLang="zh-CN" dirty="0"/>
              <a:t>DDL</a:t>
            </a:r>
            <a:r>
              <a:rPr lang="zh-CN" altLang="en-US" dirty="0"/>
              <a:t>一般为讲完实验课的三周后（如遇节假日顺延至节假日最后一天），除特殊情况（病假、缓修等）过期未交本次实验记</a:t>
            </a:r>
            <a:r>
              <a:rPr lang="en-US" altLang="zh-CN" dirty="0"/>
              <a:t>0</a:t>
            </a:r>
            <a:r>
              <a:rPr lang="zh-CN" altLang="en-US" dirty="0"/>
              <a:t>分。</a:t>
            </a:r>
            <a:endParaRPr lang="en-US" altLang="zh-CN" dirty="0"/>
          </a:p>
          <a:p>
            <a:endParaRPr lang="en-US" altLang="zh-CN" dirty="0"/>
          </a:p>
          <a:p>
            <a:r>
              <a:rPr lang="zh-CN" altLang="en-US" dirty="0"/>
              <a:t>注：文件打包命名规则：</a:t>
            </a:r>
          </a:p>
          <a:p>
            <a:r>
              <a:rPr lang="zh-CN" altLang="en-US" dirty="0"/>
              <a:t>     </a:t>
            </a:r>
            <a:r>
              <a:rPr lang="en-US" altLang="zh-CN" dirty="0"/>
              <a:t>PB********-</a:t>
            </a:r>
            <a:r>
              <a:rPr lang="zh-CN" altLang="en-US" dirty="0"/>
              <a:t>张三</a:t>
            </a:r>
            <a:r>
              <a:rPr lang="en-US" altLang="zh-CN" dirty="0"/>
              <a:t>-</a:t>
            </a:r>
            <a:r>
              <a:rPr lang="zh-CN" altLang="en-US" dirty="0"/>
              <a:t>实验三</a:t>
            </a:r>
            <a:r>
              <a:rPr lang="en-US" altLang="zh-CN" dirty="0"/>
              <a:t>.zip (</a:t>
            </a:r>
            <a:r>
              <a:rPr lang="zh-CN" altLang="en-US" dirty="0"/>
              <a:t>或者</a:t>
            </a:r>
            <a:r>
              <a:rPr lang="en-US" altLang="zh-CN" dirty="0" err="1"/>
              <a:t>rar</a:t>
            </a:r>
            <a:r>
              <a:rPr lang="en-US" altLang="zh-CN" dirty="0"/>
              <a:t>)</a:t>
            </a:r>
          </a:p>
          <a:p>
            <a:r>
              <a:rPr lang="zh-CN" altLang="en-US" dirty="0"/>
              <a:t>提交地址：请将文件发送到 </a:t>
            </a:r>
            <a:r>
              <a:rPr lang="en-US" altLang="zh-CN" dirty="0"/>
              <a:t>ustc_network2022@163.com</a:t>
            </a:r>
          </a:p>
          <a:p>
            <a:endParaRPr lang="zh-CN" altLang="en-US" dirty="0"/>
          </a:p>
          <a:p>
            <a:r>
              <a:rPr lang="zh-CN" altLang="en-US" dirty="0"/>
              <a:t>关于本次实验如有疑问、建议或意见可群内联系助教吴晓晗或者给张老师发邮件：</a:t>
            </a:r>
            <a:endParaRPr lang="en-US" altLang="zh-CN" dirty="0"/>
          </a:p>
          <a:p>
            <a:r>
              <a:rPr lang="en-US" altLang="zh-CN" dirty="0"/>
              <a:t>xinming@ustc.edu.cn</a:t>
            </a:r>
          </a:p>
          <a:p>
            <a:endParaRPr lang="en-US" altLang="zh-CN" dirty="0"/>
          </a:p>
          <a:p>
            <a:endParaRPr lang="zh-CN" altLang="en-US" dirty="0"/>
          </a:p>
        </p:txBody>
      </p:sp>
    </p:spTree>
    <p:extLst>
      <p:ext uri="{BB962C8B-B14F-4D97-AF65-F5344CB8AC3E}">
        <p14:creationId xmlns:p14="http://schemas.microsoft.com/office/powerpoint/2010/main" val="6588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06383-962D-90B5-3830-04EDE94FAC35}"/>
              </a:ext>
            </a:extLst>
          </p:cNvPr>
          <p:cNvSpPr>
            <a:spLocks noGrp="1"/>
          </p:cNvSpPr>
          <p:nvPr>
            <p:ph type="title"/>
          </p:nvPr>
        </p:nvSpPr>
        <p:spPr/>
        <p:txBody>
          <a:bodyPr/>
          <a:lstStyle/>
          <a:p>
            <a:r>
              <a:rPr lang="zh-CN" altLang="en-US" dirty="0"/>
              <a:t>动态路由</a:t>
            </a:r>
          </a:p>
        </p:txBody>
      </p:sp>
      <p:sp>
        <p:nvSpPr>
          <p:cNvPr id="3" name="内容占位符 2">
            <a:extLst>
              <a:ext uri="{FF2B5EF4-FFF2-40B4-BE49-F238E27FC236}">
                <a16:creationId xmlns:a16="http://schemas.microsoft.com/office/drawing/2014/main" id="{5105B4B7-DFCB-8515-1ACB-3C6AE56991EC}"/>
              </a:ext>
            </a:extLst>
          </p:cNvPr>
          <p:cNvSpPr>
            <a:spLocks noGrp="1"/>
          </p:cNvSpPr>
          <p:nvPr>
            <p:ph idx="1"/>
          </p:nvPr>
        </p:nvSpPr>
        <p:spPr>
          <a:xfrm>
            <a:off x="1097280" y="1845733"/>
            <a:ext cx="10058400" cy="4599672"/>
          </a:xfrm>
        </p:spPr>
        <p:txBody>
          <a:bodyPr>
            <a:normAutofit lnSpcReduction="10000"/>
          </a:bodyPr>
          <a:lstStyle/>
          <a:p>
            <a:pPr marL="0" indent="0">
              <a:buNone/>
            </a:pPr>
            <a:r>
              <a:rPr lang="zh-CN" altLang="en-US" dirty="0"/>
              <a:t>动态路由是路由器之间通过路由协议（如</a:t>
            </a:r>
            <a:r>
              <a:rPr lang="en-US" altLang="zh-CN" dirty="0"/>
              <a:t>RIP</a:t>
            </a:r>
            <a:r>
              <a:rPr lang="zh-CN" altLang="en-US" dirty="0"/>
              <a:t>、</a:t>
            </a:r>
            <a:r>
              <a:rPr lang="en-US" altLang="zh-CN" dirty="0"/>
              <a:t>OSPF</a:t>
            </a:r>
            <a:r>
              <a:rPr lang="zh-CN" altLang="en-US" dirty="0"/>
              <a:t>等）动态交换路由信息来构建路由表的。</a:t>
            </a:r>
            <a:endParaRPr lang="en-US" altLang="zh-CN" dirty="0"/>
          </a:p>
          <a:p>
            <a:pPr>
              <a:buFont typeface="Wingdings" panose="05000000000000000000" pitchFamily="2" charset="2"/>
              <a:buChar char="l"/>
            </a:pPr>
            <a:r>
              <a:rPr lang="zh-CN" altLang="en-US" dirty="0"/>
              <a:t>功能：</a:t>
            </a:r>
            <a:endParaRPr lang="en-US" altLang="zh-CN" dirty="0"/>
          </a:p>
          <a:p>
            <a:pPr lvl="1">
              <a:buFont typeface="Wingdings" panose="05000000000000000000" pitchFamily="2" charset="2"/>
              <a:buChar char="l"/>
            </a:pPr>
            <a:r>
              <a:rPr lang="zh-CN" altLang="en-US" dirty="0"/>
              <a:t>发现远程网络信息</a:t>
            </a:r>
            <a:endParaRPr lang="en-US" altLang="zh-CN" dirty="0"/>
          </a:p>
          <a:p>
            <a:pPr lvl="1">
              <a:buFont typeface="Wingdings" panose="05000000000000000000" pitchFamily="2" charset="2"/>
              <a:buChar char="l"/>
            </a:pPr>
            <a:r>
              <a:rPr lang="zh-CN" altLang="en-US" dirty="0"/>
              <a:t>动态维护最新路由信息</a:t>
            </a:r>
            <a:endParaRPr lang="en-US" altLang="zh-CN" dirty="0"/>
          </a:p>
          <a:p>
            <a:pPr lvl="1">
              <a:buFont typeface="Wingdings" panose="05000000000000000000" pitchFamily="2" charset="2"/>
              <a:buChar char="l"/>
            </a:pPr>
            <a:r>
              <a:rPr lang="zh-CN" altLang="en-US" dirty="0"/>
              <a:t>自动计算并选择最佳路径</a:t>
            </a:r>
            <a:endParaRPr lang="en-US" altLang="zh-CN" dirty="0"/>
          </a:p>
          <a:p>
            <a:pPr lvl="1">
              <a:buFont typeface="Wingdings" panose="05000000000000000000" pitchFamily="2" charset="2"/>
              <a:buChar char="l"/>
            </a:pPr>
            <a:r>
              <a:rPr lang="zh-CN" altLang="en-US" dirty="0"/>
              <a:t>当前路径失效时找出新的最佳路径</a:t>
            </a:r>
            <a:endParaRPr lang="en-US" altLang="zh-CN" dirty="0"/>
          </a:p>
          <a:p>
            <a:pPr>
              <a:buFont typeface="Wingdings" panose="05000000000000000000" pitchFamily="2" charset="2"/>
              <a:buChar char="l"/>
            </a:pPr>
            <a:r>
              <a:rPr lang="zh-CN" altLang="en-US" dirty="0"/>
              <a:t>优点：</a:t>
            </a:r>
            <a:endParaRPr lang="en-US" altLang="zh-CN" dirty="0"/>
          </a:p>
          <a:p>
            <a:pPr lvl="1">
              <a:buFont typeface="Wingdings" panose="05000000000000000000" pitchFamily="2" charset="2"/>
              <a:buChar char="l"/>
            </a:pPr>
            <a:r>
              <a:rPr lang="zh-CN" altLang="en-US" dirty="0"/>
              <a:t>增加或删除网络时，路由协议可以自动调整，维护工作较少</a:t>
            </a:r>
            <a:endParaRPr lang="en-US" altLang="zh-CN" dirty="0"/>
          </a:p>
          <a:p>
            <a:pPr lvl="1">
              <a:buFont typeface="Wingdings" panose="05000000000000000000" pitchFamily="2" charset="2"/>
              <a:buChar char="l"/>
            </a:pPr>
            <a:r>
              <a:rPr lang="zh-CN" altLang="en-US" dirty="0"/>
              <a:t>配置不容易出错</a:t>
            </a:r>
            <a:endParaRPr lang="en-US" altLang="zh-CN" dirty="0"/>
          </a:p>
          <a:p>
            <a:pPr lvl="1">
              <a:buFont typeface="Wingdings" panose="05000000000000000000" pitchFamily="2" charset="2"/>
              <a:buChar char="l"/>
            </a:pPr>
            <a:r>
              <a:rPr lang="zh-CN" altLang="en-US" dirty="0"/>
              <a:t>扩展性好</a:t>
            </a:r>
            <a:endParaRPr lang="en-US" altLang="zh-CN" dirty="0"/>
          </a:p>
          <a:p>
            <a:pPr>
              <a:buFont typeface="Wingdings" panose="05000000000000000000" pitchFamily="2" charset="2"/>
              <a:buChar char="l"/>
            </a:pPr>
            <a:r>
              <a:rPr lang="zh-CN" altLang="en-US" dirty="0"/>
              <a:t>缺点：</a:t>
            </a:r>
            <a:endParaRPr lang="en-US" altLang="zh-CN" dirty="0"/>
          </a:p>
          <a:p>
            <a:pPr lvl="1">
              <a:buFont typeface="Wingdings" panose="05000000000000000000" pitchFamily="2" charset="2"/>
              <a:buChar char="l"/>
            </a:pPr>
            <a:r>
              <a:rPr lang="zh-CN" altLang="en-US" dirty="0"/>
              <a:t>需要占用额外的资源</a:t>
            </a:r>
            <a:endParaRPr lang="en-US" altLang="zh-CN" dirty="0"/>
          </a:p>
          <a:p>
            <a:pPr lvl="1">
              <a:buFont typeface="Wingdings" panose="05000000000000000000" pitchFamily="2" charset="2"/>
              <a:buChar char="l"/>
            </a:pPr>
            <a:r>
              <a:rPr lang="zh-CN" altLang="en-US" dirty="0"/>
              <a:t>需要掌握较多的网络知识才能配置</a:t>
            </a:r>
          </a:p>
        </p:txBody>
      </p:sp>
    </p:spTree>
    <p:extLst>
      <p:ext uri="{BB962C8B-B14F-4D97-AF65-F5344CB8AC3E}">
        <p14:creationId xmlns:p14="http://schemas.microsoft.com/office/powerpoint/2010/main" val="923191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A0E9E-7D34-D571-1CEB-BD8B62E579CB}"/>
              </a:ext>
            </a:extLst>
          </p:cNvPr>
          <p:cNvSpPr>
            <a:spLocks noGrp="1"/>
          </p:cNvSpPr>
          <p:nvPr>
            <p:ph type="title"/>
          </p:nvPr>
        </p:nvSpPr>
        <p:spPr/>
        <p:txBody>
          <a:bodyPr/>
          <a:lstStyle/>
          <a:p>
            <a:r>
              <a:rPr lang="en-US" altLang="zh-CN" dirty="0"/>
              <a:t>FAQ</a:t>
            </a:r>
            <a:endParaRPr lang="zh-CN" altLang="en-US" dirty="0"/>
          </a:p>
        </p:txBody>
      </p:sp>
      <p:sp>
        <p:nvSpPr>
          <p:cNvPr id="3" name="内容占位符 2">
            <a:extLst>
              <a:ext uri="{FF2B5EF4-FFF2-40B4-BE49-F238E27FC236}">
                <a16:creationId xmlns:a16="http://schemas.microsoft.com/office/drawing/2014/main" id="{09D78E4B-6F25-92C9-DA76-738A2B3DA8AC}"/>
              </a:ext>
            </a:extLst>
          </p:cNvPr>
          <p:cNvSpPr>
            <a:spLocks noGrp="1"/>
          </p:cNvSpPr>
          <p:nvPr>
            <p:ph idx="1"/>
          </p:nvPr>
        </p:nvSpPr>
        <p:spPr>
          <a:xfrm>
            <a:off x="1097279" y="1845732"/>
            <a:ext cx="10810941" cy="5012267"/>
          </a:xfrm>
        </p:spPr>
        <p:txBody>
          <a:bodyPr>
            <a:normAutofit/>
          </a:bodyPr>
          <a:lstStyle/>
          <a:p>
            <a:pPr>
              <a:buFont typeface="Wingdings" panose="05000000000000000000" pitchFamily="2" charset="2"/>
              <a:buChar char="l"/>
            </a:pPr>
            <a:r>
              <a:rPr lang="zh-CN" altLang="en-US" b="1" dirty="0"/>
              <a:t>如何在网段中体现学号的后四位数？</a:t>
            </a:r>
            <a:endParaRPr lang="en-US" altLang="zh-CN" b="1" dirty="0"/>
          </a:p>
          <a:p>
            <a:r>
              <a:rPr lang="zh-CN" altLang="en-US" dirty="0"/>
              <a:t>后四位学号体现的方式不限，掩码长度也不限，只要是合法的</a:t>
            </a:r>
            <a:r>
              <a:rPr lang="en-US" altLang="zh-CN" dirty="0"/>
              <a:t>IPv4</a:t>
            </a:r>
            <a:r>
              <a:rPr lang="zh-CN" altLang="en-US" dirty="0"/>
              <a:t>地址、且能划分出五个校区的子网就行。例如后四位</a:t>
            </a:r>
            <a:r>
              <a:rPr lang="en-US" altLang="zh-CN" dirty="0"/>
              <a:t>1234</a:t>
            </a:r>
            <a:r>
              <a:rPr lang="zh-CN" altLang="en-US" dirty="0"/>
              <a:t>既可以表示为</a:t>
            </a:r>
            <a:r>
              <a:rPr lang="en-US" altLang="zh-CN" dirty="0"/>
              <a:t>1.234.0.0/16</a:t>
            </a:r>
            <a:r>
              <a:rPr lang="zh-CN" altLang="en-US" dirty="0"/>
              <a:t>，也可以表示为</a:t>
            </a:r>
            <a:r>
              <a:rPr lang="en-US" altLang="zh-CN" dirty="0"/>
              <a:t>12.34.0.0/16</a:t>
            </a:r>
            <a:r>
              <a:rPr lang="zh-CN" altLang="en-US" dirty="0"/>
              <a:t>，也可以表示为</a:t>
            </a:r>
            <a:r>
              <a:rPr lang="en-US" altLang="zh-CN" dirty="0"/>
              <a:t>123.4.0.0/18</a:t>
            </a:r>
            <a:r>
              <a:rPr lang="zh-CN" altLang="en-US" dirty="0"/>
              <a:t>，也可以表示为</a:t>
            </a:r>
            <a:r>
              <a:rPr lang="en-US" altLang="zh-CN" dirty="0"/>
              <a:t>1.2.34.0/24</a:t>
            </a:r>
            <a:r>
              <a:rPr lang="zh-CN" altLang="en-US" dirty="0"/>
              <a:t>；</a:t>
            </a:r>
            <a:endParaRPr lang="en-US" altLang="zh-CN" dirty="0"/>
          </a:p>
          <a:p>
            <a:r>
              <a:rPr lang="zh-CN" altLang="en-US" dirty="0"/>
              <a:t>后四位学号是</a:t>
            </a:r>
            <a:r>
              <a:rPr lang="en-US" altLang="zh-CN" dirty="0"/>
              <a:t>0</a:t>
            </a:r>
            <a:r>
              <a:rPr lang="zh-CN" altLang="en-US" dirty="0"/>
              <a:t>开头的可以省略前面的</a:t>
            </a:r>
            <a:r>
              <a:rPr lang="en-US" altLang="zh-CN" dirty="0"/>
              <a:t>0</a:t>
            </a:r>
            <a:r>
              <a:rPr lang="zh-CN" altLang="en-US" dirty="0"/>
              <a:t>，例如</a:t>
            </a:r>
            <a:r>
              <a:rPr lang="en-US" altLang="zh-CN" dirty="0"/>
              <a:t>0001</a:t>
            </a:r>
            <a:r>
              <a:rPr lang="zh-CN" altLang="en-US" dirty="0"/>
              <a:t>可以表示为</a:t>
            </a:r>
            <a:r>
              <a:rPr lang="en-US" altLang="zh-CN" dirty="0"/>
              <a:t>1.0.0.0/8</a:t>
            </a:r>
            <a:r>
              <a:rPr lang="zh-CN" altLang="en-US" dirty="0"/>
              <a:t>（但子网划分不要与</a:t>
            </a:r>
            <a:r>
              <a:rPr lang="en-US" altLang="zh-CN" dirty="0"/>
              <a:t>PPT</a:t>
            </a:r>
            <a:r>
              <a:rPr lang="zh-CN" altLang="en-US" dirty="0"/>
              <a:t>中的相同），</a:t>
            </a:r>
            <a:r>
              <a:rPr lang="en-US" altLang="zh-CN" dirty="0"/>
              <a:t>0012</a:t>
            </a:r>
            <a:r>
              <a:rPr lang="zh-CN" altLang="en-US" dirty="0"/>
              <a:t>可以表示为</a:t>
            </a:r>
            <a:r>
              <a:rPr lang="en-US" altLang="zh-CN" dirty="0"/>
              <a:t>12.0.0.0/8</a:t>
            </a:r>
            <a:r>
              <a:rPr lang="zh-CN" altLang="en-US" dirty="0"/>
              <a:t>，</a:t>
            </a:r>
            <a:r>
              <a:rPr lang="en-US" altLang="zh-CN" dirty="0"/>
              <a:t>0999</a:t>
            </a:r>
            <a:r>
              <a:rPr lang="zh-CN" altLang="en-US" dirty="0"/>
              <a:t>可以表示为</a:t>
            </a:r>
            <a:r>
              <a:rPr lang="en-US" altLang="zh-CN" dirty="0"/>
              <a:t>99.99.0.0/16</a:t>
            </a:r>
            <a:r>
              <a:rPr lang="zh-CN" altLang="en-US" dirty="0"/>
              <a:t>或是</a:t>
            </a:r>
            <a:r>
              <a:rPr lang="en-US" altLang="zh-CN" dirty="0"/>
              <a:t>9.9.9.0/24</a:t>
            </a:r>
            <a:r>
              <a:rPr lang="zh-CN" altLang="en-US" dirty="0"/>
              <a:t>或是</a:t>
            </a:r>
            <a:r>
              <a:rPr lang="en-US" altLang="zh-CN" dirty="0"/>
              <a:t>9.99.90.0/25</a:t>
            </a:r>
          </a:p>
          <a:p>
            <a:r>
              <a:rPr lang="zh-CN" altLang="en-US" dirty="0"/>
              <a:t>注意避开</a:t>
            </a:r>
            <a:r>
              <a:rPr lang="en-US" altLang="zh-CN" dirty="0"/>
              <a:t>D</a:t>
            </a:r>
            <a:r>
              <a:rPr lang="zh-CN" altLang="en-US" dirty="0"/>
              <a:t>类组播地址和</a:t>
            </a:r>
            <a:r>
              <a:rPr lang="en-US" altLang="zh-CN" dirty="0"/>
              <a:t>E</a:t>
            </a:r>
            <a:r>
              <a:rPr lang="zh-CN" altLang="en-US" dirty="0"/>
              <a:t>类保留地址</a:t>
            </a:r>
            <a:r>
              <a:rPr lang="en-US" altLang="zh-CN" dirty="0"/>
              <a:t>224.0.0.0/8</a:t>
            </a:r>
            <a:r>
              <a:rPr lang="zh-CN" altLang="en-US" dirty="0"/>
              <a:t>，这些地址的</a:t>
            </a:r>
            <a:r>
              <a:rPr lang="en-US" altLang="zh-CN" dirty="0"/>
              <a:t>IP</a:t>
            </a:r>
            <a:r>
              <a:rPr lang="zh-CN" altLang="en-US" dirty="0"/>
              <a:t>分组可能不会被路由器正确转发。</a:t>
            </a:r>
            <a:endParaRPr lang="en-US" altLang="zh-CN" dirty="0"/>
          </a:p>
          <a:p>
            <a:r>
              <a:rPr lang="zh-CN" altLang="en-US" dirty="0"/>
              <a:t>也可以用</a:t>
            </a:r>
            <a:r>
              <a:rPr lang="en-US" altLang="zh-CN" dirty="0"/>
              <a:t>IPv6</a:t>
            </a:r>
            <a:r>
              <a:rPr lang="zh-CN" altLang="en-US" dirty="0"/>
              <a:t>的冒号分十六进制格式表示完整的学号，并用支持</a:t>
            </a:r>
            <a:r>
              <a:rPr lang="en-US" altLang="zh-CN" dirty="0"/>
              <a:t>IPv6</a:t>
            </a:r>
            <a:r>
              <a:rPr lang="zh-CN" altLang="en-US" dirty="0"/>
              <a:t>的路由协议完成实验（可以结合选做题</a:t>
            </a:r>
            <a:r>
              <a:rPr lang="en-US" altLang="zh-CN" dirty="0"/>
              <a:t>2</a:t>
            </a:r>
            <a:r>
              <a:rPr lang="zh-CN" altLang="en-US" dirty="0"/>
              <a:t>实现）。例如</a:t>
            </a:r>
            <a:r>
              <a:rPr lang="en-US" altLang="zh-CN" dirty="0"/>
              <a:t>PB20000001</a:t>
            </a:r>
            <a:r>
              <a:rPr lang="zh-CN" altLang="en-US" dirty="0"/>
              <a:t>可以完整表示为</a:t>
            </a:r>
            <a:r>
              <a:rPr lang="en-US" altLang="zh-CN" dirty="0"/>
              <a:t>2000:10::/25</a:t>
            </a:r>
            <a:r>
              <a:rPr lang="zh-CN" altLang="en-US" dirty="0"/>
              <a:t>。关于</a:t>
            </a:r>
            <a:r>
              <a:rPr lang="en-US" altLang="zh-CN" dirty="0"/>
              <a:t>IPv6</a:t>
            </a:r>
            <a:r>
              <a:rPr lang="zh-CN" altLang="en-US" dirty="0"/>
              <a:t>的前缀可以参考这篇文章：</a:t>
            </a:r>
            <a:r>
              <a:rPr lang="en-US" altLang="zh-CN" dirty="0">
                <a:hlinkClick r:id="rId2"/>
              </a:rPr>
              <a:t>https://docs.oracle.com/cd/E19253-01/816-4554/ipv6-overview-170/index.html</a:t>
            </a:r>
            <a:endParaRPr lang="en-US" altLang="zh-CN" dirty="0"/>
          </a:p>
          <a:p>
            <a:r>
              <a:rPr lang="zh-CN" altLang="en-US" dirty="0"/>
              <a:t>如果对子网划分存在疑问，可以参考计算机网络课程</a:t>
            </a:r>
            <a:r>
              <a:rPr lang="en-US" altLang="zh-CN" dirty="0"/>
              <a:t>PPT</a:t>
            </a:r>
            <a:r>
              <a:rPr lang="zh-CN" altLang="en-US" dirty="0"/>
              <a:t>第四章，或是谢希仁的计算机网络第七版教材的</a:t>
            </a:r>
            <a:r>
              <a:rPr lang="en-US" altLang="zh-CN" dirty="0"/>
              <a:t>4.3</a:t>
            </a:r>
            <a:r>
              <a:rPr lang="zh-CN" altLang="en-US" dirty="0"/>
              <a:t>节，或是联系本实验的助教以获得指导。</a:t>
            </a:r>
            <a:endParaRPr lang="en-US" altLang="zh-CN" dirty="0"/>
          </a:p>
        </p:txBody>
      </p:sp>
    </p:spTree>
    <p:extLst>
      <p:ext uri="{BB962C8B-B14F-4D97-AF65-F5344CB8AC3E}">
        <p14:creationId xmlns:p14="http://schemas.microsoft.com/office/powerpoint/2010/main" val="285370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7B58F-67BF-F60A-F05A-90BFAEFFA65B}"/>
              </a:ext>
            </a:extLst>
          </p:cNvPr>
          <p:cNvSpPr>
            <a:spLocks noGrp="1"/>
          </p:cNvSpPr>
          <p:nvPr>
            <p:ph type="title"/>
          </p:nvPr>
        </p:nvSpPr>
        <p:spPr/>
        <p:txBody>
          <a:bodyPr/>
          <a:lstStyle/>
          <a:p>
            <a:r>
              <a:rPr lang="en-US" altLang="zh-CN" dirty="0"/>
              <a:t>FAQ</a:t>
            </a:r>
            <a:endParaRPr lang="zh-CN" altLang="en-US" dirty="0"/>
          </a:p>
        </p:txBody>
      </p:sp>
      <p:sp>
        <p:nvSpPr>
          <p:cNvPr id="3" name="内容占位符 2">
            <a:extLst>
              <a:ext uri="{FF2B5EF4-FFF2-40B4-BE49-F238E27FC236}">
                <a16:creationId xmlns:a16="http://schemas.microsoft.com/office/drawing/2014/main" id="{933E4580-1A63-155A-454C-4EF5464B78AF}"/>
              </a:ext>
            </a:extLst>
          </p:cNvPr>
          <p:cNvSpPr>
            <a:spLocks noGrp="1"/>
          </p:cNvSpPr>
          <p:nvPr>
            <p:ph idx="1"/>
          </p:nvPr>
        </p:nvSpPr>
        <p:spPr>
          <a:xfrm>
            <a:off x="1097280" y="1845733"/>
            <a:ext cx="10058400" cy="4880888"/>
          </a:xfrm>
        </p:spPr>
        <p:txBody>
          <a:bodyPr>
            <a:normAutofit/>
          </a:bodyPr>
          <a:lstStyle/>
          <a:p>
            <a:pPr>
              <a:buFont typeface="Wingdings" panose="05000000000000000000" pitchFamily="2" charset="2"/>
              <a:buChar char="l"/>
            </a:pPr>
            <a:r>
              <a:rPr lang="zh-CN" altLang="en-US" sz="2000" b="1" dirty="0"/>
              <a:t>是否可以使用其他版本的</a:t>
            </a:r>
            <a:r>
              <a:rPr lang="en-US" altLang="zh-CN" sz="2000" b="1" dirty="0"/>
              <a:t>Cisco</a:t>
            </a:r>
            <a:r>
              <a:rPr lang="zh-CN" altLang="en-US" sz="2000" b="1" dirty="0"/>
              <a:t> </a:t>
            </a:r>
            <a:r>
              <a:rPr lang="en-US" altLang="zh-CN" sz="2000" b="1" dirty="0"/>
              <a:t>Packet Tracer</a:t>
            </a:r>
            <a:r>
              <a:rPr lang="zh-CN" altLang="en-US" sz="2000" b="1" dirty="0"/>
              <a:t>软件？</a:t>
            </a:r>
            <a:r>
              <a:rPr lang="en-US" altLang="zh-CN" sz="2000" b="1" dirty="0"/>
              <a:t>MAC</a:t>
            </a:r>
            <a:r>
              <a:rPr lang="zh-CN" altLang="en-US" sz="2000" b="1" dirty="0"/>
              <a:t>或</a:t>
            </a:r>
            <a:r>
              <a:rPr lang="en-US" altLang="zh-CN" sz="2000" b="1" dirty="0"/>
              <a:t>Linux</a:t>
            </a:r>
            <a:r>
              <a:rPr lang="zh-CN" altLang="en-US" sz="2000" b="1" dirty="0"/>
              <a:t>用户是否有对应版本？</a:t>
            </a:r>
            <a:endParaRPr lang="en-US" altLang="zh-CN" sz="2000" b="1" dirty="0"/>
          </a:p>
          <a:p>
            <a:r>
              <a:rPr lang="zh-CN" altLang="en-US" sz="2000" dirty="0"/>
              <a:t>实验附件提供了</a:t>
            </a:r>
            <a:r>
              <a:rPr lang="en-US" altLang="zh-CN" sz="2000" dirty="0"/>
              <a:t>Cisco Packet Tracer</a:t>
            </a:r>
            <a:r>
              <a:rPr lang="zh-CN" altLang="en-US" sz="2000" dirty="0"/>
              <a:t> </a:t>
            </a:r>
            <a:r>
              <a:rPr lang="en-US" altLang="zh-CN" sz="2000" dirty="0"/>
              <a:t>5.2</a:t>
            </a:r>
            <a:r>
              <a:rPr lang="zh-CN" altLang="en-US" sz="2000" dirty="0"/>
              <a:t>的</a:t>
            </a:r>
            <a:r>
              <a:rPr lang="en-US" altLang="zh-CN" sz="2000" dirty="0"/>
              <a:t>Windows</a:t>
            </a:r>
            <a:r>
              <a:rPr lang="zh-CN" altLang="en-US" sz="2000" dirty="0"/>
              <a:t>版本，也可以自行下载其他版本完成实验：</a:t>
            </a:r>
            <a:r>
              <a:rPr lang="en-US" altLang="zh-CN" sz="2000" dirty="0">
                <a:hlinkClick r:id="rId2"/>
              </a:rPr>
              <a:t>https://www.geekdashboard.com/cisco-packet-tracer-download/</a:t>
            </a:r>
            <a:r>
              <a:rPr lang="en-US" altLang="zh-CN" sz="2000" dirty="0"/>
              <a:t> </a:t>
            </a:r>
            <a:r>
              <a:rPr lang="zh-CN" altLang="en-US" sz="2000" dirty="0"/>
              <a:t>；高版本软件可能会有一些使用限制。此外华为公司也有类似的网络模拟软件</a:t>
            </a:r>
            <a:r>
              <a:rPr lang="en-US" altLang="zh-CN" sz="2000" dirty="0" err="1"/>
              <a:t>eNSP</a:t>
            </a:r>
            <a:r>
              <a:rPr lang="zh-CN" altLang="en-US" sz="2000" dirty="0"/>
              <a:t>，但不提供开放下载。</a:t>
            </a:r>
            <a:endParaRPr lang="en-US" altLang="zh-CN" sz="2000" dirty="0"/>
          </a:p>
          <a:p>
            <a:pPr>
              <a:buFont typeface="Wingdings" panose="05000000000000000000" pitchFamily="2" charset="2"/>
              <a:buChar char="l"/>
            </a:pPr>
            <a:r>
              <a:rPr lang="zh-CN" altLang="en-US" sz="2000" b="1" dirty="0"/>
              <a:t>是否可以采用其他拓扑连接五个校区的网络？</a:t>
            </a:r>
            <a:endParaRPr lang="en-US" altLang="zh-CN" sz="2000" b="1" dirty="0"/>
          </a:p>
          <a:p>
            <a:r>
              <a:rPr lang="zh-CN" altLang="en-US" sz="2000" dirty="0"/>
              <a:t>可以。</a:t>
            </a:r>
            <a:r>
              <a:rPr lang="en-US" altLang="zh-CN" sz="2000" dirty="0"/>
              <a:t>PPT</a:t>
            </a:r>
            <a:r>
              <a:rPr lang="zh-CN" altLang="en-US" sz="2000" dirty="0"/>
              <a:t>中展示的是以中区为中心的星形拓扑，也可以是以其他校区为中心的星形拓扑，或是树状拓扑，或是环状拓扑等；冗余拓扑如网状拓扑可以结合选做题</a:t>
            </a:r>
            <a:r>
              <a:rPr lang="en-US" altLang="zh-CN" sz="2000" dirty="0"/>
              <a:t>1</a:t>
            </a:r>
            <a:r>
              <a:rPr lang="zh-CN" altLang="en-US" dirty="0"/>
              <a:t>实现。</a:t>
            </a:r>
            <a:endParaRPr lang="en-US" altLang="zh-CN" sz="2000" dirty="0"/>
          </a:p>
          <a:p>
            <a:pPr>
              <a:buFont typeface="Wingdings" panose="05000000000000000000" pitchFamily="2" charset="2"/>
              <a:buChar char="l"/>
            </a:pPr>
            <a:r>
              <a:rPr lang="zh-CN" altLang="en-US" sz="2000" b="1" dirty="0"/>
              <a:t>配置</a:t>
            </a:r>
            <a:r>
              <a:rPr lang="en-US" altLang="zh-CN" sz="2000" b="1" dirty="0"/>
              <a:t>IP</a:t>
            </a:r>
            <a:r>
              <a:rPr lang="zh-CN" altLang="en-US" sz="2000" b="1" dirty="0"/>
              <a:t>地址和路由协议时使用</a:t>
            </a:r>
            <a:r>
              <a:rPr lang="zh-CN" altLang="en-US" b="1" dirty="0"/>
              <a:t>图形界面方式还是命令界面方式？</a:t>
            </a:r>
            <a:endParaRPr lang="en-US" altLang="zh-CN" b="1" dirty="0"/>
          </a:p>
          <a:p>
            <a:r>
              <a:rPr lang="zh-CN" altLang="en-US" dirty="0"/>
              <a:t>都可以。但是</a:t>
            </a:r>
            <a:r>
              <a:rPr lang="en-US" altLang="zh-CN" dirty="0"/>
              <a:t>OSPF</a:t>
            </a:r>
            <a:r>
              <a:rPr lang="zh-CN" altLang="en-US" dirty="0"/>
              <a:t>不支持以图形界面方式配置，只支持命令界面方式。更详细的配置方法可以参考附件</a:t>
            </a:r>
            <a:r>
              <a:rPr lang="en-US" altLang="zh-CN" dirty="0"/>
              <a:t>《Packet Tracer Network Simulator》</a:t>
            </a:r>
            <a:r>
              <a:rPr lang="zh-CN" altLang="en-US" dirty="0"/>
              <a:t>。</a:t>
            </a:r>
            <a:endParaRPr lang="en-US" altLang="zh-CN" dirty="0"/>
          </a:p>
          <a:p>
            <a:pPr>
              <a:buFont typeface="Wingdings" panose="05000000000000000000" pitchFamily="2" charset="2"/>
              <a:buChar char="l"/>
            </a:pPr>
            <a:r>
              <a:rPr lang="zh-CN" altLang="en-US" sz="2000" b="1" dirty="0"/>
              <a:t>路由器和终端设备是否可以使用其他型号或安装其他模块？</a:t>
            </a:r>
            <a:endParaRPr lang="en-US" altLang="zh-CN" sz="2000" b="1" dirty="0"/>
          </a:p>
          <a:p>
            <a:r>
              <a:rPr lang="zh-CN" altLang="en-US" dirty="0"/>
              <a:t>可以。只要能够达到实验目标即可。</a:t>
            </a:r>
            <a:endParaRPr lang="en-US" altLang="zh-CN" sz="2000" dirty="0"/>
          </a:p>
        </p:txBody>
      </p:sp>
    </p:spTree>
    <p:extLst>
      <p:ext uri="{BB962C8B-B14F-4D97-AF65-F5344CB8AC3E}">
        <p14:creationId xmlns:p14="http://schemas.microsoft.com/office/powerpoint/2010/main" val="26378740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F9DC3-89BE-4100-A6A6-BFE13320E44B}"/>
              </a:ext>
            </a:extLst>
          </p:cNvPr>
          <p:cNvSpPr>
            <a:spLocks noGrp="1"/>
          </p:cNvSpPr>
          <p:nvPr>
            <p:ph type="title"/>
          </p:nvPr>
        </p:nvSpPr>
        <p:spPr/>
        <p:txBody>
          <a:bodyPr/>
          <a:lstStyle/>
          <a:p>
            <a:r>
              <a:rPr lang="en-US" altLang="zh-CN" dirty="0"/>
              <a:t>FAQ</a:t>
            </a:r>
            <a:endParaRPr lang="zh-CN" altLang="en-US" dirty="0"/>
          </a:p>
        </p:txBody>
      </p:sp>
      <p:sp>
        <p:nvSpPr>
          <p:cNvPr id="3" name="内容占位符 2">
            <a:extLst>
              <a:ext uri="{FF2B5EF4-FFF2-40B4-BE49-F238E27FC236}">
                <a16:creationId xmlns:a16="http://schemas.microsoft.com/office/drawing/2014/main" id="{A432915A-0D17-D951-7400-63FBEF9B56B6}"/>
              </a:ext>
            </a:extLst>
          </p:cNvPr>
          <p:cNvSpPr>
            <a:spLocks noGrp="1"/>
          </p:cNvSpPr>
          <p:nvPr>
            <p:ph idx="1"/>
          </p:nvPr>
        </p:nvSpPr>
        <p:spPr>
          <a:xfrm>
            <a:off x="1097280" y="1845733"/>
            <a:ext cx="10351770" cy="4725664"/>
          </a:xfrm>
        </p:spPr>
        <p:txBody>
          <a:bodyPr>
            <a:normAutofit/>
          </a:bodyPr>
          <a:lstStyle/>
          <a:p>
            <a:pPr>
              <a:buFont typeface="Wingdings" panose="05000000000000000000" pitchFamily="2" charset="2"/>
              <a:buChar char="l"/>
            </a:pPr>
            <a:r>
              <a:rPr lang="en-US" altLang="zh-CN" b="1" dirty="0" err="1"/>
              <a:t>FastEthernet</a:t>
            </a:r>
            <a:r>
              <a:rPr lang="zh-CN" altLang="en-US" b="1" dirty="0"/>
              <a:t>是什么含义？</a:t>
            </a:r>
            <a:endParaRPr lang="en-US" altLang="zh-CN" b="1" dirty="0"/>
          </a:p>
          <a:p>
            <a:r>
              <a:rPr lang="en-US" altLang="zh-CN" dirty="0" err="1"/>
              <a:t>FastEthernet</a:t>
            </a:r>
            <a:r>
              <a:rPr lang="zh-CN" altLang="en-US" dirty="0"/>
              <a:t>指</a:t>
            </a:r>
            <a:r>
              <a:rPr lang="en-US" altLang="zh-CN" dirty="0"/>
              <a:t>100Mbps</a:t>
            </a:r>
            <a:r>
              <a:rPr lang="zh-CN" altLang="en-US" dirty="0"/>
              <a:t>速率的以太网，</a:t>
            </a:r>
            <a:r>
              <a:rPr lang="en-US" altLang="zh-CN" dirty="0"/>
              <a:t>Ethernet</a:t>
            </a:r>
            <a:r>
              <a:rPr lang="zh-CN" altLang="en-US" dirty="0"/>
              <a:t>指</a:t>
            </a:r>
            <a:r>
              <a:rPr lang="en-US" altLang="zh-CN" dirty="0"/>
              <a:t>10Mbps</a:t>
            </a:r>
            <a:r>
              <a:rPr lang="zh-CN" altLang="en-US" dirty="0"/>
              <a:t>速率的以太网。可以参考本课程第六章链路层的内容。</a:t>
            </a:r>
            <a:endParaRPr lang="en-US" altLang="zh-CN" dirty="0"/>
          </a:p>
          <a:p>
            <a:pPr>
              <a:buFont typeface="Wingdings" panose="05000000000000000000" pitchFamily="2" charset="2"/>
              <a:buChar char="l"/>
            </a:pPr>
            <a:r>
              <a:rPr lang="zh-CN" altLang="en-US" b="1" dirty="0"/>
              <a:t>为什么在配置路由器的</a:t>
            </a:r>
            <a:r>
              <a:rPr lang="en-US" altLang="zh-CN" b="1" dirty="0"/>
              <a:t>IP</a:t>
            </a:r>
            <a:r>
              <a:rPr lang="zh-CN" altLang="en-US" b="1" dirty="0"/>
              <a:t>地址时显示错误信息</a:t>
            </a:r>
            <a:r>
              <a:rPr lang="en-US" altLang="zh-CN" b="1" dirty="0"/>
              <a:t>”</a:t>
            </a:r>
            <a:r>
              <a:rPr lang="en-US" altLang="zh-CN" b="1" dirty="0" err="1"/>
              <a:t>x.x.x.x</a:t>
            </a:r>
            <a:r>
              <a:rPr lang="en-US" altLang="zh-CN" b="1" dirty="0"/>
              <a:t> </a:t>
            </a:r>
            <a:r>
              <a:rPr lang="en-US" altLang="zh-CN" b="1" dirty="0" err="1"/>
              <a:t>y.y.y.y</a:t>
            </a:r>
            <a:r>
              <a:rPr lang="en-US" altLang="zh-CN" b="1" dirty="0"/>
              <a:t> overlaps with </a:t>
            </a:r>
            <a:r>
              <a:rPr lang="en-US" altLang="zh-CN" b="1" dirty="0" err="1"/>
              <a:t>FastEthernet</a:t>
            </a:r>
            <a:r>
              <a:rPr lang="en-US" altLang="zh-CN" b="1" dirty="0"/>
              <a:t>*/*”</a:t>
            </a:r>
            <a:r>
              <a:rPr lang="zh-CN" altLang="en-US" b="1" dirty="0"/>
              <a:t>？</a:t>
            </a:r>
            <a:endParaRPr lang="en-US" altLang="zh-CN" b="1" dirty="0"/>
          </a:p>
          <a:p>
            <a:r>
              <a:rPr lang="zh-CN" altLang="en-US" dirty="0"/>
              <a:t>该错误信息表明当前接口配置的</a:t>
            </a:r>
            <a:r>
              <a:rPr lang="en-US" altLang="zh-CN" dirty="0"/>
              <a:t>IP</a:t>
            </a:r>
            <a:r>
              <a:rPr lang="zh-CN" altLang="en-US" dirty="0"/>
              <a:t>地址所在的网段与此前为其他接口配置的</a:t>
            </a:r>
            <a:r>
              <a:rPr lang="en-US" altLang="zh-CN" dirty="0"/>
              <a:t>IP</a:t>
            </a:r>
            <a:r>
              <a:rPr lang="zh-CN" altLang="en-US" dirty="0"/>
              <a:t>地址所在的网段重叠。路由器的每个接口应当连接不同的网段，假设其有多个接口连接到同一个网段，则其无法确定应当通过这些接口中的哪一个来转发目的地址或下一跳地址在该网络中的分组。</a:t>
            </a:r>
            <a:endParaRPr lang="en-US" altLang="zh-CN" dirty="0"/>
          </a:p>
          <a:p>
            <a:pPr>
              <a:buFont typeface="Wingdings" panose="05000000000000000000" pitchFamily="2" charset="2"/>
              <a:buChar char="l"/>
            </a:pPr>
            <a:r>
              <a:rPr lang="zh-CN" altLang="en-US" b="1" dirty="0"/>
              <a:t>终端设备（如</a:t>
            </a:r>
            <a:r>
              <a:rPr lang="en-US" altLang="zh-CN" b="1" dirty="0"/>
              <a:t>PC/Laptop/Server</a:t>
            </a:r>
            <a:r>
              <a:rPr lang="zh-CN" altLang="en-US" b="1" dirty="0"/>
              <a:t>等）为什么要配置网关（</a:t>
            </a:r>
            <a:r>
              <a:rPr lang="en-US" altLang="zh-CN" b="1" dirty="0"/>
              <a:t>Gateway</a:t>
            </a:r>
            <a:r>
              <a:rPr lang="zh-CN" altLang="en-US" b="1" dirty="0"/>
              <a:t>）地址？</a:t>
            </a:r>
            <a:endParaRPr lang="en-US" altLang="zh-CN" b="1" dirty="0"/>
          </a:p>
          <a:p>
            <a:r>
              <a:rPr lang="zh-CN" altLang="en-US" dirty="0"/>
              <a:t>网关是连接两个网络的设备，是一个网络通向其他网络的第一跳。当终端设备向自己所在的网络之外发送数据时，其需要将数据交付给充当网关角色的边缘路由器，由边缘路由器进入网络核心（详见教材</a:t>
            </a:r>
            <a:r>
              <a:rPr lang="en-US" altLang="zh-CN" dirty="0"/>
              <a:t>1.2-1.3</a:t>
            </a:r>
            <a:r>
              <a:rPr lang="zh-CN" altLang="en-US" dirty="0"/>
              <a:t>节），经过多跳转发后到达目的网络。如果终端设备只与自己所在的网络内部的其他终端设备通信，则无需配置网关地址。</a:t>
            </a:r>
            <a:endParaRPr lang="en-US" altLang="zh-CN" dirty="0"/>
          </a:p>
          <a:p>
            <a:endParaRPr lang="en-US" altLang="zh-CN" dirty="0"/>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400226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76658-6695-F8ED-8840-4FCE85A00CFA}"/>
              </a:ext>
            </a:extLst>
          </p:cNvPr>
          <p:cNvSpPr>
            <a:spLocks noGrp="1"/>
          </p:cNvSpPr>
          <p:nvPr>
            <p:ph type="title"/>
          </p:nvPr>
        </p:nvSpPr>
        <p:spPr/>
        <p:txBody>
          <a:bodyPr/>
          <a:lstStyle/>
          <a:p>
            <a:r>
              <a:rPr lang="zh-CN" altLang="en-US" dirty="0"/>
              <a:t>路由表</a:t>
            </a:r>
          </a:p>
        </p:txBody>
      </p:sp>
      <p:sp>
        <p:nvSpPr>
          <p:cNvPr id="3" name="内容占位符 2">
            <a:extLst>
              <a:ext uri="{FF2B5EF4-FFF2-40B4-BE49-F238E27FC236}">
                <a16:creationId xmlns:a16="http://schemas.microsoft.com/office/drawing/2014/main" id="{5D9EC99B-1E94-5448-1D70-AE463CF969D8}"/>
              </a:ext>
            </a:extLst>
          </p:cNvPr>
          <p:cNvSpPr>
            <a:spLocks noGrp="1"/>
          </p:cNvSpPr>
          <p:nvPr>
            <p:ph idx="1"/>
          </p:nvPr>
        </p:nvSpPr>
        <p:spPr>
          <a:xfrm>
            <a:off x="1097280" y="1845734"/>
            <a:ext cx="4330126" cy="4023360"/>
          </a:xfrm>
        </p:spPr>
        <p:txBody>
          <a:bodyPr/>
          <a:lstStyle/>
          <a:p>
            <a:pPr>
              <a:buFont typeface="Wingdings" panose="05000000000000000000" pitchFamily="2" charset="2"/>
              <a:buChar char="l"/>
            </a:pPr>
            <a:r>
              <a:rPr lang="zh-CN" altLang="zh-CN" sz="2000" dirty="0">
                <a:ea typeface="宋体" panose="02010600030101010101" pitchFamily="2" charset="-122"/>
              </a:rPr>
              <a:t>路由表存储了与直接网络和远程网络相关的信息，包含网络与下一跳的关联信息。</a:t>
            </a:r>
            <a:endParaRPr lang="en-US" altLang="zh-CN" sz="2000" dirty="0">
              <a:ea typeface="宋体" panose="02010600030101010101" pitchFamily="2" charset="-122"/>
            </a:endParaRPr>
          </a:p>
          <a:p>
            <a:pPr>
              <a:buFont typeface="Wingdings" panose="05000000000000000000" pitchFamily="2" charset="2"/>
              <a:buChar char="l"/>
            </a:pPr>
            <a:r>
              <a:rPr lang="zh-CN" altLang="en-US" dirty="0">
                <a:ea typeface="宋体" panose="02010600030101010101" pitchFamily="2" charset="-122"/>
              </a:rPr>
              <a:t>在路由器的命令界面输入            </a:t>
            </a:r>
            <a:r>
              <a:rPr lang="en-US" altLang="zh-CN" dirty="0">
                <a:ea typeface="宋体" panose="02010600030101010101" pitchFamily="2" charset="-122"/>
              </a:rPr>
              <a:t>“</a:t>
            </a:r>
            <a:r>
              <a:rPr lang="en-US" altLang="zh-CN" dirty="0">
                <a:latin typeface="Consolas" panose="020B0609020204030204" pitchFamily="49" charset="0"/>
                <a:ea typeface="宋体" panose="02010600030101010101" pitchFamily="2" charset="-122"/>
              </a:rPr>
              <a:t>show </a:t>
            </a:r>
            <a:r>
              <a:rPr lang="en-US" altLang="zh-CN" dirty="0" err="1">
                <a:latin typeface="Consolas" panose="020B0609020204030204" pitchFamily="49" charset="0"/>
                <a:ea typeface="宋体" panose="02010600030101010101" pitchFamily="2" charset="-122"/>
              </a:rPr>
              <a:t>ip</a:t>
            </a:r>
            <a:r>
              <a:rPr lang="en-US" altLang="zh-CN" dirty="0">
                <a:latin typeface="Consolas" panose="020B0609020204030204" pitchFamily="49" charset="0"/>
                <a:ea typeface="宋体" panose="02010600030101010101" pitchFamily="2" charset="-122"/>
              </a:rPr>
              <a:t> route</a:t>
            </a:r>
            <a:r>
              <a:rPr lang="en-US" altLang="zh-CN" dirty="0">
                <a:ea typeface="宋体" panose="02010600030101010101" pitchFamily="2" charset="-122"/>
              </a:rPr>
              <a:t>”</a:t>
            </a:r>
            <a:r>
              <a:rPr lang="zh-CN" altLang="en-US" dirty="0">
                <a:ea typeface="宋体" panose="02010600030101010101" pitchFamily="2" charset="-122"/>
              </a:rPr>
              <a:t>命令查看路由器的路由表（如右图）</a:t>
            </a:r>
            <a:endParaRPr lang="en-US" altLang="zh-CN" dirty="0">
              <a:ea typeface="宋体" panose="02010600030101010101" pitchFamily="2" charset="-122"/>
            </a:endParaRPr>
          </a:p>
          <a:p>
            <a:pPr lvl="1">
              <a:buFont typeface="Wingdings" panose="05000000000000000000" pitchFamily="2" charset="2"/>
              <a:buChar char="l"/>
            </a:pPr>
            <a:r>
              <a:rPr lang="en-US" altLang="zh-CN" dirty="0">
                <a:ea typeface="宋体" panose="02010600030101010101" pitchFamily="2" charset="-122"/>
              </a:rPr>
              <a:t>C – connected</a:t>
            </a:r>
          </a:p>
          <a:p>
            <a:pPr lvl="1">
              <a:buFont typeface="Wingdings" panose="05000000000000000000" pitchFamily="2" charset="2"/>
              <a:buChar char="l"/>
            </a:pPr>
            <a:r>
              <a:rPr lang="en-US" altLang="zh-CN" dirty="0">
                <a:ea typeface="宋体" panose="02010600030101010101" pitchFamily="2" charset="-122"/>
              </a:rPr>
              <a:t>S – static</a:t>
            </a:r>
          </a:p>
          <a:p>
            <a:pPr lvl="1">
              <a:buFont typeface="Wingdings" panose="05000000000000000000" pitchFamily="2" charset="2"/>
              <a:buChar char="l"/>
            </a:pPr>
            <a:r>
              <a:rPr lang="en-US" altLang="zh-CN" dirty="0">
                <a:ea typeface="宋体" panose="02010600030101010101" pitchFamily="2" charset="-122"/>
              </a:rPr>
              <a:t>R – RIP</a:t>
            </a:r>
          </a:p>
          <a:p>
            <a:pPr lvl="1">
              <a:buFont typeface="Wingdings" panose="05000000000000000000" pitchFamily="2" charset="2"/>
              <a:buChar char="l"/>
            </a:pPr>
            <a:r>
              <a:rPr lang="en-US" altLang="zh-CN" dirty="0">
                <a:ea typeface="宋体" panose="02010600030101010101" pitchFamily="2" charset="-122"/>
              </a:rPr>
              <a:t>O – OSPF</a:t>
            </a:r>
          </a:p>
          <a:p>
            <a:pPr lvl="1">
              <a:buFont typeface="Wingdings" panose="05000000000000000000" pitchFamily="2" charset="2"/>
              <a:buChar char="l"/>
            </a:pPr>
            <a:endParaRPr lang="zh-CN" altLang="en-US" dirty="0"/>
          </a:p>
        </p:txBody>
      </p:sp>
      <p:sp>
        <p:nvSpPr>
          <p:cNvPr id="4" name="文本框 3">
            <a:extLst>
              <a:ext uri="{FF2B5EF4-FFF2-40B4-BE49-F238E27FC236}">
                <a16:creationId xmlns:a16="http://schemas.microsoft.com/office/drawing/2014/main" id="{2E6B07D9-4316-2FEC-67AF-07A99E9DEC5D}"/>
              </a:ext>
            </a:extLst>
          </p:cNvPr>
          <p:cNvSpPr txBox="1"/>
          <p:nvPr/>
        </p:nvSpPr>
        <p:spPr>
          <a:xfrm>
            <a:off x="0" y="5361262"/>
            <a:ext cx="5270090" cy="1015663"/>
          </a:xfrm>
          <a:prstGeom prst="rect">
            <a:avLst/>
          </a:prstGeom>
          <a:noFill/>
        </p:spPr>
        <p:txBody>
          <a:bodyPr wrap="square" rtlCol="0">
            <a:spAutoFit/>
          </a:bodyPr>
          <a:lstStyle/>
          <a:p>
            <a:r>
              <a:rPr lang="zh-CN" altLang="en-US" sz="2000" dirty="0">
                <a:solidFill>
                  <a:schemeClr val="tx1">
                    <a:lumMod val="75000"/>
                    <a:lumOff val="25000"/>
                  </a:schemeClr>
                </a:solidFill>
              </a:rPr>
              <a:t>思考：一台路由器上可以同时运行多种路由协议，若不同协议得到的路由结果相互冲突时应当如何解决？</a:t>
            </a:r>
            <a:endParaRPr lang="en-US" altLang="zh-CN" sz="2000" dirty="0">
              <a:solidFill>
                <a:schemeClr val="tx1">
                  <a:lumMod val="75000"/>
                  <a:lumOff val="25000"/>
                </a:schemeClr>
              </a:solidFill>
            </a:endParaRPr>
          </a:p>
        </p:txBody>
      </p:sp>
      <p:pic>
        <p:nvPicPr>
          <p:cNvPr id="11" name="图片 10">
            <a:extLst>
              <a:ext uri="{FF2B5EF4-FFF2-40B4-BE49-F238E27FC236}">
                <a16:creationId xmlns:a16="http://schemas.microsoft.com/office/drawing/2014/main" id="{4FBEFA23-277C-72E8-2339-40097C0AA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737" y="1741413"/>
            <a:ext cx="5806943" cy="4587638"/>
          </a:xfrm>
          <a:prstGeom prst="rect">
            <a:avLst/>
          </a:prstGeom>
        </p:spPr>
      </p:pic>
    </p:spTree>
    <p:extLst>
      <p:ext uri="{BB962C8B-B14F-4D97-AF65-F5344CB8AC3E}">
        <p14:creationId xmlns:p14="http://schemas.microsoft.com/office/powerpoint/2010/main" val="236738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3004D-C02F-8D92-5933-B7F9932572E9}"/>
              </a:ext>
            </a:extLst>
          </p:cNvPr>
          <p:cNvSpPr>
            <a:spLocks noGrp="1"/>
          </p:cNvSpPr>
          <p:nvPr>
            <p:ph type="title"/>
          </p:nvPr>
        </p:nvSpPr>
        <p:spPr/>
        <p:txBody>
          <a:bodyPr/>
          <a:lstStyle/>
          <a:p>
            <a:r>
              <a:rPr lang="zh-CN" altLang="en-US" dirty="0"/>
              <a:t>管理距离</a:t>
            </a:r>
          </a:p>
        </p:txBody>
      </p:sp>
      <p:sp>
        <p:nvSpPr>
          <p:cNvPr id="3" name="内容占位符 2">
            <a:extLst>
              <a:ext uri="{FF2B5EF4-FFF2-40B4-BE49-F238E27FC236}">
                <a16:creationId xmlns:a16="http://schemas.microsoft.com/office/drawing/2014/main" id="{9BAE6539-8F28-1021-3EC4-AAA0706727DB}"/>
              </a:ext>
            </a:extLst>
          </p:cNvPr>
          <p:cNvSpPr>
            <a:spLocks noGrp="1"/>
          </p:cNvSpPr>
          <p:nvPr>
            <p:ph idx="1"/>
          </p:nvPr>
        </p:nvSpPr>
        <p:spPr>
          <a:xfrm>
            <a:off x="1097280" y="1845735"/>
            <a:ext cx="10058400" cy="4242832"/>
          </a:xfrm>
        </p:spPr>
        <p:txBody>
          <a:bodyPr>
            <a:normAutofit/>
          </a:bodyPr>
          <a:lstStyle/>
          <a:p>
            <a:pPr>
              <a:buFont typeface="Wingdings" panose="05000000000000000000" pitchFamily="2" charset="2"/>
              <a:buChar char="l"/>
            </a:pPr>
            <a:r>
              <a:rPr lang="zh-CN" altLang="en-US" dirty="0"/>
              <a:t>管理距离（</a:t>
            </a:r>
            <a:r>
              <a:rPr lang="en-US" altLang="zh-CN" dirty="0"/>
              <a:t>Administrative Distance</a:t>
            </a:r>
            <a:r>
              <a:rPr lang="zh-CN" altLang="en-US" dirty="0"/>
              <a:t>，</a:t>
            </a:r>
            <a:r>
              <a:rPr lang="en-US" altLang="zh-CN" dirty="0"/>
              <a:t>AD</a:t>
            </a:r>
            <a:r>
              <a:rPr lang="zh-CN" altLang="en-US" dirty="0"/>
              <a:t>）是指一种路由协议的路由可信度。每一种路由协议按可靠性从高到低，依次分配一个信任等级，这个信任等级就叫管理距离。</a:t>
            </a:r>
            <a:endParaRPr lang="en-US" altLang="zh-CN" dirty="0"/>
          </a:p>
          <a:p>
            <a:pPr>
              <a:buFont typeface="Wingdings" panose="05000000000000000000" pitchFamily="2" charset="2"/>
              <a:buChar char="l"/>
            </a:pPr>
            <a:r>
              <a:rPr lang="zh-CN" altLang="en-US" dirty="0"/>
              <a:t>对于两种不同的路由协议到一个目的地的路由信息，路由器首先根据管理距离决定相信哪一个协议。</a:t>
            </a:r>
            <a:endParaRPr lang="en-US" altLang="zh-CN" dirty="0"/>
          </a:p>
          <a:p>
            <a:pPr>
              <a:buFont typeface="Wingdings" panose="05000000000000000000" pitchFamily="2" charset="2"/>
              <a:buChar char="l"/>
            </a:pPr>
            <a:r>
              <a:rPr lang="en-US" altLang="zh-CN" dirty="0"/>
              <a:t>AD</a:t>
            </a:r>
            <a:r>
              <a:rPr lang="zh-CN" altLang="en-US" dirty="0"/>
              <a:t>值越低，则它的优先级越高。 一个管理距离是一个从</a:t>
            </a:r>
            <a:r>
              <a:rPr lang="en-US" altLang="zh-CN" dirty="0"/>
              <a:t>0-255</a:t>
            </a:r>
            <a:r>
              <a:rPr lang="zh-CN" altLang="en-US" dirty="0"/>
              <a:t>的整数值，</a:t>
            </a:r>
            <a:r>
              <a:rPr lang="en-US" altLang="zh-CN" dirty="0"/>
              <a:t>0</a:t>
            </a:r>
            <a:r>
              <a:rPr lang="zh-CN" altLang="en-US" dirty="0"/>
              <a:t>是最可信赖的，而</a:t>
            </a:r>
            <a:r>
              <a:rPr lang="en-US" altLang="zh-CN" dirty="0"/>
              <a:t>255</a:t>
            </a:r>
            <a:r>
              <a:rPr lang="zh-CN" altLang="en-US" dirty="0"/>
              <a:t>则意味着不会有业务量通过这个路由。</a:t>
            </a:r>
            <a:endParaRPr lang="en-US" altLang="zh-CN" dirty="0"/>
          </a:p>
          <a:p>
            <a:pPr>
              <a:buFont typeface="Wingdings" panose="05000000000000000000" pitchFamily="2" charset="2"/>
              <a:buChar char="l"/>
            </a:pPr>
            <a:r>
              <a:rPr lang="zh-CN" altLang="en-US" dirty="0"/>
              <a:t>一些常见的管理距离：</a:t>
            </a:r>
            <a:endParaRPr lang="en-US" altLang="zh-CN" dirty="0"/>
          </a:p>
          <a:p>
            <a:pPr lvl="1">
              <a:buFont typeface="Wingdings" panose="05000000000000000000" pitchFamily="2" charset="2"/>
              <a:buChar char="l"/>
            </a:pPr>
            <a:r>
              <a:rPr lang="zh-CN" altLang="en-US" dirty="0"/>
              <a:t>直连接口：</a:t>
            </a:r>
            <a:r>
              <a:rPr lang="en-US" altLang="zh-CN" dirty="0"/>
              <a:t>	0</a:t>
            </a:r>
          </a:p>
          <a:p>
            <a:pPr lvl="1">
              <a:buFont typeface="Wingdings" panose="05000000000000000000" pitchFamily="2" charset="2"/>
              <a:buChar char="l"/>
            </a:pPr>
            <a:r>
              <a:rPr lang="zh-CN" altLang="en-US" dirty="0"/>
              <a:t>静态路由：</a:t>
            </a:r>
            <a:r>
              <a:rPr lang="en-US" altLang="zh-CN" dirty="0"/>
              <a:t>	1</a:t>
            </a:r>
          </a:p>
          <a:p>
            <a:pPr lvl="1">
              <a:buFont typeface="Wingdings" panose="05000000000000000000" pitchFamily="2" charset="2"/>
              <a:buChar char="l"/>
            </a:pPr>
            <a:r>
              <a:rPr lang="en-US" altLang="zh-CN" dirty="0"/>
              <a:t>OSPF</a:t>
            </a:r>
            <a:r>
              <a:rPr lang="zh-CN" altLang="en-US" dirty="0"/>
              <a:t>：</a:t>
            </a:r>
            <a:r>
              <a:rPr lang="en-US" altLang="zh-CN" dirty="0"/>
              <a:t>	110</a:t>
            </a:r>
          </a:p>
          <a:p>
            <a:pPr lvl="1">
              <a:buFont typeface="Wingdings" panose="05000000000000000000" pitchFamily="2" charset="2"/>
              <a:buChar char="l"/>
            </a:pPr>
            <a:r>
              <a:rPr lang="en-US" altLang="zh-CN" dirty="0"/>
              <a:t>RIP v1, v2</a:t>
            </a:r>
            <a:r>
              <a:rPr lang="zh-CN" altLang="en-US" dirty="0"/>
              <a:t>：</a:t>
            </a:r>
            <a:r>
              <a:rPr lang="en-US" altLang="zh-CN" dirty="0"/>
              <a:t>	120</a:t>
            </a:r>
          </a:p>
          <a:p>
            <a:pPr lvl="1">
              <a:buFont typeface="Wingdings" panose="05000000000000000000" pitchFamily="2" charset="2"/>
              <a:buChar char="l"/>
            </a:pPr>
            <a:r>
              <a:rPr lang="zh-CN" altLang="en-US" dirty="0"/>
              <a:t>未知：</a:t>
            </a:r>
            <a:r>
              <a:rPr lang="en-US" altLang="zh-CN" dirty="0"/>
              <a:t>	255</a:t>
            </a:r>
            <a:endParaRPr lang="zh-CN" altLang="en-US" dirty="0"/>
          </a:p>
          <a:p>
            <a:endParaRPr lang="zh-CN" altLang="en-US" dirty="0"/>
          </a:p>
        </p:txBody>
      </p:sp>
    </p:spTree>
    <p:extLst>
      <p:ext uri="{BB962C8B-B14F-4D97-AF65-F5344CB8AC3E}">
        <p14:creationId xmlns:p14="http://schemas.microsoft.com/office/powerpoint/2010/main" val="210373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BBE76-422C-A892-F16C-9770668937C4}"/>
              </a:ext>
            </a:extLst>
          </p:cNvPr>
          <p:cNvSpPr>
            <a:spLocks noGrp="1"/>
          </p:cNvSpPr>
          <p:nvPr>
            <p:ph type="title"/>
          </p:nvPr>
        </p:nvSpPr>
        <p:spPr/>
        <p:txBody>
          <a:bodyPr/>
          <a:lstStyle/>
          <a:p>
            <a:r>
              <a:rPr lang="zh-CN" altLang="en-US" dirty="0"/>
              <a:t>度量值</a:t>
            </a:r>
          </a:p>
        </p:txBody>
      </p:sp>
      <p:sp>
        <p:nvSpPr>
          <p:cNvPr id="3" name="内容占位符 2">
            <a:extLst>
              <a:ext uri="{FF2B5EF4-FFF2-40B4-BE49-F238E27FC236}">
                <a16:creationId xmlns:a16="http://schemas.microsoft.com/office/drawing/2014/main" id="{0D0F1CC7-7B22-40F2-8290-582E3D04A901}"/>
              </a:ext>
            </a:extLst>
          </p:cNvPr>
          <p:cNvSpPr>
            <a:spLocks noGrp="1"/>
          </p:cNvSpPr>
          <p:nvPr>
            <p:ph idx="1"/>
          </p:nvPr>
        </p:nvSpPr>
        <p:spPr/>
        <p:txBody>
          <a:bodyPr/>
          <a:lstStyle/>
          <a:p>
            <a:pPr>
              <a:buFont typeface="Wingdings" panose="05000000000000000000" pitchFamily="2" charset="2"/>
              <a:buChar char="l"/>
            </a:pPr>
            <a:r>
              <a:rPr lang="zh-CN" altLang="en-US" dirty="0"/>
              <a:t>度量值</a:t>
            </a:r>
            <a:r>
              <a:rPr lang="zh-CN" altLang="zh-CN" dirty="0">
                <a:ea typeface="宋体" panose="02010600030101010101" pitchFamily="2" charset="-122"/>
              </a:rPr>
              <a:t>（Metric）</a:t>
            </a:r>
            <a:r>
              <a:rPr lang="zh-CN" altLang="en-US" dirty="0"/>
              <a:t>是指路由协议用来分配到达远程网络的路由开销的值。</a:t>
            </a:r>
          </a:p>
          <a:p>
            <a:pPr>
              <a:buFont typeface="Wingdings" panose="05000000000000000000" pitchFamily="2" charset="2"/>
              <a:buChar char="l"/>
            </a:pPr>
            <a:r>
              <a:rPr lang="zh-CN" altLang="en-US" dirty="0"/>
              <a:t>常用的度量标准：</a:t>
            </a:r>
          </a:p>
          <a:p>
            <a:pPr lvl="1">
              <a:buFont typeface="Wingdings" panose="05000000000000000000" pitchFamily="2" charset="2"/>
              <a:buChar char="l"/>
            </a:pPr>
            <a:r>
              <a:rPr lang="zh-CN" altLang="en-US" dirty="0"/>
              <a:t>跳数（</a:t>
            </a:r>
            <a:r>
              <a:rPr lang="en-US" altLang="zh-CN" dirty="0"/>
              <a:t>hop count</a:t>
            </a:r>
            <a:r>
              <a:rPr lang="zh-CN" altLang="en-US" dirty="0"/>
              <a:t>）：分组从源结点到达目的结点经过的路由器的个数。</a:t>
            </a:r>
            <a:endParaRPr lang="en-US" altLang="zh-CN" dirty="0"/>
          </a:p>
          <a:p>
            <a:pPr lvl="1">
              <a:buFont typeface="Wingdings" panose="05000000000000000000" pitchFamily="2" charset="2"/>
              <a:buChar char="l"/>
            </a:pPr>
            <a:r>
              <a:rPr lang="zh-CN" altLang="en-US" dirty="0"/>
              <a:t>带宽（</a:t>
            </a:r>
            <a:r>
              <a:rPr lang="en-US" altLang="zh-CN" dirty="0"/>
              <a:t>bandwidth</a:t>
            </a:r>
            <a:r>
              <a:rPr lang="zh-CN" altLang="en-US" dirty="0"/>
              <a:t>）：链路的传输速率。</a:t>
            </a:r>
            <a:endParaRPr lang="en-US" altLang="zh-CN" dirty="0"/>
          </a:p>
          <a:p>
            <a:pPr lvl="1">
              <a:buFont typeface="Wingdings" panose="05000000000000000000" pitchFamily="2" charset="2"/>
              <a:buChar char="l"/>
            </a:pPr>
            <a:r>
              <a:rPr lang="zh-CN" altLang="en-US" dirty="0"/>
              <a:t>延时（</a:t>
            </a:r>
            <a:r>
              <a:rPr lang="en-US" altLang="zh-CN" dirty="0"/>
              <a:t>delay</a:t>
            </a:r>
            <a:r>
              <a:rPr lang="zh-CN" altLang="en-US" dirty="0"/>
              <a:t>）：分组从源结点到达目的结点花费的时间。</a:t>
            </a:r>
            <a:endParaRPr lang="en-US" altLang="zh-CN" dirty="0"/>
          </a:p>
          <a:p>
            <a:pPr lvl="1">
              <a:buFont typeface="Wingdings" panose="05000000000000000000" pitchFamily="2" charset="2"/>
              <a:buChar char="l"/>
            </a:pPr>
            <a:r>
              <a:rPr lang="zh-CN" altLang="en-US" dirty="0"/>
              <a:t>负载（</a:t>
            </a:r>
            <a:r>
              <a:rPr lang="en-US" altLang="zh-CN" dirty="0"/>
              <a:t>load</a:t>
            </a:r>
            <a:r>
              <a:rPr lang="zh-CN" altLang="en-US" dirty="0"/>
              <a:t>）：通过路由器或线路的单位时间通信量。</a:t>
            </a:r>
            <a:endParaRPr lang="en-US" altLang="zh-CN" dirty="0"/>
          </a:p>
          <a:p>
            <a:pPr lvl="1">
              <a:buFont typeface="Wingdings" panose="05000000000000000000" pitchFamily="2" charset="2"/>
              <a:buChar char="l"/>
            </a:pPr>
            <a:r>
              <a:rPr lang="zh-CN" altLang="en-US" dirty="0"/>
              <a:t>可靠性（</a:t>
            </a:r>
            <a:r>
              <a:rPr lang="en-US" altLang="zh-CN" dirty="0"/>
              <a:t>reliability</a:t>
            </a:r>
            <a:r>
              <a:rPr lang="zh-CN" altLang="en-US" dirty="0"/>
              <a:t>）：网络链路的可信度（通常指单位时间内链路的失效次数）。</a:t>
            </a:r>
            <a:endParaRPr lang="en-US" altLang="zh-CN" dirty="0"/>
          </a:p>
          <a:p>
            <a:pPr lvl="1">
              <a:buFont typeface="Wingdings" panose="05000000000000000000" pitchFamily="2" charset="2"/>
              <a:buChar char="l"/>
            </a:pPr>
            <a:r>
              <a:rPr lang="zh-CN" altLang="en-US" dirty="0"/>
              <a:t>开销（</a:t>
            </a:r>
            <a:r>
              <a:rPr lang="en-US" altLang="zh-CN" dirty="0"/>
              <a:t>overhead</a:t>
            </a:r>
            <a:r>
              <a:rPr lang="zh-CN" altLang="en-US" dirty="0"/>
              <a:t>）：传输过程中的耗费，与所使用的链路带宽相关。</a:t>
            </a:r>
          </a:p>
          <a:p>
            <a:endParaRPr lang="zh-CN" altLang="en-US" dirty="0"/>
          </a:p>
        </p:txBody>
      </p:sp>
    </p:spTree>
    <p:extLst>
      <p:ext uri="{BB962C8B-B14F-4D97-AF65-F5344CB8AC3E}">
        <p14:creationId xmlns:p14="http://schemas.microsoft.com/office/powerpoint/2010/main" val="53194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D7313-6122-12D0-491E-91AB03B8942B}"/>
              </a:ext>
            </a:extLst>
          </p:cNvPr>
          <p:cNvSpPr>
            <a:spLocks noGrp="1"/>
          </p:cNvSpPr>
          <p:nvPr>
            <p:ph type="title"/>
          </p:nvPr>
        </p:nvSpPr>
        <p:spPr/>
        <p:txBody>
          <a:bodyPr/>
          <a:lstStyle/>
          <a:p>
            <a:r>
              <a:rPr lang="zh-CN" altLang="en-US" dirty="0"/>
              <a:t>动态路由协议的分类</a:t>
            </a:r>
          </a:p>
        </p:txBody>
      </p:sp>
      <p:sp>
        <p:nvSpPr>
          <p:cNvPr id="3" name="内容占位符 2">
            <a:extLst>
              <a:ext uri="{FF2B5EF4-FFF2-40B4-BE49-F238E27FC236}">
                <a16:creationId xmlns:a16="http://schemas.microsoft.com/office/drawing/2014/main" id="{5FB47FAC-BCD6-6CE4-F254-04F735F00609}"/>
              </a:ext>
            </a:extLst>
          </p:cNvPr>
          <p:cNvSpPr>
            <a:spLocks noGrp="1"/>
          </p:cNvSpPr>
          <p:nvPr>
            <p:ph idx="1"/>
          </p:nvPr>
        </p:nvSpPr>
        <p:spPr/>
        <p:txBody>
          <a:bodyPr>
            <a:normAutofit/>
          </a:bodyPr>
          <a:lstStyle/>
          <a:p>
            <a:pPr marL="0" indent="0">
              <a:buNone/>
            </a:pPr>
            <a:r>
              <a:rPr lang="zh-CN" altLang="en-US" dirty="0"/>
              <a:t>按照路由算法来划分，分为：</a:t>
            </a:r>
            <a:endParaRPr lang="en-US" altLang="zh-CN" dirty="0"/>
          </a:p>
          <a:p>
            <a:pPr>
              <a:buFont typeface="Wingdings" panose="05000000000000000000" pitchFamily="2" charset="2"/>
              <a:buChar char="l"/>
            </a:pPr>
            <a:r>
              <a:rPr lang="zh-CN" altLang="en-US" dirty="0"/>
              <a:t>距离向量路由协议（如</a:t>
            </a:r>
            <a:r>
              <a:rPr lang="en-US" altLang="zh-CN" dirty="0"/>
              <a:t>RIP</a:t>
            </a:r>
            <a:r>
              <a:rPr lang="zh-CN" altLang="en-US" dirty="0"/>
              <a:t>等）</a:t>
            </a:r>
            <a:endParaRPr lang="en-US" altLang="zh-CN" dirty="0"/>
          </a:p>
          <a:p>
            <a:pPr lvl="1">
              <a:buFont typeface="Wingdings" panose="05000000000000000000" pitchFamily="2" charset="2"/>
              <a:buChar char="l"/>
            </a:pPr>
            <a:r>
              <a:rPr lang="zh-CN" altLang="en-US" dirty="0"/>
              <a:t>周期性地通过广播进行路由更新，并只与直接相连的相邻路由器交换信息。</a:t>
            </a:r>
            <a:endParaRPr lang="en-US" altLang="zh-CN" dirty="0"/>
          </a:p>
          <a:p>
            <a:pPr lvl="1">
              <a:buFont typeface="Wingdings" panose="05000000000000000000" pitchFamily="2" charset="2"/>
              <a:buChar char="l"/>
            </a:pPr>
            <a:r>
              <a:rPr lang="zh-CN" altLang="en-US" dirty="0"/>
              <a:t>在每次路由更新中都发送所有的路由表表项。</a:t>
            </a:r>
            <a:endParaRPr lang="en-US" altLang="zh-CN" dirty="0"/>
          </a:p>
          <a:p>
            <a:pPr lvl="1">
              <a:buFont typeface="Wingdings" panose="05000000000000000000" pitchFamily="2" charset="2"/>
              <a:buChar char="l"/>
            </a:pPr>
            <a:r>
              <a:rPr lang="zh-CN" altLang="en-US" dirty="0"/>
              <a:t>每个路由器只认识相邻的路由器和到目标的路离。</a:t>
            </a:r>
          </a:p>
          <a:p>
            <a:pPr>
              <a:buFont typeface="Wingdings" panose="05000000000000000000" pitchFamily="2" charset="2"/>
              <a:buChar char="l"/>
            </a:pPr>
            <a:r>
              <a:rPr lang="zh-CN" altLang="en-US" dirty="0"/>
              <a:t>链路状态路由协议（如</a:t>
            </a:r>
            <a:r>
              <a:rPr lang="en-US" altLang="zh-CN" dirty="0"/>
              <a:t>OSPF</a:t>
            </a:r>
            <a:r>
              <a:rPr lang="zh-CN" altLang="en-US" dirty="0"/>
              <a:t>等）</a:t>
            </a:r>
            <a:endParaRPr lang="en-US" altLang="zh-CN" dirty="0"/>
          </a:p>
          <a:p>
            <a:pPr lvl="1">
              <a:buFont typeface="Wingdings" panose="05000000000000000000" pitchFamily="2" charset="2"/>
              <a:buChar char="l"/>
            </a:pPr>
            <a:r>
              <a:rPr lang="zh-CN" altLang="en-US" dirty="0"/>
              <a:t>每个路由器在其区域内维护相同的数据库，在网络里的每个路由器能看见整个网络。</a:t>
            </a:r>
          </a:p>
          <a:p>
            <a:pPr lvl="1">
              <a:buFont typeface="Wingdings" panose="05000000000000000000" pitchFamily="2" charset="2"/>
              <a:buChar char="l"/>
            </a:pPr>
            <a:r>
              <a:rPr lang="zh-CN" altLang="en-US" dirty="0"/>
              <a:t>链路状态更新通告所有其他路由器的只是有关其邻接和链接链路的信息，而非整个路由表。</a:t>
            </a:r>
          </a:p>
          <a:p>
            <a:pPr lvl="1">
              <a:buFont typeface="Wingdings" panose="05000000000000000000" pitchFamily="2" charset="2"/>
              <a:buChar char="l"/>
            </a:pPr>
            <a:r>
              <a:rPr lang="zh-CN" altLang="en-US" dirty="0"/>
              <a:t>它无须周期性地更新，只有改变后才传播出去。</a:t>
            </a:r>
          </a:p>
          <a:p>
            <a:endParaRPr lang="zh-CN" altLang="en-US" dirty="0"/>
          </a:p>
        </p:txBody>
      </p:sp>
    </p:spTree>
    <p:extLst>
      <p:ext uri="{BB962C8B-B14F-4D97-AF65-F5344CB8AC3E}">
        <p14:creationId xmlns:p14="http://schemas.microsoft.com/office/powerpoint/2010/main" val="263016854"/>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3462</TotalTime>
  <Words>6747</Words>
  <Application>Microsoft Office PowerPoint</Application>
  <PresentationFormat>宽屏</PresentationFormat>
  <Paragraphs>614</Paragraphs>
  <Slides>52</Slides>
  <Notes>33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等线</vt:lpstr>
      <vt:lpstr>Arial</vt:lpstr>
      <vt:lpstr>Calibri</vt:lpstr>
      <vt:lpstr>Calibri Light</vt:lpstr>
      <vt:lpstr>Consolas</vt:lpstr>
      <vt:lpstr>Times New Roman</vt:lpstr>
      <vt:lpstr>Wingdings</vt:lpstr>
      <vt:lpstr>回顾</vt:lpstr>
      <vt:lpstr>静态和动态路由配置</vt:lpstr>
      <vt:lpstr>背景描述</vt:lpstr>
      <vt:lpstr>路由的基本概念</vt:lpstr>
      <vt:lpstr>静态路由</vt:lpstr>
      <vt:lpstr>动态路由</vt:lpstr>
      <vt:lpstr>路由表</vt:lpstr>
      <vt:lpstr>管理距离</vt:lpstr>
      <vt:lpstr>度量值</vt:lpstr>
      <vt:lpstr>动态路由协议的分类</vt:lpstr>
      <vt:lpstr>动态路由协议的分类</vt:lpstr>
      <vt:lpstr>RIP概述</vt:lpstr>
      <vt:lpstr>RIP算法描述</vt:lpstr>
      <vt:lpstr>OSPF概述</vt:lpstr>
      <vt:lpstr>OSPF的几个概念</vt:lpstr>
      <vt:lpstr>OSPF的几个概念</vt:lpstr>
      <vt:lpstr>OSPF路由器类型</vt:lpstr>
      <vt:lpstr>OSPF的几个ID</vt:lpstr>
      <vt:lpstr>OSPF算法描述</vt:lpstr>
      <vt:lpstr>路由实验</vt:lpstr>
      <vt:lpstr>路由实验</vt:lpstr>
      <vt:lpstr>实验场景图</vt:lpstr>
      <vt:lpstr>实验场景图</vt:lpstr>
      <vt:lpstr>实验场景图</vt:lpstr>
      <vt:lpstr>子网划分方案</vt:lpstr>
      <vt:lpstr>路由器接口连接及IP地址分配</vt:lpstr>
      <vt:lpstr>终端设备接口连接及IP地址</vt:lpstr>
      <vt:lpstr>配置路由器IP地址</vt:lpstr>
      <vt:lpstr>配置路由器IP地址</vt:lpstr>
      <vt:lpstr>配置终端设备IP地址</vt:lpstr>
      <vt:lpstr>配置终端设备IP地址</vt:lpstr>
      <vt:lpstr>配置终端设备IP地址</vt:lpstr>
      <vt:lpstr>配置终端设备IP地址</vt:lpstr>
      <vt:lpstr>配置静态路由</vt:lpstr>
      <vt:lpstr>配置静态路由</vt:lpstr>
      <vt:lpstr>配置静态路由</vt:lpstr>
      <vt:lpstr>配置静态路由</vt:lpstr>
      <vt:lpstr>配置静态路由</vt:lpstr>
      <vt:lpstr>配置动态路由</vt:lpstr>
      <vt:lpstr>RIP配置</vt:lpstr>
      <vt:lpstr>RIP配置结果</vt:lpstr>
      <vt:lpstr>OSPF配置</vt:lpstr>
      <vt:lpstr>OSPF配置</vt:lpstr>
      <vt:lpstr>OSPF配置结果</vt:lpstr>
      <vt:lpstr>OSPF配置结果</vt:lpstr>
      <vt:lpstr>PowerPoint 演示文稿</vt:lpstr>
      <vt:lpstr>实验内容</vt:lpstr>
      <vt:lpstr>实验内容</vt:lpstr>
      <vt:lpstr>实验内容</vt:lpstr>
      <vt:lpstr>实验要求</vt:lpstr>
      <vt:lpstr>FAQ</vt:lpstr>
      <vt:lpstr>FAQ</vt:lpstr>
      <vt:lpstr>FAQ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晓晗</dc:creator>
  <cp:lastModifiedBy>吴 晓晗</cp:lastModifiedBy>
  <cp:revision>509</cp:revision>
  <dcterms:created xsi:type="dcterms:W3CDTF">2022-09-21T00:43:19Z</dcterms:created>
  <dcterms:modified xsi:type="dcterms:W3CDTF">2022-10-24T13:16:23Z</dcterms:modified>
</cp:coreProperties>
</file>