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0" r:id="rId6"/>
    <p:sldId id="266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933"/>
    <a:srgbClr val="009974"/>
    <a:srgbClr val="6CCAA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79898" autoAdjust="0"/>
  </p:normalViewPr>
  <p:slideViewPr>
    <p:cSldViewPr snapToGrid="0">
      <p:cViewPr varScale="1">
        <p:scale>
          <a:sx n="93" d="100"/>
          <a:sy n="93" d="100"/>
        </p:scale>
        <p:origin x="2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A5E88-9337-475D-8FE0-3CD4B3CE841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4CA37-C3A2-4686-A375-21BBD0235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0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4CA37-C3A2-4686-A375-21BBD02359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6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4CA37-C3A2-4686-A375-21BBD0235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3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04AD-31EB-4E2D-AA88-12742DED7E9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B27C-7320-43CA-9E96-72B283E90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1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04AD-31EB-4E2D-AA88-12742DED7E9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B27C-7320-43CA-9E96-72B283E90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98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04AD-31EB-4E2D-AA88-12742DED7E9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B27C-7320-43CA-9E96-72B283E90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8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04AD-31EB-4E2D-AA88-12742DED7E9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B27C-7320-43CA-9E96-72B283E90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04AD-31EB-4E2D-AA88-12742DED7E9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B27C-7320-43CA-9E96-72B283E90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84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04AD-31EB-4E2D-AA88-12742DED7E9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B27C-7320-43CA-9E96-72B283E90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6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04AD-31EB-4E2D-AA88-12742DED7E9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B27C-7320-43CA-9E96-72B283E90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3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04AD-31EB-4E2D-AA88-12742DED7E9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B27C-7320-43CA-9E96-72B283E90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9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04AD-31EB-4E2D-AA88-12742DED7E9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B27C-7320-43CA-9E96-72B283E90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5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04AD-31EB-4E2D-AA88-12742DED7E9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B27C-7320-43CA-9E96-72B283E90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0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04AD-31EB-4E2D-AA88-12742DED7E9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B27C-7320-43CA-9E96-72B283E90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4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704AD-31EB-4E2D-AA88-12742DED7E9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1B27C-7320-43CA-9E96-72B283E90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3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BA035A30-7ACE-4AEC-B6BD-1486E8E023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53444" cy="6051550"/>
          </a:xfrm>
          <a:prstGeom prst="rect">
            <a:avLst/>
          </a:prstGeom>
        </p:spPr>
      </p:pic>
      <p:sp>
        <p:nvSpPr>
          <p:cNvPr id="6" name="流程图: 手动输入 5">
            <a:extLst>
              <a:ext uri="{FF2B5EF4-FFF2-40B4-BE49-F238E27FC236}">
                <a16:creationId xmlns:a16="http://schemas.microsoft.com/office/drawing/2014/main" id="{E72C418F-4ACB-4D31-A12F-A15EE813C9E2}"/>
              </a:ext>
            </a:extLst>
          </p:cNvPr>
          <p:cNvSpPr/>
          <p:nvPr/>
        </p:nvSpPr>
        <p:spPr>
          <a:xfrm>
            <a:off x="0" y="5071532"/>
            <a:ext cx="9144000" cy="1786467"/>
          </a:xfrm>
          <a:prstGeom prst="flowChartManualInput">
            <a:avLst/>
          </a:prstGeom>
          <a:solidFill>
            <a:srgbClr val="6CC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7973F-F431-422F-B88F-58CD1B901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51" y="0"/>
            <a:ext cx="4847949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D8EEB4-6816-473F-8F3E-1E0E2DA8363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" y="249274"/>
            <a:ext cx="3564171" cy="8683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961A52F-8B3C-44AC-AC3B-806C6AA002E9}"/>
              </a:ext>
            </a:extLst>
          </p:cNvPr>
          <p:cNvSpPr txBox="1"/>
          <p:nvPr/>
        </p:nvSpPr>
        <p:spPr>
          <a:xfrm>
            <a:off x="1838718" y="302577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第一次例会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E8CFD7-4BEA-474B-9180-6291A1E1D34C}"/>
              </a:ext>
            </a:extLst>
          </p:cNvPr>
          <p:cNvSpPr txBox="1"/>
          <p:nvPr/>
        </p:nvSpPr>
        <p:spPr>
          <a:xfrm>
            <a:off x="1723301" y="5641242"/>
            <a:ext cx="2723823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校芳草社青年志愿者协会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92957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手动输入 5">
            <a:extLst>
              <a:ext uri="{FF2B5EF4-FFF2-40B4-BE49-F238E27FC236}">
                <a16:creationId xmlns:a16="http://schemas.microsoft.com/office/drawing/2014/main" id="{E72C418F-4ACB-4D31-A12F-A15EE813C9E2}"/>
              </a:ext>
            </a:extLst>
          </p:cNvPr>
          <p:cNvSpPr/>
          <p:nvPr/>
        </p:nvSpPr>
        <p:spPr>
          <a:xfrm>
            <a:off x="0" y="6248400"/>
            <a:ext cx="9144000" cy="609599"/>
          </a:xfrm>
          <a:prstGeom prst="flowChartManualInput">
            <a:avLst/>
          </a:prstGeom>
          <a:solidFill>
            <a:srgbClr val="6CC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D8EEB4-6816-473F-8F3E-1E0E2DA8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87" y="302139"/>
            <a:ext cx="2033124" cy="49532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EDEECD1-931A-4A4B-9C51-EFE209011665}"/>
              </a:ext>
            </a:extLst>
          </p:cNvPr>
          <p:cNvSpPr txBox="1"/>
          <p:nvPr/>
        </p:nvSpPr>
        <p:spPr>
          <a:xfrm>
            <a:off x="431800" y="520478"/>
            <a:ext cx="6810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七、芳草“茶”话会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7973F-F431-422F-B88F-58CD1B901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894" y="4443096"/>
            <a:ext cx="1707105" cy="24149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C03CB3-4E78-4AB4-B11F-96185D1B8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26" y="1610172"/>
            <a:ext cx="5795531" cy="7959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2EF81D-F168-4D83-9BC2-9DF9EE5C2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0" y="2787447"/>
            <a:ext cx="8473841" cy="14724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C725FA-E69F-4375-9C93-3092018BE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265" y="4680920"/>
            <a:ext cx="6223107" cy="78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5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手动输入 5">
            <a:extLst>
              <a:ext uri="{FF2B5EF4-FFF2-40B4-BE49-F238E27FC236}">
                <a16:creationId xmlns:a16="http://schemas.microsoft.com/office/drawing/2014/main" id="{E72C418F-4ACB-4D31-A12F-A15EE813C9E2}"/>
              </a:ext>
            </a:extLst>
          </p:cNvPr>
          <p:cNvSpPr/>
          <p:nvPr/>
        </p:nvSpPr>
        <p:spPr>
          <a:xfrm>
            <a:off x="0" y="6248400"/>
            <a:ext cx="9144000" cy="609599"/>
          </a:xfrm>
          <a:prstGeom prst="flowChartManualInput">
            <a:avLst/>
          </a:prstGeom>
          <a:solidFill>
            <a:srgbClr val="6CC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D8EEB4-6816-473F-8F3E-1E0E2DA8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87" y="302139"/>
            <a:ext cx="2033124" cy="49532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EDEECD1-931A-4A4B-9C51-EFE209011665}"/>
              </a:ext>
            </a:extLst>
          </p:cNvPr>
          <p:cNvSpPr txBox="1"/>
          <p:nvPr/>
        </p:nvSpPr>
        <p:spPr>
          <a:xfrm>
            <a:off x="431800" y="52047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一、组织变动介绍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7973F-F431-422F-B88F-58CD1B901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894" y="4443096"/>
            <a:ext cx="1707105" cy="24149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19434F-1524-4574-ACFC-090AC870E31B}"/>
              </a:ext>
            </a:extLst>
          </p:cNvPr>
          <p:cNvSpPr txBox="1"/>
          <p:nvPr/>
        </p:nvSpPr>
        <p:spPr>
          <a:xfrm>
            <a:off x="590719" y="1367554"/>
            <a:ext cx="7161451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：宋怡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团委负责老师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：钱悦菡（东礼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206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办公室）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会长团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樊帆：负责院系青协事务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黄瑞轩：负责启明星、校园服务团、特教事务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辛梦晴：负责分队和对接组织外事务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张鑫健：负责综事和团体会员事务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赵梓茗：负责宣传事务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青志中心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刘柯、蒲枢、杨小鹏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A9D9DC-F383-49FD-A86A-DE510082A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934" y="2689224"/>
            <a:ext cx="2263315" cy="14795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34B6EC4-8E19-4B5E-BD64-393E46A41E4E}"/>
              </a:ext>
            </a:extLst>
          </p:cNvPr>
          <p:cNvSpPr txBox="1"/>
          <p:nvPr/>
        </p:nvSpPr>
        <p:spPr>
          <a:xfrm>
            <a:off x="6692344" y="41848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新的干活人来了</a:t>
            </a:r>
          </a:p>
        </p:txBody>
      </p:sp>
    </p:spTree>
    <p:extLst>
      <p:ext uri="{BB962C8B-B14F-4D97-AF65-F5344CB8AC3E}">
        <p14:creationId xmlns:p14="http://schemas.microsoft.com/office/powerpoint/2010/main" val="222088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手动输入 5">
            <a:extLst>
              <a:ext uri="{FF2B5EF4-FFF2-40B4-BE49-F238E27FC236}">
                <a16:creationId xmlns:a16="http://schemas.microsoft.com/office/drawing/2014/main" id="{E72C418F-4ACB-4D31-A12F-A15EE813C9E2}"/>
              </a:ext>
            </a:extLst>
          </p:cNvPr>
          <p:cNvSpPr/>
          <p:nvPr/>
        </p:nvSpPr>
        <p:spPr>
          <a:xfrm>
            <a:off x="0" y="6248400"/>
            <a:ext cx="9144000" cy="609599"/>
          </a:xfrm>
          <a:prstGeom prst="flowChartManualInput">
            <a:avLst/>
          </a:prstGeom>
          <a:solidFill>
            <a:srgbClr val="6CC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D8EEB4-6816-473F-8F3E-1E0E2DA8363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87" y="302139"/>
            <a:ext cx="2033124" cy="49532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EDEECD1-931A-4A4B-9C51-EFE209011665}"/>
              </a:ext>
            </a:extLst>
          </p:cNvPr>
          <p:cNvSpPr txBox="1"/>
          <p:nvPr/>
        </p:nvSpPr>
        <p:spPr>
          <a:xfrm>
            <a:off x="431800" y="52047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一、组织变动介绍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7973F-F431-422F-B88F-58CD1B901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894" y="4443096"/>
            <a:ext cx="1707105" cy="24149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19434F-1524-4574-ACFC-090AC870E31B}"/>
              </a:ext>
            </a:extLst>
          </p:cNvPr>
          <p:cNvSpPr txBox="1"/>
          <p:nvPr/>
        </p:nvSpPr>
        <p:spPr>
          <a:xfrm>
            <a:off x="590719" y="1367554"/>
            <a:ext cx="8229992" cy="4654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宣传外联部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宣传部，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专管全部部门的宣传事宜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四种志愿者身份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不关心芳草社内部建设，只是想参与志愿服务活动（获得学时）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想参与特教、启明星、校园等一些芳草社特色活动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社员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想参与到芳草社特色活动的组织、策划中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干事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部门负责人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想参与到芳草社整体的管理中来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会长团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志愿汇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端：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权限、使用说明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两个文档，一会发到群里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二课活动：面向全校的宣传，如世界艾滋病日等，其他均         应在志愿汇平台上申报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54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手动输入 5">
            <a:extLst>
              <a:ext uri="{FF2B5EF4-FFF2-40B4-BE49-F238E27FC236}">
                <a16:creationId xmlns:a16="http://schemas.microsoft.com/office/drawing/2014/main" id="{E72C418F-4ACB-4D31-A12F-A15EE813C9E2}"/>
              </a:ext>
            </a:extLst>
          </p:cNvPr>
          <p:cNvSpPr/>
          <p:nvPr/>
        </p:nvSpPr>
        <p:spPr>
          <a:xfrm>
            <a:off x="0" y="6248400"/>
            <a:ext cx="9144000" cy="609599"/>
          </a:xfrm>
          <a:prstGeom prst="flowChartManualInput">
            <a:avLst/>
          </a:prstGeom>
          <a:solidFill>
            <a:srgbClr val="6CC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D8EEB4-6816-473F-8F3E-1E0E2DA8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87" y="302139"/>
            <a:ext cx="2033124" cy="49532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EDEECD1-931A-4A4B-9C51-EFE209011665}"/>
              </a:ext>
            </a:extLst>
          </p:cNvPr>
          <p:cNvSpPr txBox="1"/>
          <p:nvPr/>
        </p:nvSpPr>
        <p:spPr>
          <a:xfrm>
            <a:off x="431800" y="52047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二、招新工作进展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7973F-F431-422F-B88F-58CD1B901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894" y="4443096"/>
            <a:ext cx="1707105" cy="24149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19434F-1524-4574-ACFC-090AC870E31B}"/>
              </a:ext>
            </a:extLst>
          </p:cNvPr>
          <p:cNvSpPr txBox="1"/>
          <p:nvPr/>
        </p:nvSpPr>
        <p:spPr>
          <a:xfrm>
            <a:off x="590719" y="1367554"/>
            <a:ext cx="8229992" cy="4654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目前会长团做的招新工作：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给新生的大礼包里放了折页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研究生迎新时发放了折页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参加了校会组织的新生见面会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面向全体新生做了志愿服务工作汇报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各部门招新工作初步安排：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直属服务团、日常系统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：社团游园会后一周内填问卷分流招新招干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服务分队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：自行招新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社团游园会上宣传并招新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各院系青协、团体会员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：自行招新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如果在招新上有困难，请直接提出，我们一起想办法 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;)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233E74-E6E2-4926-A230-704532FD8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099" y="1844117"/>
            <a:ext cx="3059182" cy="151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2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手动输入 5">
            <a:extLst>
              <a:ext uri="{FF2B5EF4-FFF2-40B4-BE49-F238E27FC236}">
                <a16:creationId xmlns:a16="http://schemas.microsoft.com/office/drawing/2014/main" id="{E72C418F-4ACB-4D31-A12F-A15EE813C9E2}"/>
              </a:ext>
            </a:extLst>
          </p:cNvPr>
          <p:cNvSpPr/>
          <p:nvPr/>
        </p:nvSpPr>
        <p:spPr>
          <a:xfrm>
            <a:off x="0" y="6248400"/>
            <a:ext cx="9144000" cy="609599"/>
          </a:xfrm>
          <a:prstGeom prst="flowChartManualInput">
            <a:avLst/>
          </a:prstGeom>
          <a:solidFill>
            <a:srgbClr val="6CC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D8EEB4-6816-473F-8F3E-1E0E2DA8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87" y="302139"/>
            <a:ext cx="2033124" cy="49532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EDEECD1-931A-4A4B-9C51-EFE209011665}"/>
              </a:ext>
            </a:extLst>
          </p:cNvPr>
          <p:cNvSpPr txBox="1"/>
          <p:nvPr/>
        </p:nvSpPr>
        <p:spPr>
          <a:xfrm>
            <a:off x="431800" y="52047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三、社团游园会安排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19434F-1524-4574-ACFC-090AC870E31B}"/>
              </a:ext>
            </a:extLst>
          </p:cNvPr>
          <p:cNvSpPr txBox="1"/>
          <p:nvPr/>
        </p:nvSpPr>
        <p:spPr>
          <a:xfrm>
            <a:off x="558506" y="1215984"/>
            <a:ext cx="3378426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摊位情况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至少三个帐篷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目前的计划（按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个帐篷安排）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每天至少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位会长团在现场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一个用于放宣传品、解答问题、盖章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一个用于游戏摊位，校园、启明星和特教各承办一天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一个用于分队的招新，有需求的可提出，如果多的话尽力多搞一顶帐篷。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D526F2-8133-4482-BE90-111F16FCC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968" y="2411858"/>
            <a:ext cx="4562974" cy="325796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ED02CB-0454-4CC7-B6D3-20F7EC2F3866}"/>
              </a:ext>
            </a:extLst>
          </p:cNvPr>
          <p:cNvSpPr/>
          <p:nvPr/>
        </p:nvSpPr>
        <p:spPr>
          <a:xfrm>
            <a:off x="4061897" y="2270598"/>
            <a:ext cx="4623045" cy="254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12E0F6-88B9-4FC5-82A0-09CF4F713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491" y="1225626"/>
            <a:ext cx="2486672" cy="8014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67973F-F431-422F-B88F-58CD1B901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894" y="4443096"/>
            <a:ext cx="1707105" cy="24149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568AF5E-82CA-4B5A-8809-9FF504050284}"/>
              </a:ext>
            </a:extLst>
          </p:cNvPr>
          <p:cNvSpPr txBox="1"/>
          <p:nvPr/>
        </p:nvSpPr>
        <p:spPr>
          <a:xfrm>
            <a:off x="3989663" y="13272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管指委主任</a:t>
            </a:r>
          </a:p>
        </p:txBody>
      </p:sp>
    </p:spTree>
    <p:extLst>
      <p:ext uri="{BB962C8B-B14F-4D97-AF65-F5344CB8AC3E}">
        <p14:creationId xmlns:p14="http://schemas.microsoft.com/office/powerpoint/2010/main" val="40562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手动输入 5">
            <a:extLst>
              <a:ext uri="{FF2B5EF4-FFF2-40B4-BE49-F238E27FC236}">
                <a16:creationId xmlns:a16="http://schemas.microsoft.com/office/drawing/2014/main" id="{E72C418F-4ACB-4D31-A12F-A15EE813C9E2}"/>
              </a:ext>
            </a:extLst>
          </p:cNvPr>
          <p:cNvSpPr/>
          <p:nvPr/>
        </p:nvSpPr>
        <p:spPr>
          <a:xfrm>
            <a:off x="0" y="6248400"/>
            <a:ext cx="9144000" cy="609599"/>
          </a:xfrm>
          <a:prstGeom prst="flowChartManualInput">
            <a:avLst/>
          </a:prstGeom>
          <a:solidFill>
            <a:srgbClr val="6CC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D8EEB4-6816-473F-8F3E-1E0E2DA8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87" y="302139"/>
            <a:ext cx="2033124" cy="49532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EDEECD1-931A-4A4B-9C51-EFE209011665}"/>
              </a:ext>
            </a:extLst>
          </p:cNvPr>
          <p:cNvSpPr txBox="1"/>
          <p:nvPr/>
        </p:nvSpPr>
        <p:spPr>
          <a:xfrm>
            <a:off x="431800" y="52047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三、社团游园会安排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19434F-1524-4574-ACFC-090AC870E31B}"/>
              </a:ext>
            </a:extLst>
          </p:cNvPr>
          <p:cNvSpPr txBox="1"/>
          <p:nvPr/>
        </p:nvSpPr>
        <p:spPr>
          <a:xfrm>
            <a:off x="558505" y="1215984"/>
            <a:ext cx="8262205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宣传品计划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希望参加游园会摊位前展架宣传的组织提供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字左右的部门简介、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字左右的品牌活动罗列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+2~3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张照片，宣传部制作展架。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直属服务团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分队都参加，院系青协可选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摊位活动物料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每天提供一定预算（自己的宣传品、小奖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品、游戏道具等等），这个具体再沟通。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A9CE34-1CFD-4121-AA75-F83967D8A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743" y="3429000"/>
            <a:ext cx="2885967" cy="23309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6CE5D2-9EA3-4B38-83C3-9814B3F67A44}"/>
              </a:ext>
            </a:extLst>
          </p:cNvPr>
          <p:cNvSpPr txBox="1"/>
          <p:nvPr/>
        </p:nvSpPr>
        <p:spPr>
          <a:xfrm>
            <a:off x="7962563" y="57251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吗</a:t>
            </a:r>
          </a:p>
        </p:txBody>
      </p:sp>
    </p:spTree>
    <p:extLst>
      <p:ext uri="{BB962C8B-B14F-4D97-AF65-F5344CB8AC3E}">
        <p14:creationId xmlns:p14="http://schemas.microsoft.com/office/powerpoint/2010/main" val="340058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手动输入 5">
            <a:extLst>
              <a:ext uri="{FF2B5EF4-FFF2-40B4-BE49-F238E27FC236}">
                <a16:creationId xmlns:a16="http://schemas.microsoft.com/office/drawing/2014/main" id="{E72C418F-4ACB-4D31-A12F-A15EE813C9E2}"/>
              </a:ext>
            </a:extLst>
          </p:cNvPr>
          <p:cNvSpPr/>
          <p:nvPr/>
        </p:nvSpPr>
        <p:spPr>
          <a:xfrm>
            <a:off x="0" y="6248400"/>
            <a:ext cx="9144000" cy="609599"/>
          </a:xfrm>
          <a:prstGeom prst="flowChartManualInput">
            <a:avLst/>
          </a:prstGeom>
          <a:solidFill>
            <a:srgbClr val="6CC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D8EEB4-6816-473F-8F3E-1E0E2DA8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87" y="302139"/>
            <a:ext cx="2033124" cy="49532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EDEECD1-931A-4A4B-9C51-EFE209011665}"/>
              </a:ext>
            </a:extLst>
          </p:cNvPr>
          <p:cNvSpPr txBox="1"/>
          <p:nvPr/>
        </p:nvSpPr>
        <p:spPr>
          <a:xfrm>
            <a:off x="431800" y="52047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四、芳草社信息高速公路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7973F-F431-422F-B88F-58CD1B901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894" y="4443096"/>
            <a:ext cx="1707105" cy="24149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19434F-1524-4574-ACFC-090AC870E31B}"/>
              </a:ext>
            </a:extLst>
          </p:cNvPr>
          <p:cNvSpPr txBox="1"/>
          <p:nvPr/>
        </p:nvSpPr>
        <p:spPr>
          <a:xfrm>
            <a:off x="558505" y="1215984"/>
            <a:ext cx="7978591" cy="405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策划书、活动日历怎么写？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E04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海报该做成啥样的，展架</a:t>
            </a:r>
            <a:r>
              <a:rPr lang="en-US" altLang="zh-CN" b="1">
                <a:solidFill>
                  <a:srgbClr val="E04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>
                <a:solidFill>
                  <a:srgbClr val="E04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桁架该做多大？</a:t>
            </a:r>
            <a:endParaRPr lang="en-US" altLang="zh-CN" b="1">
              <a:solidFill>
                <a:srgbClr val="E04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去年活动的照片在哪里？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E04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有没有活动的留影作为纪念？</a:t>
            </a:r>
            <a:endParaRPr lang="en-US" altLang="zh-CN" b="1">
              <a:solidFill>
                <a:srgbClr val="E04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b="1">
              <a:solidFill>
                <a:srgbClr val="E04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E04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这届会长团依托我校“</a:t>
            </a:r>
            <a:r>
              <a:rPr lang="en-US" altLang="zh-CN" sz="2400" b="1">
                <a:solidFill>
                  <a:srgbClr val="E04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</a:t>
            </a:r>
            <a:r>
              <a:rPr lang="zh-CN" altLang="en-US" sz="2400" b="1">
                <a:solidFill>
                  <a:srgbClr val="E04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”平台建立了芳草社网盘群</a:t>
            </a:r>
            <a:endParaRPr lang="en-US" altLang="zh-CN" sz="2400" b="1">
              <a:solidFill>
                <a:srgbClr val="E04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各位共同上传、下载资料，维护网盘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如果用着还方便的话之后我们把这块作为工作流的一部分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点击下方链接，登录后加入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rec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群组：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F93AD-2122-48C7-AE6B-27344D581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90" y="5419714"/>
            <a:ext cx="6801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https://rec.ustc.edu.cn/group/58612093/home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B6A3CA4-F615-41CF-913D-EF55A8DD5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800" y="1349164"/>
            <a:ext cx="1707106" cy="172321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0CE79E9-EEFA-4BE2-AC54-83B867D63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598" y="1595772"/>
            <a:ext cx="1997633" cy="13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6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手动输入 5">
            <a:extLst>
              <a:ext uri="{FF2B5EF4-FFF2-40B4-BE49-F238E27FC236}">
                <a16:creationId xmlns:a16="http://schemas.microsoft.com/office/drawing/2014/main" id="{E72C418F-4ACB-4D31-A12F-A15EE813C9E2}"/>
              </a:ext>
            </a:extLst>
          </p:cNvPr>
          <p:cNvSpPr/>
          <p:nvPr/>
        </p:nvSpPr>
        <p:spPr>
          <a:xfrm>
            <a:off x="0" y="6248400"/>
            <a:ext cx="9144000" cy="609599"/>
          </a:xfrm>
          <a:prstGeom prst="flowChartManualInput">
            <a:avLst/>
          </a:prstGeom>
          <a:solidFill>
            <a:srgbClr val="6CC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D8EEB4-6816-473F-8F3E-1E0E2DA8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87" y="302139"/>
            <a:ext cx="2033124" cy="49532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EDEECD1-931A-4A4B-9C51-EFE209011665}"/>
              </a:ext>
            </a:extLst>
          </p:cNvPr>
          <p:cNvSpPr txBox="1"/>
          <p:nvPr/>
        </p:nvSpPr>
        <p:spPr>
          <a:xfrm>
            <a:off x="431800" y="52047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五、某“萌新”有一些嘱托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7973F-F431-422F-B88F-58CD1B901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894" y="4443096"/>
            <a:ext cx="1707105" cy="2414903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926A356-4A51-41F5-AAA0-00A78D004314}"/>
              </a:ext>
            </a:extLst>
          </p:cNvPr>
          <p:cNvGrpSpPr/>
          <p:nvPr/>
        </p:nvGrpSpPr>
        <p:grpSpPr>
          <a:xfrm>
            <a:off x="2617521" y="2486025"/>
            <a:ext cx="4511563" cy="1885950"/>
            <a:chOff x="1209506" y="2486025"/>
            <a:chExt cx="4511563" cy="188595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F0EB46C-1A05-4C52-9434-DE2A296E8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506" y="2486025"/>
              <a:ext cx="1885950" cy="188595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60E69D0-CD06-4099-9412-63C4FC91ED8C}"/>
                </a:ext>
              </a:extLst>
            </p:cNvPr>
            <p:cNvSpPr txBox="1"/>
            <p:nvPr/>
          </p:nvSpPr>
          <p:spPr>
            <a:xfrm>
              <a:off x="3422931" y="2921168"/>
              <a:ext cx="22981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周锐</a:t>
              </a:r>
              <a:endPara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资深“老草”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3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手动输入 5">
            <a:extLst>
              <a:ext uri="{FF2B5EF4-FFF2-40B4-BE49-F238E27FC236}">
                <a16:creationId xmlns:a16="http://schemas.microsoft.com/office/drawing/2014/main" id="{E72C418F-4ACB-4D31-A12F-A15EE813C9E2}"/>
              </a:ext>
            </a:extLst>
          </p:cNvPr>
          <p:cNvSpPr/>
          <p:nvPr/>
        </p:nvSpPr>
        <p:spPr>
          <a:xfrm>
            <a:off x="0" y="6248400"/>
            <a:ext cx="9144000" cy="609599"/>
          </a:xfrm>
          <a:prstGeom prst="flowChartManualInput">
            <a:avLst/>
          </a:prstGeom>
          <a:solidFill>
            <a:srgbClr val="6CC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D8EEB4-6816-473F-8F3E-1E0E2DA8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87" y="302139"/>
            <a:ext cx="2033124" cy="49532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EDEECD1-931A-4A4B-9C51-EFE209011665}"/>
              </a:ext>
            </a:extLst>
          </p:cNvPr>
          <p:cNvSpPr txBox="1"/>
          <p:nvPr/>
        </p:nvSpPr>
        <p:spPr>
          <a:xfrm>
            <a:off x="431800" y="520478"/>
            <a:ext cx="6810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六、各部门做简单的介绍和工作汇报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7973F-F431-422F-B88F-58CD1B901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894" y="4443096"/>
            <a:ext cx="1707105" cy="241490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3765AAE-B1BC-44A0-B320-A99D6BE48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78" y="1200482"/>
            <a:ext cx="4213775" cy="47471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53182DD-6980-49E1-8B59-03AA336FBEE3}"/>
              </a:ext>
            </a:extLst>
          </p:cNvPr>
          <p:cNvSpPr txBox="1"/>
          <p:nvPr/>
        </p:nvSpPr>
        <p:spPr>
          <a:xfrm>
            <a:off x="5640149" y="1869260"/>
            <a:ext cx="28645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请按照从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左上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右下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的顺序上台发言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尽量讲重点哈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0F74CA2-BE29-4F2F-9DF9-BDE17CE1A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36" y="3398181"/>
            <a:ext cx="2201035" cy="99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9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2756</TotalTime>
  <Words>672</Words>
  <Application>Microsoft Macintosh PowerPoint</Application>
  <PresentationFormat>全屏显示(4:3)</PresentationFormat>
  <Paragraphs>80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楷体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HuangRuixuan</dc:creator>
  <cp:lastModifiedBy>HuangRuixuan</cp:lastModifiedBy>
  <cp:revision>35</cp:revision>
  <dcterms:created xsi:type="dcterms:W3CDTF">2022-08-16T15:14:19Z</dcterms:created>
  <dcterms:modified xsi:type="dcterms:W3CDTF">2023-05-29T05:14:14Z</dcterms:modified>
</cp:coreProperties>
</file>