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6" r:id="rId20"/>
    <p:sldId id="275"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E29E-DD26-A4E9-EE82-B99A43800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03C6E-EA9B-2D9B-DBFD-C6F5B3D3C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90F42A-644C-2122-6E7F-DC4F1B5161A1}"/>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06561175-5C41-167A-3AE1-BCC59EA3B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CC297-057A-2D0C-F5FB-5147F5F1814C}"/>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170646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F0B-82A0-CE57-ED56-C98A8F785F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6DA77-2109-09B3-980A-FF49B2816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8C4BE-F096-699B-16B0-7CA4A8141199}"/>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7D7099E7-6F4C-03AE-6CEF-D542500D3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B4501-4A99-FC20-5A31-88271D215954}"/>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81535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CD6FD-95E7-B17C-5493-84390502E5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48707-0045-89D2-9CD0-42C3925C3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9BC34-4013-B8A5-EF5E-6248B02CD35C}"/>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234B6A6E-595C-1B7E-85DD-89774A55AE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266F38-FA80-3F87-63A5-3AD3679A8808}"/>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133122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BE2B-5C4A-4B28-07C1-BDC2A754D9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33CFEA-6736-1A7A-F334-FB2BA5487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358B5-3005-6A61-ECE3-5555C13A074F}"/>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5E7D938C-8788-76B6-9A8C-B2D9C970A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75F92-F3B6-2FFB-521F-611942F51A1E}"/>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3138435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71F5-A069-4446-21BE-16698CA55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256093-387E-7AB1-75CB-3C85802D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DE013-EDD0-D9F8-A01C-514181547726}"/>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D9D380CF-CE95-5542-B19B-368CF2D73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76A22F-15DC-1719-DA19-116F01991F66}"/>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189902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EFF4-CFFA-88EB-29EF-46A73697BF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116914-A5ED-7DF7-67B9-8D139E964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C565B6-74E4-6552-76CD-4A5CF7EC5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CF542C-3C2F-BFBC-E8D4-DC8A77A86BD3}"/>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6" name="Footer Placeholder 5">
            <a:extLst>
              <a:ext uri="{FF2B5EF4-FFF2-40B4-BE49-F238E27FC236}">
                <a16:creationId xmlns:a16="http://schemas.microsoft.com/office/drawing/2014/main" id="{C34B9B22-1C7F-81A8-6E3D-17AF44506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3A40A-4966-9997-E4BD-4947BDD52CDC}"/>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287560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D997-09ED-D29F-0060-8D60A94C8C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F8DA0-9587-3112-84BC-48D783A02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FFF697-F92B-C28D-6C02-849763D9C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60B314-0755-6933-A685-D27AC80D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939C7-E30D-09B9-8648-DE12A6553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F868FB-827C-2F49-2BBC-DD4EEFF72D0C}"/>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8" name="Footer Placeholder 7">
            <a:extLst>
              <a:ext uri="{FF2B5EF4-FFF2-40B4-BE49-F238E27FC236}">
                <a16:creationId xmlns:a16="http://schemas.microsoft.com/office/drawing/2014/main" id="{29BA7DCD-260B-0E3B-0474-1E4E6247C2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33A46A-06F5-F9EA-D3AF-7B4F612C8A66}"/>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421607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B3BF3-ED38-D28B-D524-117267834E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81B55C-3194-5AE8-538D-F90D9AE3E1A4}"/>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4" name="Footer Placeholder 3">
            <a:extLst>
              <a:ext uri="{FF2B5EF4-FFF2-40B4-BE49-F238E27FC236}">
                <a16:creationId xmlns:a16="http://schemas.microsoft.com/office/drawing/2014/main" id="{F4A2225F-865F-1256-B330-B13292F9CF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C51FA-6D1D-8E6D-4D6A-3EFFE601F80B}"/>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280557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FD1430-BECA-DD5C-8BEC-0350814ACE35}"/>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3" name="Footer Placeholder 2">
            <a:extLst>
              <a:ext uri="{FF2B5EF4-FFF2-40B4-BE49-F238E27FC236}">
                <a16:creationId xmlns:a16="http://schemas.microsoft.com/office/drawing/2014/main" id="{7117BA1D-BA8D-B32A-5316-F74C05AD10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F7A16C-DA7D-BC8F-21D1-69FA45F72A97}"/>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355982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EF69-9774-AE19-27C3-D57440F4E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15A42-2A5E-ECA1-9676-FCFD92F4A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C60A73-D124-3C84-DB0C-57CE7D4DC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F0108-DFD7-D277-D6A0-875007BA32A5}"/>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6" name="Footer Placeholder 5">
            <a:extLst>
              <a:ext uri="{FF2B5EF4-FFF2-40B4-BE49-F238E27FC236}">
                <a16:creationId xmlns:a16="http://schemas.microsoft.com/office/drawing/2014/main" id="{922028FC-4904-68E3-6353-6FE493C23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B09AD-316E-ACD9-CCAB-CE4BC8555153}"/>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427475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5C4E-6143-8C69-A320-18A963F46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5E16F8-5DBF-AFA9-D344-C9DAE7B77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6BDB1C-AA37-FB49-DD05-7E62D9C19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EAB85-0F1A-B4C2-857A-D31AF91810A6}"/>
              </a:ext>
            </a:extLst>
          </p:cNvPr>
          <p:cNvSpPr>
            <a:spLocks noGrp="1"/>
          </p:cNvSpPr>
          <p:nvPr>
            <p:ph type="dt" sz="half" idx="10"/>
          </p:nvPr>
        </p:nvSpPr>
        <p:spPr/>
        <p:txBody>
          <a:bodyPr/>
          <a:lstStyle/>
          <a:p>
            <a:fld id="{92D137C4-B80E-4014-9528-2BCB6E7028EE}" type="datetimeFigureOut">
              <a:rPr lang="en-IN" smtClean="0"/>
              <a:t>27-07-2023</a:t>
            </a:fld>
            <a:endParaRPr lang="en-IN"/>
          </a:p>
        </p:txBody>
      </p:sp>
      <p:sp>
        <p:nvSpPr>
          <p:cNvPr id="6" name="Footer Placeholder 5">
            <a:extLst>
              <a:ext uri="{FF2B5EF4-FFF2-40B4-BE49-F238E27FC236}">
                <a16:creationId xmlns:a16="http://schemas.microsoft.com/office/drawing/2014/main" id="{81D94EA4-2619-CFA2-2B30-96F3B6A64E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FC9622-DF3D-60C0-845F-250466A9C644}"/>
              </a:ext>
            </a:extLst>
          </p:cNvPr>
          <p:cNvSpPr>
            <a:spLocks noGrp="1"/>
          </p:cNvSpPr>
          <p:nvPr>
            <p:ph type="sldNum" sz="quarter" idx="12"/>
          </p:nvPr>
        </p:nvSpPr>
        <p:spPr/>
        <p:txBody>
          <a:bodyPr/>
          <a:lstStyle/>
          <a:p>
            <a:fld id="{604F6D30-15AE-4FA5-AD51-1ADD875EFA43}" type="slidenum">
              <a:rPr lang="en-IN" smtClean="0"/>
              <a:t>‹#›</a:t>
            </a:fld>
            <a:endParaRPr lang="en-IN"/>
          </a:p>
        </p:txBody>
      </p:sp>
    </p:spTree>
    <p:extLst>
      <p:ext uri="{BB962C8B-B14F-4D97-AF65-F5344CB8AC3E}">
        <p14:creationId xmlns:p14="http://schemas.microsoft.com/office/powerpoint/2010/main" val="17332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8AEEF5-4A6F-04F0-F50D-1C09BC5D7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578769-A02F-6708-952A-B3E8FB49F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30514-4E7C-CC35-A4B3-D3DC253FD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137C4-B80E-4014-9528-2BCB6E7028EE}" type="datetimeFigureOut">
              <a:rPr lang="en-IN" smtClean="0"/>
              <a:t>27-07-2023</a:t>
            </a:fld>
            <a:endParaRPr lang="en-IN"/>
          </a:p>
        </p:txBody>
      </p:sp>
      <p:sp>
        <p:nvSpPr>
          <p:cNvPr id="5" name="Footer Placeholder 4">
            <a:extLst>
              <a:ext uri="{FF2B5EF4-FFF2-40B4-BE49-F238E27FC236}">
                <a16:creationId xmlns:a16="http://schemas.microsoft.com/office/drawing/2014/main" id="{FA607B27-A314-BE98-2A35-61AE000A0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94EF79-65F5-C68F-83E0-65DC8F5E03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F6D30-15AE-4FA5-AD51-1ADD875EFA43}" type="slidenum">
              <a:rPr lang="en-IN" smtClean="0"/>
              <a:t>‹#›</a:t>
            </a:fld>
            <a:endParaRPr lang="en-IN"/>
          </a:p>
        </p:txBody>
      </p:sp>
    </p:spTree>
    <p:extLst>
      <p:ext uri="{BB962C8B-B14F-4D97-AF65-F5344CB8AC3E}">
        <p14:creationId xmlns:p14="http://schemas.microsoft.com/office/powerpoint/2010/main" val="131469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4A5E-0416-BC3D-10B0-86C63E0A638C}"/>
              </a:ext>
            </a:extLst>
          </p:cNvPr>
          <p:cNvSpPr>
            <a:spLocks noGrp="1"/>
          </p:cNvSpPr>
          <p:nvPr>
            <p:ph type="ctrTitle"/>
          </p:nvPr>
        </p:nvSpPr>
        <p:spPr/>
        <p:txBody>
          <a:bodyPr/>
          <a:lstStyle/>
          <a:p>
            <a:r>
              <a:rPr lang="en-IN" dirty="0" err="1"/>
              <a:t>Psuedocode</a:t>
            </a:r>
            <a:endParaRPr lang="en-IN" dirty="0"/>
          </a:p>
        </p:txBody>
      </p:sp>
      <p:sp>
        <p:nvSpPr>
          <p:cNvPr id="3" name="Subtitle 2">
            <a:extLst>
              <a:ext uri="{FF2B5EF4-FFF2-40B4-BE49-F238E27FC236}">
                <a16:creationId xmlns:a16="http://schemas.microsoft.com/office/drawing/2014/main" id="{A9899936-3385-855B-5B1D-92B0EB94D5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89863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770D-FC5F-C51B-B92A-91D1473EE604}"/>
              </a:ext>
            </a:extLst>
          </p:cNvPr>
          <p:cNvSpPr>
            <a:spLocks noGrp="1"/>
          </p:cNvSpPr>
          <p:nvPr>
            <p:ph type="title"/>
          </p:nvPr>
        </p:nvSpPr>
        <p:spPr/>
        <p:txBody>
          <a:bodyPr/>
          <a:lstStyle/>
          <a:p>
            <a:r>
              <a:rPr lang="en-US" dirty="0"/>
              <a:t>Standard Conventions to Write Pseudocode</a:t>
            </a:r>
            <a:endParaRPr lang="en-IN" dirty="0"/>
          </a:p>
        </p:txBody>
      </p:sp>
      <p:sp>
        <p:nvSpPr>
          <p:cNvPr id="3" name="Content Placeholder 2">
            <a:extLst>
              <a:ext uri="{FF2B5EF4-FFF2-40B4-BE49-F238E27FC236}">
                <a16:creationId xmlns:a16="http://schemas.microsoft.com/office/drawing/2014/main" id="{10B64F70-7DA4-8082-6E5E-5B8D5668CF16}"/>
              </a:ext>
            </a:extLst>
          </p:cNvPr>
          <p:cNvSpPr>
            <a:spLocks noGrp="1"/>
          </p:cNvSpPr>
          <p:nvPr>
            <p:ph idx="1"/>
          </p:nvPr>
        </p:nvSpPr>
        <p:spPr/>
        <p:txBody>
          <a:bodyPr/>
          <a:lstStyle/>
          <a:p>
            <a:r>
              <a:rPr lang="en-US" dirty="0"/>
              <a:t>Use capital words for reserved commands or keywords. For example, if you are writing IF…ELSE statements, then make sure IF and ELSE be in capital letters.</a:t>
            </a:r>
          </a:p>
          <a:p>
            <a:r>
              <a:rPr lang="en-US" dirty="0"/>
              <a:t>Write only one statement per line.</a:t>
            </a:r>
          </a:p>
          <a:p>
            <a:r>
              <a:rPr lang="en-US" dirty="0"/>
              <a:t>Use indentation for the block body. It keeps the body of every component isolated, and indenting different pieces of each block will indicate that those pieces of pseudocode go under a less intended section.</a:t>
            </a:r>
          </a:p>
          <a:p>
            <a:r>
              <a:rPr lang="en-US" dirty="0"/>
              <a:t>Be specific while writing a statement. Use plain English to provide a detailed description.</a:t>
            </a:r>
            <a:endParaRPr lang="en-IN" dirty="0"/>
          </a:p>
        </p:txBody>
      </p:sp>
    </p:spTree>
    <p:extLst>
      <p:ext uri="{BB962C8B-B14F-4D97-AF65-F5344CB8AC3E}">
        <p14:creationId xmlns:p14="http://schemas.microsoft.com/office/powerpoint/2010/main" val="249069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p:txBody>
          <a:bodyPr>
            <a:normAutofit fontScale="77500" lnSpcReduction="20000"/>
          </a:bodyPr>
          <a:lstStyle/>
          <a:p>
            <a:r>
              <a:rPr lang="en-US" dirty="0"/>
              <a:t>Operators</a:t>
            </a:r>
          </a:p>
          <a:p>
            <a:pPr lvl="1"/>
            <a:r>
              <a:rPr lang="en-US" dirty="0"/>
              <a:t>Assignment Operator:</a:t>
            </a:r>
          </a:p>
          <a:p>
            <a:pPr lvl="2"/>
            <a:r>
              <a:rPr lang="en-US" dirty="0"/>
              <a:t>=, &lt;- or :=</a:t>
            </a:r>
          </a:p>
          <a:p>
            <a:endParaRPr lang="en-US" dirty="0"/>
          </a:p>
          <a:p>
            <a:pPr lvl="1"/>
            <a:r>
              <a:rPr lang="en-US" dirty="0"/>
              <a:t>Comparison Operator:</a:t>
            </a:r>
          </a:p>
          <a:p>
            <a:pPr lvl="2"/>
            <a:r>
              <a:rPr lang="en-US" dirty="0"/>
              <a:t>== , !=, &lt;, &gt;, &lt;= , and &gt;=</a:t>
            </a:r>
          </a:p>
          <a:p>
            <a:endParaRPr lang="en-US" dirty="0"/>
          </a:p>
          <a:p>
            <a:pPr lvl="1"/>
            <a:r>
              <a:rPr lang="en-US" dirty="0"/>
              <a:t>Arithmetic Operator:</a:t>
            </a:r>
          </a:p>
          <a:p>
            <a:pPr lvl="2"/>
            <a:r>
              <a:rPr lang="en-US" dirty="0"/>
              <a:t>+,-, *, /, MOD(%)</a:t>
            </a:r>
          </a:p>
          <a:p>
            <a:endParaRPr lang="en-US" dirty="0"/>
          </a:p>
          <a:p>
            <a:pPr lvl="1"/>
            <a:r>
              <a:rPr lang="en-US" dirty="0"/>
              <a:t>Logical Operator:</a:t>
            </a:r>
          </a:p>
          <a:p>
            <a:pPr lvl="2"/>
            <a:r>
              <a:rPr lang="en-US" dirty="0"/>
              <a:t>AND, NOT and OR</a:t>
            </a:r>
          </a:p>
          <a:p>
            <a:endParaRPr lang="en-US" dirty="0"/>
          </a:p>
          <a:p>
            <a:pPr lvl="1"/>
            <a:r>
              <a:rPr lang="en-US" dirty="0"/>
              <a:t>Sum, Product:</a:t>
            </a:r>
          </a:p>
          <a:p>
            <a:pPr lvl="2"/>
            <a:r>
              <a:rPr lang="en-US" dirty="0"/>
              <a:t>? ?</a:t>
            </a:r>
            <a:endParaRPr lang="en-IN" dirty="0"/>
          </a:p>
        </p:txBody>
      </p:sp>
    </p:spTree>
    <p:extLst>
      <p:ext uri="{BB962C8B-B14F-4D97-AF65-F5344CB8AC3E}">
        <p14:creationId xmlns:p14="http://schemas.microsoft.com/office/powerpoint/2010/main" val="1944065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p:txBody>
          <a:bodyPr>
            <a:normAutofit/>
          </a:bodyPr>
          <a:lstStyle/>
          <a:p>
            <a:r>
              <a:rPr lang="en-US" dirty="0"/>
              <a:t>Special Keyword</a:t>
            </a:r>
          </a:p>
          <a:p>
            <a:pPr lvl="1"/>
            <a:r>
              <a:rPr lang="en-US" dirty="0"/>
              <a:t>START: To begin the pseudocode.</a:t>
            </a:r>
          </a:p>
          <a:p>
            <a:pPr lvl="1"/>
            <a:r>
              <a:rPr lang="en-US" dirty="0"/>
              <a:t>INPUT : Take input from the user.</a:t>
            </a:r>
          </a:p>
          <a:p>
            <a:pPr lvl="1"/>
            <a:r>
              <a:rPr lang="en-US" dirty="0"/>
              <a:t>PRINT: To print the output on the screen.</a:t>
            </a:r>
          </a:p>
          <a:p>
            <a:pPr lvl="1"/>
            <a:r>
              <a:rPr lang="en-US" dirty="0"/>
              <a:t>READ/GET: Input format while reading data from the file.</a:t>
            </a:r>
          </a:p>
          <a:p>
            <a:pPr lvl="1"/>
            <a:r>
              <a:rPr lang="en-US" dirty="0"/>
              <a:t>SET, INIT: Initialize a value.</a:t>
            </a:r>
          </a:p>
          <a:p>
            <a:pPr lvl="1"/>
            <a:r>
              <a:rPr lang="en-US" dirty="0"/>
              <a:t>INCREMENT, BUMP: Increase the value of the variable, equivalent to a++.</a:t>
            </a:r>
          </a:p>
          <a:p>
            <a:pPr lvl="1"/>
            <a:r>
              <a:rPr lang="en-US" dirty="0"/>
              <a:t>DECREMENT: Decrease the value of the variable, equivalent to a--.</a:t>
            </a:r>
          </a:p>
          <a:p>
            <a:pPr lvl="1"/>
            <a:r>
              <a:rPr lang="en-US" dirty="0"/>
              <a:t>COMPUTE, CALCULATE, DETERMINE: To calculate the expression result.</a:t>
            </a:r>
            <a:endParaRPr lang="en-IN" dirty="0"/>
          </a:p>
        </p:txBody>
      </p:sp>
    </p:spTree>
    <p:extLst>
      <p:ext uri="{BB962C8B-B14F-4D97-AF65-F5344CB8AC3E}">
        <p14:creationId xmlns:p14="http://schemas.microsoft.com/office/powerpoint/2010/main" val="172393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p:txBody>
          <a:bodyPr>
            <a:normAutofit/>
          </a:bodyPr>
          <a:lstStyle/>
          <a:p>
            <a:r>
              <a:rPr lang="en-US" dirty="0"/>
              <a:t>Conditional Statements</a:t>
            </a:r>
          </a:p>
          <a:p>
            <a:pPr marL="0" indent="0">
              <a:buNone/>
            </a:pPr>
            <a:endParaRPr lang="en-IN" dirty="0"/>
          </a:p>
        </p:txBody>
      </p:sp>
      <p:pic>
        <p:nvPicPr>
          <p:cNvPr id="6" name="Picture 5">
            <a:extLst>
              <a:ext uri="{FF2B5EF4-FFF2-40B4-BE49-F238E27FC236}">
                <a16:creationId xmlns:a16="http://schemas.microsoft.com/office/drawing/2014/main" id="{A055E578-DDAD-402A-E94A-7C98DB359368}"/>
              </a:ext>
            </a:extLst>
          </p:cNvPr>
          <p:cNvPicPr>
            <a:picLocks noChangeAspect="1"/>
          </p:cNvPicPr>
          <p:nvPr/>
        </p:nvPicPr>
        <p:blipFill>
          <a:blip r:embed="rId2"/>
          <a:stretch>
            <a:fillRect/>
          </a:stretch>
        </p:blipFill>
        <p:spPr>
          <a:xfrm>
            <a:off x="1657604" y="2180440"/>
            <a:ext cx="8149785" cy="4564137"/>
          </a:xfrm>
          <a:prstGeom prst="rect">
            <a:avLst/>
          </a:prstGeom>
        </p:spPr>
      </p:pic>
    </p:spTree>
    <p:extLst>
      <p:ext uri="{BB962C8B-B14F-4D97-AF65-F5344CB8AC3E}">
        <p14:creationId xmlns:p14="http://schemas.microsoft.com/office/powerpoint/2010/main" val="157179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a:xfrm>
            <a:off x="838200" y="1852519"/>
            <a:ext cx="10515600" cy="4351338"/>
          </a:xfrm>
        </p:spPr>
        <p:txBody>
          <a:bodyPr>
            <a:normAutofit/>
          </a:bodyPr>
          <a:lstStyle/>
          <a:p>
            <a:r>
              <a:rPr lang="en-US" dirty="0"/>
              <a:t>Conditional Statements</a:t>
            </a:r>
          </a:p>
          <a:p>
            <a:pPr marL="0" indent="0">
              <a:buNone/>
            </a:pPr>
            <a:endParaRPr lang="en-IN" dirty="0"/>
          </a:p>
        </p:txBody>
      </p:sp>
      <p:pic>
        <p:nvPicPr>
          <p:cNvPr id="5" name="Picture 4">
            <a:extLst>
              <a:ext uri="{FF2B5EF4-FFF2-40B4-BE49-F238E27FC236}">
                <a16:creationId xmlns:a16="http://schemas.microsoft.com/office/drawing/2014/main" id="{C00FF0F2-BDAE-4538-7385-3EDF94B275E1}"/>
              </a:ext>
            </a:extLst>
          </p:cNvPr>
          <p:cNvPicPr>
            <a:picLocks noChangeAspect="1"/>
          </p:cNvPicPr>
          <p:nvPr/>
        </p:nvPicPr>
        <p:blipFill>
          <a:blip r:embed="rId2"/>
          <a:stretch>
            <a:fillRect/>
          </a:stretch>
        </p:blipFill>
        <p:spPr>
          <a:xfrm>
            <a:off x="1146394" y="2373224"/>
            <a:ext cx="9594411" cy="4191363"/>
          </a:xfrm>
          <a:prstGeom prst="rect">
            <a:avLst/>
          </a:prstGeom>
        </p:spPr>
      </p:pic>
    </p:spTree>
    <p:extLst>
      <p:ext uri="{BB962C8B-B14F-4D97-AF65-F5344CB8AC3E}">
        <p14:creationId xmlns:p14="http://schemas.microsoft.com/office/powerpoint/2010/main" val="346884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a:xfrm>
            <a:off x="838200" y="1852519"/>
            <a:ext cx="10515600" cy="4351338"/>
          </a:xfrm>
        </p:spPr>
        <p:txBody>
          <a:bodyPr>
            <a:normAutofit/>
          </a:bodyPr>
          <a:lstStyle/>
          <a:p>
            <a:r>
              <a:rPr lang="en-US" dirty="0"/>
              <a:t>Conditional Statements</a:t>
            </a:r>
          </a:p>
          <a:p>
            <a:pPr marL="0" indent="0">
              <a:buNone/>
            </a:pPr>
            <a:r>
              <a:rPr lang="en-US" dirty="0"/>
              <a:t>Example 1</a:t>
            </a:r>
          </a:p>
          <a:p>
            <a:pPr marL="0" indent="0">
              <a:buNone/>
            </a:pPr>
            <a:endParaRPr lang="en-US" dirty="0"/>
          </a:p>
          <a:p>
            <a:pPr marL="0" indent="0">
              <a:buNone/>
            </a:pPr>
            <a:r>
              <a:rPr lang="en-US" dirty="0"/>
              <a:t>age = INPUT : "Enter your age"</a:t>
            </a:r>
          </a:p>
          <a:p>
            <a:pPr marL="0" indent="0">
              <a:buNone/>
            </a:pPr>
            <a:r>
              <a:rPr lang="en-US" dirty="0"/>
              <a:t>IF age is greater than 18</a:t>
            </a:r>
          </a:p>
          <a:p>
            <a:pPr marL="0" indent="0">
              <a:buNone/>
            </a:pPr>
            <a:r>
              <a:rPr lang="en-US" dirty="0"/>
              <a:t>PRINT "adult"</a:t>
            </a:r>
          </a:p>
          <a:p>
            <a:pPr marL="0" indent="0">
              <a:buNone/>
            </a:pPr>
            <a:r>
              <a:rPr lang="en-US" dirty="0"/>
              <a:t>ELSE</a:t>
            </a:r>
          </a:p>
          <a:p>
            <a:pPr marL="0" indent="0">
              <a:buNone/>
            </a:pPr>
            <a:r>
              <a:rPr lang="en-US" dirty="0"/>
              <a:t>PRINT "Under age"</a:t>
            </a:r>
            <a:endParaRPr lang="en-IN" dirty="0"/>
          </a:p>
        </p:txBody>
      </p:sp>
    </p:spTree>
    <p:extLst>
      <p:ext uri="{BB962C8B-B14F-4D97-AF65-F5344CB8AC3E}">
        <p14:creationId xmlns:p14="http://schemas.microsoft.com/office/powerpoint/2010/main" val="84454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a:xfrm>
            <a:off x="838200" y="1852519"/>
            <a:ext cx="10515600" cy="4351338"/>
          </a:xfrm>
        </p:spPr>
        <p:txBody>
          <a:bodyPr>
            <a:normAutofit fontScale="92500" lnSpcReduction="20000"/>
          </a:bodyPr>
          <a:lstStyle/>
          <a:p>
            <a:r>
              <a:rPr lang="en-US" dirty="0"/>
              <a:t>Conditional Statements</a:t>
            </a:r>
          </a:p>
          <a:p>
            <a:pPr marL="0" indent="0">
              <a:buNone/>
            </a:pPr>
            <a:r>
              <a:rPr lang="en-US" dirty="0"/>
              <a:t>Example 2</a:t>
            </a:r>
          </a:p>
          <a:p>
            <a:pPr marL="0" indent="0">
              <a:buNone/>
            </a:pPr>
            <a:r>
              <a:rPr lang="en-US" dirty="0"/>
              <a:t>age = INPUT : "Enter Your age"</a:t>
            </a:r>
          </a:p>
          <a:p>
            <a:pPr marL="0" indent="0">
              <a:buNone/>
            </a:pPr>
            <a:r>
              <a:rPr lang="en-US" dirty="0"/>
              <a:t>IF age is equal to 18 THEN</a:t>
            </a:r>
          </a:p>
          <a:p>
            <a:pPr marL="0" indent="0">
              <a:buNone/>
            </a:pPr>
            <a:r>
              <a:rPr lang="en-US" dirty="0"/>
              <a:t>PRINT "under check"</a:t>
            </a:r>
          </a:p>
          <a:p>
            <a:pPr marL="0" indent="0">
              <a:buNone/>
            </a:pPr>
            <a:r>
              <a:rPr lang="en-US" dirty="0"/>
              <a:t>ELSE IF age is greater than 18</a:t>
            </a:r>
          </a:p>
          <a:p>
            <a:pPr marL="0" indent="0">
              <a:buNone/>
            </a:pPr>
            <a:r>
              <a:rPr lang="en-US" dirty="0"/>
              <a:t>PRINT "Give entry"</a:t>
            </a:r>
          </a:p>
          <a:p>
            <a:pPr marL="0" indent="0">
              <a:buNone/>
            </a:pPr>
            <a:r>
              <a:rPr lang="en-US" dirty="0"/>
              <a:t>ELSE</a:t>
            </a:r>
          </a:p>
          <a:p>
            <a:pPr marL="0" indent="0">
              <a:buNone/>
            </a:pPr>
            <a:r>
              <a:rPr lang="en-US" dirty="0"/>
              <a:t>PRINT "under age"</a:t>
            </a:r>
          </a:p>
          <a:p>
            <a:pPr marL="0" indent="0">
              <a:buNone/>
            </a:pPr>
            <a:r>
              <a:rPr lang="en-US" dirty="0"/>
              <a:t>ENDIF</a:t>
            </a:r>
          </a:p>
        </p:txBody>
      </p:sp>
    </p:spTree>
    <p:extLst>
      <p:ext uri="{BB962C8B-B14F-4D97-AF65-F5344CB8AC3E}">
        <p14:creationId xmlns:p14="http://schemas.microsoft.com/office/powerpoint/2010/main" val="278020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a:xfrm>
            <a:off x="838200" y="1852519"/>
            <a:ext cx="10515600" cy="4351338"/>
          </a:xfrm>
        </p:spPr>
        <p:txBody>
          <a:bodyPr>
            <a:normAutofit/>
          </a:bodyPr>
          <a:lstStyle/>
          <a:p>
            <a:r>
              <a:rPr lang="en-US" dirty="0"/>
              <a:t>Iterators</a:t>
            </a:r>
          </a:p>
          <a:p>
            <a:endParaRPr lang="en-US" dirty="0"/>
          </a:p>
        </p:txBody>
      </p:sp>
      <p:pic>
        <p:nvPicPr>
          <p:cNvPr id="5" name="Picture 4">
            <a:extLst>
              <a:ext uri="{FF2B5EF4-FFF2-40B4-BE49-F238E27FC236}">
                <a16:creationId xmlns:a16="http://schemas.microsoft.com/office/drawing/2014/main" id="{325B41A7-826D-8FB6-A4C6-22E4D6F72516}"/>
              </a:ext>
            </a:extLst>
          </p:cNvPr>
          <p:cNvPicPr>
            <a:picLocks noChangeAspect="1"/>
          </p:cNvPicPr>
          <p:nvPr/>
        </p:nvPicPr>
        <p:blipFill>
          <a:blip r:embed="rId2"/>
          <a:stretch>
            <a:fillRect/>
          </a:stretch>
        </p:blipFill>
        <p:spPr>
          <a:xfrm>
            <a:off x="1006991" y="2359326"/>
            <a:ext cx="9640135" cy="4237087"/>
          </a:xfrm>
          <a:prstGeom prst="rect">
            <a:avLst/>
          </a:prstGeom>
        </p:spPr>
      </p:pic>
    </p:spTree>
    <p:extLst>
      <p:ext uri="{BB962C8B-B14F-4D97-AF65-F5344CB8AC3E}">
        <p14:creationId xmlns:p14="http://schemas.microsoft.com/office/powerpoint/2010/main" val="216942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sp>
        <p:nvSpPr>
          <p:cNvPr id="3" name="Content Placeholder 2">
            <a:extLst>
              <a:ext uri="{FF2B5EF4-FFF2-40B4-BE49-F238E27FC236}">
                <a16:creationId xmlns:a16="http://schemas.microsoft.com/office/drawing/2014/main" id="{3FB39844-F071-29DE-D717-936B9153FC2C}"/>
              </a:ext>
            </a:extLst>
          </p:cNvPr>
          <p:cNvSpPr>
            <a:spLocks noGrp="1"/>
          </p:cNvSpPr>
          <p:nvPr>
            <p:ph idx="1"/>
          </p:nvPr>
        </p:nvSpPr>
        <p:spPr>
          <a:xfrm>
            <a:off x="838200" y="1852519"/>
            <a:ext cx="10515600" cy="4351338"/>
          </a:xfrm>
        </p:spPr>
        <p:txBody>
          <a:bodyPr>
            <a:normAutofit/>
          </a:bodyPr>
          <a:lstStyle/>
          <a:p>
            <a:r>
              <a:rPr lang="en-US" dirty="0"/>
              <a:t>Iterators</a:t>
            </a:r>
          </a:p>
          <a:p>
            <a:endParaRPr lang="en-US" dirty="0"/>
          </a:p>
        </p:txBody>
      </p:sp>
      <p:pic>
        <p:nvPicPr>
          <p:cNvPr id="6" name="Picture 5">
            <a:extLst>
              <a:ext uri="{FF2B5EF4-FFF2-40B4-BE49-F238E27FC236}">
                <a16:creationId xmlns:a16="http://schemas.microsoft.com/office/drawing/2014/main" id="{91A656EF-7A96-6632-1B7C-DD26F4EAE181}"/>
              </a:ext>
            </a:extLst>
          </p:cNvPr>
          <p:cNvPicPr>
            <a:picLocks noChangeAspect="1"/>
          </p:cNvPicPr>
          <p:nvPr/>
        </p:nvPicPr>
        <p:blipFill>
          <a:blip r:embed="rId2"/>
          <a:stretch>
            <a:fillRect/>
          </a:stretch>
        </p:blipFill>
        <p:spPr>
          <a:xfrm>
            <a:off x="1383509" y="2349310"/>
            <a:ext cx="8863839" cy="4351339"/>
          </a:xfrm>
          <a:prstGeom prst="rect">
            <a:avLst/>
          </a:prstGeom>
        </p:spPr>
      </p:pic>
    </p:spTree>
    <p:extLst>
      <p:ext uri="{BB962C8B-B14F-4D97-AF65-F5344CB8AC3E}">
        <p14:creationId xmlns:p14="http://schemas.microsoft.com/office/powerpoint/2010/main" val="298305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7349-F0B8-C266-E7B4-2D97894CE003}"/>
              </a:ext>
            </a:extLst>
          </p:cNvPr>
          <p:cNvSpPr>
            <a:spLocks noGrp="1"/>
          </p:cNvSpPr>
          <p:nvPr>
            <p:ph type="title"/>
          </p:nvPr>
        </p:nvSpPr>
        <p:spPr/>
        <p:txBody>
          <a:bodyPr/>
          <a:lstStyle/>
          <a:p>
            <a:r>
              <a:rPr lang="en-IN" dirty="0"/>
              <a:t>Pseudocode for Different Statements</a:t>
            </a:r>
          </a:p>
        </p:txBody>
      </p:sp>
      <p:pic>
        <p:nvPicPr>
          <p:cNvPr id="5" name="Content Placeholder 4">
            <a:extLst>
              <a:ext uri="{FF2B5EF4-FFF2-40B4-BE49-F238E27FC236}">
                <a16:creationId xmlns:a16="http://schemas.microsoft.com/office/drawing/2014/main" id="{6F86690C-3939-FA0B-62A5-C6101D70D776}"/>
              </a:ext>
            </a:extLst>
          </p:cNvPr>
          <p:cNvPicPr>
            <a:picLocks noGrp="1" noChangeAspect="1"/>
          </p:cNvPicPr>
          <p:nvPr>
            <p:ph idx="1"/>
          </p:nvPr>
        </p:nvPicPr>
        <p:blipFill>
          <a:blip r:embed="rId2"/>
          <a:stretch>
            <a:fillRect/>
          </a:stretch>
        </p:blipFill>
        <p:spPr>
          <a:xfrm>
            <a:off x="952500" y="1690688"/>
            <a:ext cx="9037020" cy="4871069"/>
          </a:xfrm>
        </p:spPr>
      </p:pic>
    </p:spTree>
    <p:extLst>
      <p:ext uri="{BB962C8B-B14F-4D97-AF65-F5344CB8AC3E}">
        <p14:creationId xmlns:p14="http://schemas.microsoft.com/office/powerpoint/2010/main" val="338190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B3BD-6CE0-871E-CD0A-F9AC57EC5190}"/>
              </a:ext>
            </a:extLst>
          </p:cNvPr>
          <p:cNvSpPr>
            <a:spLocks noGrp="1"/>
          </p:cNvSpPr>
          <p:nvPr>
            <p:ph type="title"/>
          </p:nvPr>
        </p:nvSpPr>
        <p:spPr/>
        <p:txBody>
          <a:bodyPr/>
          <a:lstStyle/>
          <a:p>
            <a:r>
              <a:rPr lang="en-IN" dirty="0"/>
              <a:t>What is Pseudocode?</a:t>
            </a:r>
          </a:p>
        </p:txBody>
      </p:sp>
      <p:sp>
        <p:nvSpPr>
          <p:cNvPr id="3" name="Content Placeholder 2">
            <a:extLst>
              <a:ext uri="{FF2B5EF4-FFF2-40B4-BE49-F238E27FC236}">
                <a16:creationId xmlns:a16="http://schemas.microsoft.com/office/drawing/2014/main" id="{FFFDCE42-534B-23CD-B018-FD9A7D3A0DBD}"/>
              </a:ext>
            </a:extLst>
          </p:cNvPr>
          <p:cNvSpPr>
            <a:spLocks noGrp="1"/>
          </p:cNvSpPr>
          <p:nvPr>
            <p:ph idx="1"/>
          </p:nvPr>
        </p:nvSpPr>
        <p:spPr/>
        <p:txBody>
          <a:bodyPr/>
          <a:lstStyle/>
          <a:p>
            <a:r>
              <a:rPr lang="en-US" b="0" i="0" dirty="0">
                <a:solidFill>
                  <a:srgbClr val="444444"/>
                </a:solidFill>
                <a:effectLst/>
                <a:latin typeface="Roboto" panose="02000000000000000000" pitchFamily="2" charset="0"/>
              </a:rPr>
              <a:t>It is the plain English representation of a computer program or algorithm specifying its flow and operation. </a:t>
            </a:r>
          </a:p>
          <a:p>
            <a:r>
              <a:rPr lang="en-US" b="0" i="0" dirty="0">
                <a:solidFill>
                  <a:srgbClr val="444444"/>
                </a:solidFill>
                <a:effectLst/>
                <a:latin typeface="Roboto" panose="02000000000000000000" pitchFamily="2" charset="0"/>
              </a:rPr>
              <a:t>It is generally used to represent the structural flow of a program and is independent of any specific programming language. </a:t>
            </a:r>
          </a:p>
          <a:p>
            <a:r>
              <a:rPr lang="en-US" b="0" i="0" dirty="0">
                <a:solidFill>
                  <a:srgbClr val="444444"/>
                </a:solidFill>
                <a:effectLst/>
                <a:latin typeface="Roboto" panose="02000000000000000000" pitchFamily="2" charset="0"/>
              </a:rPr>
              <a:t>The same quality makes it a perfect tool for representing algorithms for various problems.</a:t>
            </a:r>
            <a:endParaRPr lang="en-IN" dirty="0"/>
          </a:p>
        </p:txBody>
      </p:sp>
    </p:spTree>
    <p:extLst>
      <p:ext uri="{BB962C8B-B14F-4D97-AF65-F5344CB8AC3E}">
        <p14:creationId xmlns:p14="http://schemas.microsoft.com/office/powerpoint/2010/main" val="1400950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8CC0-7F33-AFEB-0189-6AEDFCABE291}"/>
              </a:ext>
            </a:extLst>
          </p:cNvPr>
          <p:cNvSpPr>
            <a:spLocks noGrp="1"/>
          </p:cNvSpPr>
          <p:nvPr>
            <p:ph type="title"/>
          </p:nvPr>
        </p:nvSpPr>
        <p:spPr/>
        <p:txBody>
          <a:bodyPr/>
          <a:lstStyle/>
          <a:p>
            <a:r>
              <a:rPr lang="en-IN" dirty="0"/>
              <a:t>Write the </a:t>
            </a:r>
            <a:r>
              <a:rPr lang="en-IN" dirty="0" err="1"/>
              <a:t>FizzBuzz</a:t>
            </a:r>
            <a:r>
              <a:rPr lang="en-IN" dirty="0"/>
              <a:t> Algorithm Using Pseudocode</a:t>
            </a:r>
          </a:p>
        </p:txBody>
      </p:sp>
      <p:sp>
        <p:nvSpPr>
          <p:cNvPr id="3" name="Content Placeholder 2">
            <a:extLst>
              <a:ext uri="{FF2B5EF4-FFF2-40B4-BE49-F238E27FC236}">
                <a16:creationId xmlns:a16="http://schemas.microsoft.com/office/drawing/2014/main" id="{48DBBDFB-5B77-D293-5284-037DCE2E9A95}"/>
              </a:ext>
            </a:extLst>
          </p:cNvPr>
          <p:cNvSpPr>
            <a:spLocks noGrp="1"/>
          </p:cNvSpPr>
          <p:nvPr>
            <p:ph idx="1"/>
          </p:nvPr>
        </p:nvSpPr>
        <p:spPr/>
        <p:txBody>
          <a:bodyPr/>
          <a:lstStyle/>
          <a:p>
            <a:pPr marL="0" indent="0">
              <a:buNone/>
            </a:pPr>
            <a:r>
              <a:rPr lang="en-US" dirty="0" err="1"/>
              <a:t>FizzBuzz</a:t>
            </a:r>
            <a:r>
              <a:rPr lang="en-US" dirty="0"/>
              <a:t> is a standard coding and interview problem in which we must write a code to print Fizz, Buzz, and </a:t>
            </a:r>
            <a:r>
              <a:rPr lang="en-US" dirty="0" err="1"/>
              <a:t>FizzBuzz</a:t>
            </a:r>
            <a:r>
              <a:rPr lang="en-US" dirty="0"/>
              <a:t> when the multiple of 3 and 5 occurs. The problem states:</a:t>
            </a:r>
          </a:p>
          <a:p>
            <a:endParaRPr lang="en-US" dirty="0"/>
          </a:p>
          <a:p>
            <a:pPr lvl="1"/>
            <a:r>
              <a:rPr lang="en-US" dirty="0"/>
              <a:t>Write a code that prints each number from 1 to 30 in a new line.</a:t>
            </a:r>
          </a:p>
          <a:p>
            <a:pPr lvl="1"/>
            <a:r>
              <a:rPr lang="en-US" dirty="0"/>
              <a:t>Print "Fizz" if the number is the multiple of 3.</a:t>
            </a:r>
          </a:p>
          <a:p>
            <a:pPr lvl="1"/>
            <a:r>
              <a:rPr lang="en-US" dirty="0"/>
              <a:t>Print "Buzz" if the number is a multiple of 5.</a:t>
            </a:r>
          </a:p>
          <a:p>
            <a:pPr lvl="1"/>
            <a:r>
              <a:rPr lang="en-US" dirty="0"/>
              <a:t>For a number that is a multiple of both 3 and 5, print “</a:t>
            </a:r>
            <a:r>
              <a:rPr lang="en-US" dirty="0" err="1"/>
              <a:t>FizzBuzz</a:t>
            </a:r>
            <a:r>
              <a:rPr lang="en-US" dirty="0"/>
              <a:t>.”</a:t>
            </a:r>
            <a:endParaRPr lang="en-IN" dirty="0"/>
          </a:p>
        </p:txBody>
      </p:sp>
    </p:spTree>
    <p:extLst>
      <p:ext uri="{BB962C8B-B14F-4D97-AF65-F5344CB8AC3E}">
        <p14:creationId xmlns:p14="http://schemas.microsoft.com/office/powerpoint/2010/main" val="24355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8CC0-7F33-AFEB-0189-6AEDFCABE291}"/>
              </a:ext>
            </a:extLst>
          </p:cNvPr>
          <p:cNvSpPr>
            <a:spLocks noGrp="1"/>
          </p:cNvSpPr>
          <p:nvPr>
            <p:ph type="title"/>
          </p:nvPr>
        </p:nvSpPr>
        <p:spPr/>
        <p:txBody>
          <a:bodyPr/>
          <a:lstStyle/>
          <a:p>
            <a:r>
              <a:rPr lang="en-IN" dirty="0"/>
              <a:t>Write the </a:t>
            </a:r>
            <a:r>
              <a:rPr lang="en-IN" dirty="0" err="1"/>
              <a:t>FizzBuzz</a:t>
            </a:r>
            <a:r>
              <a:rPr lang="en-IN" dirty="0"/>
              <a:t> Algorithm Using Pseudocode</a:t>
            </a:r>
          </a:p>
        </p:txBody>
      </p:sp>
      <p:pic>
        <p:nvPicPr>
          <p:cNvPr id="5" name="Picture 4">
            <a:extLst>
              <a:ext uri="{FF2B5EF4-FFF2-40B4-BE49-F238E27FC236}">
                <a16:creationId xmlns:a16="http://schemas.microsoft.com/office/drawing/2014/main" id="{87657D11-C2A3-52A8-2DDC-C53A4C5BDC9E}"/>
              </a:ext>
            </a:extLst>
          </p:cNvPr>
          <p:cNvPicPr>
            <a:picLocks noChangeAspect="1"/>
          </p:cNvPicPr>
          <p:nvPr/>
        </p:nvPicPr>
        <p:blipFill>
          <a:blip r:embed="rId2"/>
          <a:stretch>
            <a:fillRect/>
          </a:stretch>
        </p:blipFill>
        <p:spPr>
          <a:xfrm>
            <a:off x="981075" y="1598137"/>
            <a:ext cx="8305800" cy="5228270"/>
          </a:xfrm>
          <a:prstGeom prst="rect">
            <a:avLst/>
          </a:prstGeom>
        </p:spPr>
      </p:pic>
    </p:spTree>
    <p:extLst>
      <p:ext uri="{BB962C8B-B14F-4D97-AF65-F5344CB8AC3E}">
        <p14:creationId xmlns:p14="http://schemas.microsoft.com/office/powerpoint/2010/main" val="47680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8CC0-7F33-AFEB-0189-6AEDFCABE291}"/>
              </a:ext>
            </a:extLst>
          </p:cNvPr>
          <p:cNvSpPr>
            <a:spLocks noGrp="1"/>
          </p:cNvSpPr>
          <p:nvPr>
            <p:ph type="title"/>
          </p:nvPr>
        </p:nvSpPr>
        <p:spPr/>
        <p:txBody>
          <a:bodyPr/>
          <a:lstStyle/>
          <a:p>
            <a:r>
              <a:rPr lang="en-IN" dirty="0"/>
              <a:t>Write the </a:t>
            </a:r>
            <a:r>
              <a:rPr lang="en-IN" dirty="0" err="1"/>
              <a:t>FizzBuzz</a:t>
            </a:r>
            <a:r>
              <a:rPr lang="en-IN" dirty="0"/>
              <a:t> Algorithm Using Pseudocode</a:t>
            </a:r>
          </a:p>
        </p:txBody>
      </p:sp>
      <p:pic>
        <p:nvPicPr>
          <p:cNvPr id="4" name="Picture 3">
            <a:extLst>
              <a:ext uri="{FF2B5EF4-FFF2-40B4-BE49-F238E27FC236}">
                <a16:creationId xmlns:a16="http://schemas.microsoft.com/office/drawing/2014/main" id="{E7A8996E-FA67-8A68-8AAC-6BAF7185DD2C}"/>
              </a:ext>
            </a:extLst>
          </p:cNvPr>
          <p:cNvPicPr>
            <a:picLocks noChangeAspect="1"/>
          </p:cNvPicPr>
          <p:nvPr/>
        </p:nvPicPr>
        <p:blipFill>
          <a:blip r:embed="rId2"/>
          <a:stretch>
            <a:fillRect/>
          </a:stretch>
        </p:blipFill>
        <p:spPr>
          <a:xfrm>
            <a:off x="1390234" y="1613311"/>
            <a:ext cx="9602032" cy="5174428"/>
          </a:xfrm>
          <a:prstGeom prst="rect">
            <a:avLst/>
          </a:prstGeom>
        </p:spPr>
      </p:pic>
    </p:spTree>
    <p:extLst>
      <p:ext uri="{BB962C8B-B14F-4D97-AF65-F5344CB8AC3E}">
        <p14:creationId xmlns:p14="http://schemas.microsoft.com/office/powerpoint/2010/main" val="1721590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76AA-4A51-9CF3-43D0-A69BB0B9D99C}"/>
              </a:ext>
            </a:extLst>
          </p:cNvPr>
          <p:cNvSpPr>
            <a:spLocks noGrp="1"/>
          </p:cNvSpPr>
          <p:nvPr>
            <p:ph type="title"/>
          </p:nvPr>
        </p:nvSpPr>
        <p:spPr/>
        <p:txBody>
          <a:bodyPr/>
          <a:lstStyle/>
          <a:p>
            <a:r>
              <a:rPr lang="en-US" dirty="0"/>
              <a:t>Key Points To Note</a:t>
            </a:r>
            <a:br>
              <a:rPr lang="en-US" dirty="0"/>
            </a:br>
            <a:endParaRPr lang="en-IN" dirty="0"/>
          </a:p>
        </p:txBody>
      </p:sp>
      <p:sp>
        <p:nvSpPr>
          <p:cNvPr id="3" name="Content Placeholder 2">
            <a:extLst>
              <a:ext uri="{FF2B5EF4-FFF2-40B4-BE49-F238E27FC236}">
                <a16:creationId xmlns:a16="http://schemas.microsoft.com/office/drawing/2014/main" id="{EDDA0956-60DB-053C-204A-1669ED353402}"/>
              </a:ext>
            </a:extLst>
          </p:cNvPr>
          <p:cNvSpPr>
            <a:spLocks noGrp="1"/>
          </p:cNvSpPr>
          <p:nvPr>
            <p:ph idx="1"/>
          </p:nvPr>
        </p:nvSpPr>
        <p:spPr/>
        <p:txBody>
          <a:bodyPr>
            <a:normAutofit/>
          </a:bodyPr>
          <a:lstStyle/>
          <a:p>
            <a:r>
              <a:rPr lang="en-US" dirty="0"/>
              <a:t>A pseudocode is not bound to a programming language but is subjective and non-standard.</a:t>
            </a:r>
          </a:p>
          <a:p>
            <a:r>
              <a:rPr lang="en-US" dirty="0"/>
              <a:t>It is just a learning and reasoning tool that programmers and developers use to underline how to write the actual code.</a:t>
            </a:r>
          </a:p>
          <a:p>
            <a:r>
              <a:rPr lang="en-US" dirty="0"/>
              <a:t>You can compile or execute it by any assembler, compiler and interpreter .</a:t>
            </a:r>
          </a:p>
          <a:p>
            <a:r>
              <a:rPr lang="en-US" dirty="0"/>
              <a:t>Unlike a programming language code, it does not follow a strict structure and syntax.</a:t>
            </a:r>
            <a:endParaRPr lang="en-IN" dirty="0"/>
          </a:p>
        </p:txBody>
      </p:sp>
    </p:spTree>
    <p:extLst>
      <p:ext uri="{BB962C8B-B14F-4D97-AF65-F5344CB8AC3E}">
        <p14:creationId xmlns:p14="http://schemas.microsoft.com/office/powerpoint/2010/main" val="8103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57A5-7A39-7804-6918-C65B232EC4D4}"/>
              </a:ext>
            </a:extLst>
          </p:cNvPr>
          <p:cNvSpPr>
            <a:spLocks noGrp="1"/>
          </p:cNvSpPr>
          <p:nvPr>
            <p:ph type="title"/>
          </p:nvPr>
        </p:nvSpPr>
        <p:spPr/>
        <p:txBody>
          <a:bodyPr/>
          <a:lstStyle/>
          <a:p>
            <a:r>
              <a:rPr lang="en-IN" dirty="0"/>
              <a:t>Pseudocode Vs Actual Code</a:t>
            </a:r>
          </a:p>
        </p:txBody>
      </p:sp>
      <p:sp>
        <p:nvSpPr>
          <p:cNvPr id="3" name="Content Placeholder 2">
            <a:extLst>
              <a:ext uri="{FF2B5EF4-FFF2-40B4-BE49-F238E27FC236}">
                <a16:creationId xmlns:a16="http://schemas.microsoft.com/office/drawing/2014/main" id="{BD4C40E5-E240-F851-E4BF-592B45FE0A05}"/>
              </a:ext>
            </a:extLst>
          </p:cNvPr>
          <p:cNvSpPr>
            <a:spLocks noGrp="1"/>
          </p:cNvSpPr>
          <p:nvPr>
            <p:ph idx="1"/>
          </p:nvPr>
        </p:nvSpPr>
        <p:spPr/>
        <p:txBody>
          <a:bodyPr/>
          <a:lstStyle/>
          <a:p>
            <a:r>
              <a:rPr lang="en-US" dirty="0"/>
              <a:t>Let us understand this using an example.</a:t>
            </a:r>
          </a:p>
          <a:p>
            <a:r>
              <a:rPr lang="en-US" dirty="0"/>
              <a:t>Consider we need to check whether the given number is odd or even.</a:t>
            </a:r>
          </a:p>
          <a:p>
            <a:r>
              <a:rPr lang="en-US" dirty="0"/>
              <a:t>Code to check if the user entered number is odd or even:</a:t>
            </a:r>
          </a:p>
          <a:p>
            <a:pPr marL="0" indent="0">
              <a:buNone/>
            </a:pPr>
            <a:endParaRPr lang="en-IN" dirty="0"/>
          </a:p>
        </p:txBody>
      </p:sp>
      <p:pic>
        <p:nvPicPr>
          <p:cNvPr id="5" name="Picture 4">
            <a:extLst>
              <a:ext uri="{FF2B5EF4-FFF2-40B4-BE49-F238E27FC236}">
                <a16:creationId xmlns:a16="http://schemas.microsoft.com/office/drawing/2014/main" id="{0063877D-166B-54B9-A504-9BECAADAE80F}"/>
              </a:ext>
            </a:extLst>
          </p:cNvPr>
          <p:cNvPicPr>
            <a:picLocks noChangeAspect="1"/>
          </p:cNvPicPr>
          <p:nvPr/>
        </p:nvPicPr>
        <p:blipFill>
          <a:blip r:embed="rId2"/>
          <a:stretch>
            <a:fillRect/>
          </a:stretch>
        </p:blipFill>
        <p:spPr>
          <a:xfrm>
            <a:off x="1210236" y="3222810"/>
            <a:ext cx="6203576" cy="3521745"/>
          </a:xfrm>
          <a:prstGeom prst="rect">
            <a:avLst/>
          </a:prstGeom>
        </p:spPr>
      </p:pic>
    </p:spTree>
    <p:extLst>
      <p:ext uri="{BB962C8B-B14F-4D97-AF65-F5344CB8AC3E}">
        <p14:creationId xmlns:p14="http://schemas.microsoft.com/office/powerpoint/2010/main" val="45210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57A5-7A39-7804-6918-C65B232EC4D4}"/>
              </a:ext>
            </a:extLst>
          </p:cNvPr>
          <p:cNvSpPr>
            <a:spLocks noGrp="1"/>
          </p:cNvSpPr>
          <p:nvPr>
            <p:ph type="title"/>
          </p:nvPr>
        </p:nvSpPr>
        <p:spPr/>
        <p:txBody>
          <a:bodyPr/>
          <a:lstStyle/>
          <a:p>
            <a:r>
              <a:rPr lang="en-IN" dirty="0"/>
              <a:t>Pseudocode Vs Actual Code</a:t>
            </a:r>
          </a:p>
        </p:txBody>
      </p:sp>
      <p:pic>
        <p:nvPicPr>
          <p:cNvPr id="6" name="Content Placeholder 5">
            <a:extLst>
              <a:ext uri="{FF2B5EF4-FFF2-40B4-BE49-F238E27FC236}">
                <a16:creationId xmlns:a16="http://schemas.microsoft.com/office/drawing/2014/main" id="{DC3E0B3D-6E4E-2527-11EC-B8D98391B8B1}"/>
              </a:ext>
            </a:extLst>
          </p:cNvPr>
          <p:cNvPicPr>
            <a:picLocks noGrp="1" noChangeAspect="1"/>
          </p:cNvPicPr>
          <p:nvPr>
            <p:ph idx="1"/>
          </p:nvPr>
        </p:nvPicPr>
        <p:blipFill>
          <a:blip r:embed="rId2"/>
          <a:stretch>
            <a:fillRect/>
          </a:stretch>
        </p:blipFill>
        <p:spPr>
          <a:xfrm>
            <a:off x="1203536" y="2439058"/>
            <a:ext cx="9784928" cy="3124471"/>
          </a:xfrm>
        </p:spPr>
      </p:pic>
    </p:spTree>
    <p:extLst>
      <p:ext uri="{BB962C8B-B14F-4D97-AF65-F5344CB8AC3E}">
        <p14:creationId xmlns:p14="http://schemas.microsoft.com/office/powerpoint/2010/main" val="343343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3E59-C1D3-FB7C-7647-C659BE7B58A2}"/>
              </a:ext>
            </a:extLst>
          </p:cNvPr>
          <p:cNvSpPr>
            <a:spLocks noGrp="1"/>
          </p:cNvSpPr>
          <p:nvPr>
            <p:ph type="title"/>
          </p:nvPr>
        </p:nvSpPr>
        <p:spPr/>
        <p:txBody>
          <a:bodyPr/>
          <a:lstStyle/>
          <a:p>
            <a:r>
              <a:rPr lang="en-IN" dirty="0"/>
              <a:t>Why Use Pseudocode?</a:t>
            </a:r>
          </a:p>
        </p:txBody>
      </p:sp>
      <p:sp>
        <p:nvSpPr>
          <p:cNvPr id="3" name="Content Placeholder 2">
            <a:extLst>
              <a:ext uri="{FF2B5EF4-FFF2-40B4-BE49-F238E27FC236}">
                <a16:creationId xmlns:a16="http://schemas.microsoft.com/office/drawing/2014/main" id="{24B22259-E30C-5F9F-D931-834D6E8B1444}"/>
              </a:ext>
            </a:extLst>
          </p:cNvPr>
          <p:cNvSpPr>
            <a:spLocks noGrp="1"/>
          </p:cNvSpPr>
          <p:nvPr>
            <p:ph idx="1"/>
          </p:nvPr>
        </p:nvSpPr>
        <p:spPr/>
        <p:txBody>
          <a:bodyPr>
            <a:normAutofit fontScale="92500" lnSpcReduction="20000"/>
          </a:bodyPr>
          <a:lstStyle/>
          <a:p>
            <a:r>
              <a:rPr lang="en-US" dirty="0"/>
              <a:t>Easier to read: </a:t>
            </a:r>
          </a:p>
          <a:p>
            <a:pPr lvl="1"/>
            <a:r>
              <a:rPr lang="en-US" dirty="0"/>
              <a:t>Developers often work closely with other professionals, such as product owners, managers, etc., with little to no programming knowledge. However, using pseudocode makes it easy for them to understand the flow and mechanics of a program’s, website’s, or app’s source code. It facilitates easy communication between different professionals.</a:t>
            </a:r>
          </a:p>
          <a:p>
            <a:r>
              <a:rPr lang="en-US" dirty="0"/>
              <a:t>Simplifies code construction: </a:t>
            </a:r>
          </a:p>
          <a:p>
            <a:pPr lvl="1"/>
            <a:r>
              <a:rPr lang="en-US" dirty="0"/>
              <a:t>Code generation becomes extremely easy and quick with pseudocode.</a:t>
            </a:r>
          </a:p>
          <a:p>
            <a:r>
              <a:rPr lang="en-US" dirty="0"/>
              <a:t>Middle point: </a:t>
            </a:r>
          </a:p>
          <a:p>
            <a:pPr lvl="1"/>
            <a:r>
              <a:rPr lang="en-US" dirty="0"/>
              <a:t>A middle point between an algorithm and the actual code.</a:t>
            </a:r>
          </a:p>
          <a:p>
            <a:r>
              <a:rPr lang="en-US" dirty="0"/>
              <a:t>Quick bug detection: </a:t>
            </a:r>
          </a:p>
          <a:p>
            <a:pPr lvl="1"/>
            <a:r>
              <a:rPr lang="en-US" dirty="0"/>
              <a:t>As it is written in simple English, uncovering bugs without writing code becomes more effortless. Also, you can make changes to it anytime quickly.</a:t>
            </a:r>
            <a:endParaRPr lang="en-IN" dirty="0"/>
          </a:p>
        </p:txBody>
      </p:sp>
    </p:spTree>
    <p:extLst>
      <p:ext uri="{BB962C8B-B14F-4D97-AF65-F5344CB8AC3E}">
        <p14:creationId xmlns:p14="http://schemas.microsoft.com/office/powerpoint/2010/main" val="44391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BD7F-CEE3-D186-0883-C3F8E510CCB1}"/>
              </a:ext>
            </a:extLst>
          </p:cNvPr>
          <p:cNvSpPr>
            <a:spLocks noGrp="1"/>
          </p:cNvSpPr>
          <p:nvPr>
            <p:ph type="title"/>
          </p:nvPr>
        </p:nvSpPr>
        <p:spPr/>
        <p:txBody>
          <a:bodyPr/>
          <a:lstStyle/>
          <a:p>
            <a:r>
              <a:rPr lang="en-IN" dirty="0"/>
              <a:t>How to Write Pseudocode?</a:t>
            </a:r>
          </a:p>
        </p:txBody>
      </p:sp>
      <p:sp>
        <p:nvSpPr>
          <p:cNvPr id="3" name="Content Placeholder 2">
            <a:extLst>
              <a:ext uri="{FF2B5EF4-FFF2-40B4-BE49-F238E27FC236}">
                <a16:creationId xmlns:a16="http://schemas.microsoft.com/office/drawing/2014/main" id="{6A291375-7004-A252-8B0F-99C034892EFE}"/>
              </a:ext>
            </a:extLst>
          </p:cNvPr>
          <p:cNvSpPr>
            <a:spLocks noGrp="1"/>
          </p:cNvSpPr>
          <p:nvPr>
            <p:ph idx="1"/>
          </p:nvPr>
        </p:nvSpPr>
        <p:spPr/>
        <p:txBody>
          <a:bodyPr/>
          <a:lstStyle/>
          <a:p>
            <a:r>
              <a:rPr lang="en-US" dirty="0"/>
              <a:t>You must leverage the same logic and conventions analogous to programming code to write pseudocode. </a:t>
            </a:r>
          </a:p>
          <a:p>
            <a:r>
              <a:rPr lang="en-US" dirty="0"/>
              <a:t>The only difference is that pseudocode eliminates the need to use a strict syntax of a programming language for the computer system to compile it.</a:t>
            </a:r>
            <a:endParaRPr lang="en-IN" dirty="0"/>
          </a:p>
        </p:txBody>
      </p:sp>
    </p:spTree>
    <p:extLst>
      <p:ext uri="{BB962C8B-B14F-4D97-AF65-F5344CB8AC3E}">
        <p14:creationId xmlns:p14="http://schemas.microsoft.com/office/powerpoint/2010/main" val="5900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274A-5E6E-CD26-7865-9816F13B5718}"/>
              </a:ext>
            </a:extLst>
          </p:cNvPr>
          <p:cNvSpPr>
            <a:spLocks noGrp="1"/>
          </p:cNvSpPr>
          <p:nvPr>
            <p:ph type="title"/>
          </p:nvPr>
        </p:nvSpPr>
        <p:spPr/>
        <p:txBody>
          <a:bodyPr/>
          <a:lstStyle/>
          <a:p>
            <a:r>
              <a:rPr lang="en-IN" dirty="0"/>
              <a:t>How to Write Pseudocode?</a:t>
            </a:r>
          </a:p>
        </p:txBody>
      </p:sp>
      <p:sp>
        <p:nvSpPr>
          <p:cNvPr id="3" name="Content Placeholder 2">
            <a:extLst>
              <a:ext uri="{FF2B5EF4-FFF2-40B4-BE49-F238E27FC236}">
                <a16:creationId xmlns:a16="http://schemas.microsoft.com/office/drawing/2014/main" id="{35F6F9AE-D1F8-416D-7FF3-A5037E068B04}"/>
              </a:ext>
            </a:extLst>
          </p:cNvPr>
          <p:cNvSpPr>
            <a:spLocks noGrp="1"/>
          </p:cNvSpPr>
          <p:nvPr>
            <p:ph idx="1"/>
          </p:nvPr>
        </p:nvSpPr>
        <p:spPr/>
        <p:txBody>
          <a:bodyPr>
            <a:normAutofit fontScale="85000" lnSpcReduction="20000"/>
          </a:bodyPr>
          <a:lstStyle/>
          <a:p>
            <a:r>
              <a:rPr lang="en-US" dirty="0"/>
              <a:t>Define the Purpose or Goal of the Process</a:t>
            </a:r>
          </a:p>
          <a:p>
            <a:pPr lvl="1"/>
            <a:r>
              <a:rPr lang="en-US" dirty="0"/>
              <a:t>The first step is clearly defining the goal or purpose of writing a pseudocode. Simply put, define the problem statement for the program you are trying to implement. </a:t>
            </a:r>
          </a:p>
          <a:p>
            <a:pPr lvl="1"/>
            <a:r>
              <a:rPr lang="en-US" dirty="0"/>
              <a:t>This will help other people understand the purpose of the process.</a:t>
            </a:r>
          </a:p>
          <a:p>
            <a:pPr marL="457200" lvl="1" indent="0">
              <a:buNone/>
            </a:pPr>
            <a:endParaRPr lang="en-US" dirty="0"/>
          </a:p>
          <a:p>
            <a:r>
              <a:rPr lang="en-US" dirty="0"/>
              <a:t>Outline the Steps in a Logical Sequence</a:t>
            </a:r>
          </a:p>
          <a:p>
            <a:pPr lvl="1"/>
            <a:r>
              <a:rPr lang="en-US" dirty="0"/>
              <a:t>Enlist all the steps sequentially required to implement the program. Ensure to write one action in one line. </a:t>
            </a:r>
          </a:p>
          <a:p>
            <a:pPr lvl="1"/>
            <a:r>
              <a:rPr lang="en-US" dirty="0"/>
              <a:t>Likewise, list all tasks in the form of pseudocode, making it easy for developers to translate them into the actual code.</a:t>
            </a:r>
          </a:p>
          <a:p>
            <a:r>
              <a:rPr lang="en-US" dirty="0"/>
              <a:t>Use White Space and Indentation</a:t>
            </a:r>
          </a:p>
          <a:p>
            <a:pPr lvl="1"/>
            <a:r>
              <a:rPr lang="en-US" b="0" i="0" dirty="0">
                <a:solidFill>
                  <a:srgbClr val="444444"/>
                </a:solidFill>
                <a:effectLst/>
                <a:latin typeface="Roboto" panose="02000000000000000000" pitchFamily="2" charset="0"/>
              </a:rPr>
              <a:t>Use white spaces and indentation with conditional statements and code blocks to make your pseudocode more readable and clean. </a:t>
            </a:r>
          </a:p>
          <a:p>
            <a:pPr lvl="1"/>
            <a:r>
              <a:rPr lang="en-US" b="0" i="0" dirty="0">
                <a:solidFill>
                  <a:srgbClr val="444444"/>
                </a:solidFill>
                <a:effectLst/>
                <a:latin typeface="Roboto" panose="02000000000000000000" pitchFamily="2" charset="0"/>
              </a:rPr>
              <a:t>For instance, consider you started an ‘if’ block. Use indentation and write a set of the required instructions. This helps people understand that these instructions belong to the ‘if’ block.</a:t>
            </a:r>
          </a:p>
        </p:txBody>
      </p:sp>
    </p:spTree>
    <p:extLst>
      <p:ext uri="{BB962C8B-B14F-4D97-AF65-F5344CB8AC3E}">
        <p14:creationId xmlns:p14="http://schemas.microsoft.com/office/powerpoint/2010/main" val="125926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F274A-5E6E-CD26-7865-9816F13B5718}"/>
              </a:ext>
            </a:extLst>
          </p:cNvPr>
          <p:cNvSpPr>
            <a:spLocks noGrp="1"/>
          </p:cNvSpPr>
          <p:nvPr>
            <p:ph type="title"/>
          </p:nvPr>
        </p:nvSpPr>
        <p:spPr/>
        <p:txBody>
          <a:bodyPr/>
          <a:lstStyle/>
          <a:p>
            <a:r>
              <a:rPr lang="en-IN" dirty="0"/>
              <a:t>How to Write Pseudocode?</a:t>
            </a:r>
          </a:p>
        </p:txBody>
      </p:sp>
      <p:sp>
        <p:nvSpPr>
          <p:cNvPr id="3" name="Content Placeholder 2">
            <a:extLst>
              <a:ext uri="{FF2B5EF4-FFF2-40B4-BE49-F238E27FC236}">
                <a16:creationId xmlns:a16="http://schemas.microsoft.com/office/drawing/2014/main" id="{35F6F9AE-D1F8-416D-7FF3-A5037E068B04}"/>
              </a:ext>
            </a:extLst>
          </p:cNvPr>
          <p:cNvSpPr>
            <a:spLocks noGrp="1"/>
          </p:cNvSpPr>
          <p:nvPr>
            <p:ph idx="1"/>
          </p:nvPr>
        </p:nvSpPr>
        <p:spPr/>
        <p:txBody>
          <a:bodyPr>
            <a:normAutofit fontScale="62500" lnSpcReduction="20000"/>
          </a:bodyPr>
          <a:lstStyle/>
          <a:p>
            <a:r>
              <a:rPr lang="en-US" b="0" i="0" dirty="0">
                <a:solidFill>
                  <a:srgbClr val="444444"/>
                </a:solidFill>
                <a:effectLst/>
                <a:latin typeface="Roboto" panose="02000000000000000000" pitchFamily="2" charset="0"/>
              </a:rPr>
              <a:t>Capitalize Key Commands</a:t>
            </a:r>
          </a:p>
          <a:p>
            <a:pPr lvl="1"/>
            <a:r>
              <a:rPr lang="en-US" b="0" i="0" dirty="0">
                <a:solidFill>
                  <a:srgbClr val="444444"/>
                </a:solidFill>
                <a:effectLst/>
                <a:latin typeface="Roboto" panose="02000000000000000000" pitchFamily="2" charset="0"/>
              </a:rPr>
              <a:t>Capitalizing that commands will remain the same in the actual code, making it easy for developers during code construction. </a:t>
            </a:r>
          </a:p>
          <a:p>
            <a:pPr lvl="1"/>
            <a:r>
              <a:rPr lang="en-US" b="0" i="0" dirty="0">
                <a:solidFill>
                  <a:srgbClr val="444444"/>
                </a:solidFill>
                <a:effectLst/>
                <a:latin typeface="Roboto" panose="02000000000000000000" pitchFamily="2" charset="0"/>
              </a:rPr>
              <a:t>In our example, we can capitalize “IF” and “ELSE,” as these commands will remain the same in the actual code.</a:t>
            </a:r>
          </a:p>
          <a:p>
            <a:r>
              <a:rPr lang="en-IN" i="0" dirty="0">
                <a:solidFill>
                  <a:srgbClr val="444444"/>
                </a:solidFill>
                <a:effectLst/>
                <a:latin typeface="Roboto" panose="02000000000000000000" pitchFamily="2" charset="0"/>
              </a:rPr>
              <a:t>Use Simple Terminology</a:t>
            </a:r>
          </a:p>
          <a:p>
            <a:pPr lvl="1"/>
            <a:r>
              <a:rPr lang="en-US" b="0" i="0" dirty="0">
                <a:solidFill>
                  <a:srgbClr val="444444"/>
                </a:solidFill>
                <a:effectLst/>
                <a:latin typeface="Roboto" panose="02000000000000000000" pitchFamily="2" charset="0"/>
              </a:rPr>
              <a:t>While writing the pseudocode, keep the terminology simple and easy to understand, as we did in our example. This makes it easy for beginners to understand a program’s flow. Also, we have used essential programming constructs like “IF” and “ELSE.”</a:t>
            </a:r>
            <a:endParaRPr lang="en-IN" i="0" dirty="0">
              <a:solidFill>
                <a:srgbClr val="444444"/>
              </a:solidFill>
              <a:effectLst/>
              <a:latin typeface="Roboto" panose="02000000000000000000" pitchFamily="2" charset="0"/>
            </a:endParaRPr>
          </a:p>
          <a:p>
            <a:r>
              <a:rPr lang="en-US" b="0" i="0" dirty="0">
                <a:solidFill>
                  <a:srgbClr val="444444"/>
                </a:solidFill>
                <a:effectLst/>
                <a:latin typeface="Roboto" panose="02000000000000000000" pitchFamily="2" charset="0"/>
              </a:rPr>
              <a:t>Describe the Process Completely</a:t>
            </a:r>
          </a:p>
          <a:p>
            <a:pPr lvl="1"/>
            <a:r>
              <a:rPr lang="en-US" b="0" i="0" dirty="0">
                <a:solidFill>
                  <a:srgbClr val="444444"/>
                </a:solidFill>
                <a:effectLst/>
                <a:latin typeface="Roboto" panose="02000000000000000000" pitchFamily="2" charset="0"/>
              </a:rPr>
              <a:t>Describe everything taking place in the process. Avoid using shortcuts, as novices may not grasp them. This means avoiding variables and operators; describe the condition or expression in simple English, as we did in our example.</a:t>
            </a:r>
          </a:p>
          <a:p>
            <a:r>
              <a:rPr lang="en-US" dirty="0">
                <a:solidFill>
                  <a:srgbClr val="444444"/>
                </a:solidFill>
                <a:latin typeface="Roboto" panose="02000000000000000000" pitchFamily="2" charset="0"/>
              </a:rPr>
              <a:t>Organize into Sections</a:t>
            </a:r>
          </a:p>
          <a:p>
            <a:pPr lvl="1"/>
            <a:r>
              <a:rPr lang="en-US" b="0" i="0" dirty="0">
                <a:solidFill>
                  <a:srgbClr val="444444"/>
                </a:solidFill>
                <a:effectLst/>
                <a:latin typeface="Roboto" panose="02000000000000000000" pitchFamily="2" charset="0"/>
              </a:rPr>
              <a:t>Organizing your pseudocode into sections using curly brackets is better if it is lengthy. This prevents any confusion while reading. In addition, you can add comments using “//” to help others know what the code does.</a:t>
            </a:r>
          </a:p>
          <a:p>
            <a:r>
              <a:rPr lang="en-US" dirty="0">
                <a:solidFill>
                  <a:srgbClr val="444444"/>
                </a:solidFill>
                <a:latin typeface="Roboto" panose="02000000000000000000" pitchFamily="2" charset="0"/>
              </a:rPr>
              <a:t>Cross Verify</a:t>
            </a:r>
          </a:p>
          <a:p>
            <a:pPr lvl="1"/>
            <a:r>
              <a:rPr lang="en-US" dirty="0">
                <a:solidFill>
                  <a:srgbClr val="444444"/>
                </a:solidFill>
                <a:latin typeface="Roboto" panose="02000000000000000000" pitchFamily="2" charset="0"/>
              </a:rPr>
              <a:t>Once you complete writing, cross-verify whether you have covered every condition, operation, printing statement, etc. Ensure that it is understood by anyone unfamiliar with it is easy to translate into code, describes the complete process and every object used is defined and described well.</a:t>
            </a:r>
          </a:p>
        </p:txBody>
      </p:sp>
    </p:spTree>
    <p:extLst>
      <p:ext uri="{BB962C8B-B14F-4D97-AF65-F5344CB8AC3E}">
        <p14:creationId xmlns:p14="http://schemas.microsoft.com/office/powerpoint/2010/main" val="127738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1221</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Roboto</vt:lpstr>
      <vt:lpstr>Office Theme</vt:lpstr>
      <vt:lpstr>Psuedocode</vt:lpstr>
      <vt:lpstr>What is Pseudocode?</vt:lpstr>
      <vt:lpstr>Key Points To Note </vt:lpstr>
      <vt:lpstr>Pseudocode Vs Actual Code</vt:lpstr>
      <vt:lpstr>Pseudocode Vs Actual Code</vt:lpstr>
      <vt:lpstr>Why Use Pseudocode?</vt:lpstr>
      <vt:lpstr>How to Write Pseudocode?</vt:lpstr>
      <vt:lpstr>How to Write Pseudocode?</vt:lpstr>
      <vt:lpstr>How to Write Pseudocode?</vt:lpstr>
      <vt:lpstr>Standard Conventions to Write Pseudocode</vt:lpstr>
      <vt:lpstr>Pseudocode for Different Statements</vt:lpstr>
      <vt:lpstr>Pseudocode for Different Statements</vt:lpstr>
      <vt:lpstr>Pseudocode for Different Statements</vt:lpstr>
      <vt:lpstr>Pseudocode for Different Statements</vt:lpstr>
      <vt:lpstr>Pseudocode for Different Statements</vt:lpstr>
      <vt:lpstr>Pseudocode for Different Statements</vt:lpstr>
      <vt:lpstr>Pseudocode for Different Statements</vt:lpstr>
      <vt:lpstr>Pseudocode for Different Statements</vt:lpstr>
      <vt:lpstr>Pseudocode for Different Statements</vt:lpstr>
      <vt:lpstr>Write the FizzBuzz Algorithm Using Pseudocode</vt:lpstr>
      <vt:lpstr>Write the FizzBuzz Algorithm Using Pseudocode</vt:lpstr>
      <vt:lpstr>Write the FizzBuzz Algorithm Using Pseudocode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Psuedocode</dc:title>
  <dc:creator>Prabhat Shahi</dc:creator>
  <cp:lastModifiedBy>Prabhat Shahi</cp:lastModifiedBy>
  <cp:revision>13</cp:revision>
  <dcterms:created xsi:type="dcterms:W3CDTF">2023-07-28T03:32:48Z</dcterms:created>
  <dcterms:modified xsi:type="dcterms:W3CDTF">2023-07-28T05:43:31Z</dcterms:modified>
</cp:coreProperties>
</file>