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8728-2AE4-7004-EDF1-CBCE1DC01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572420-652A-F846-2C9B-3B8DA9221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73622E-69EC-001F-8B0D-C319E1D5D184}"/>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5" name="Footer Placeholder 4">
            <a:extLst>
              <a:ext uri="{FF2B5EF4-FFF2-40B4-BE49-F238E27FC236}">
                <a16:creationId xmlns:a16="http://schemas.microsoft.com/office/drawing/2014/main" id="{A8A6D91C-463A-1AA2-3E47-519AB34CA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0B0BA-374E-F29C-B050-A6E00B1EAD4A}"/>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24414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6DA5-8BE0-0A77-7667-4E70F563CF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40FF72-2EAD-4789-C9AD-9982FF8050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1A14B-189C-0F3B-E666-898D7FA48F8B}"/>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5" name="Footer Placeholder 4">
            <a:extLst>
              <a:ext uri="{FF2B5EF4-FFF2-40B4-BE49-F238E27FC236}">
                <a16:creationId xmlns:a16="http://schemas.microsoft.com/office/drawing/2014/main" id="{5F308570-2D45-A2C6-A0A0-AF39C22DB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D257C-9D61-46BC-4F0B-7F7A79B3944C}"/>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390793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782EA-B5DF-529C-0819-5C0905D3A2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8426C1-9382-B6B2-3D06-3DD2AD4D42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305FC-9BC5-658D-8268-3BA739D38C00}"/>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5" name="Footer Placeholder 4">
            <a:extLst>
              <a:ext uri="{FF2B5EF4-FFF2-40B4-BE49-F238E27FC236}">
                <a16:creationId xmlns:a16="http://schemas.microsoft.com/office/drawing/2014/main" id="{CC2EEE97-9DE0-C4E2-0A6B-56D824B34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C1758-7789-791A-4FE6-27380D70B31F}"/>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395626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2F96-B15F-BB64-F34D-CC426FC87B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FF2F9-DE6A-4B5C-4DD9-B66665719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68965-5BA7-2765-AE84-827EDADE8379}"/>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5" name="Footer Placeholder 4">
            <a:extLst>
              <a:ext uri="{FF2B5EF4-FFF2-40B4-BE49-F238E27FC236}">
                <a16:creationId xmlns:a16="http://schemas.microsoft.com/office/drawing/2014/main" id="{A594308D-0603-1F05-919F-5EC20B3636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AD29-3F60-0D31-8C15-0F78A5F8C098}"/>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168460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2A16-7838-B946-47E3-1561ECAD8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27717E-5534-4CFD-0222-1246100ED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E8D09-695A-2472-93E7-40F1A0B03ED6}"/>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5" name="Footer Placeholder 4">
            <a:extLst>
              <a:ext uri="{FF2B5EF4-FFF2-40B4-BE49-F238E27FC236}">
                <a16:creationId xmlns:a16="http://schemas.microsoft.com/office/drawing/2014/main" id="{27CA6F8F-4353-86F2-9B99-FD612D56E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0216A-6D6E-5EF7-1154-C4747B9D8F54}"/>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406548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06B2-A14B-BC31-A36F-25C26528FD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3CF8FA-6F09-F406-6501-98355F5D2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A02B19-63BB-C355-122E-6FC830A8D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900A31-0320-D18B-F602-50E616781B2B}"/>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6" name="Footer Placeholder 5">
            <a:extLst>
              <a:ext uri="{FF2B5EF4-FFF2-40B4-BE49-F238E27FC236}">
                <a16:creationId xmlns:a16="http://schemas.microsoft.com/office/drawing/2014/main" id="{3F0ED658-855E-EC80-1AC1-590CD9B7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8852A-BA5A-4E9E-8D30-389C17864EDF}"/>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392146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89FD-BAF2-A72D-72CC-5E6E9E4585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CBBAA-1612-83D0-5307-2283EB3AD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E3A55-3162-3430-1E02-B3B45BCB7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2FFF21-8F18-8FA6-8CB5-53B23AB47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3D389-AE0F-D908-2523-5AA428E26B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A499B2-EBB3-BAE0-933B-B4172BB4791E}"/>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8" name="Footer Placeholder 7">
            <a:extLst>
              <a:ext uri="{FF2B5EF4-FFF2-40B4-BE49-F238E27FC236}">
                <a16:creationId xmlns:a16="http://schemas.microsoft.com/office/drawing/2014/main" id="{7CCEE6B0-92C4-6236-BEC0-99ADB9A592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B4C66-6B40-F86A-50A1-BC2F73D94A9E}"/>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211451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6D09-AB92-2D4A-6EC5-93ADB1EF5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AA26A0-8C9F-0627-1238-1086726901CB}"/>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4" name="Footer Placeholder 3">
            <a:extLst>
              <a:ext uri="{FF2B5EF4-FFF2-40B4-BE49-F238E27FC236}">
                <a16:creationId xmlns:a16="http://schemas.microsoft.com/office/drawing/2014/main" id="{CE302F65-0E57-3B11-9090-BF7D03A18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2EFFC3-ECBE-A9FF-03C0-46A3CDE8DB35}"/>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293866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8527A-313F-D746-A31C-0029B982266A}"/>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3" name="Footer Placeholder 2">
            <a:extLst>
              <a:ext uri="{FF2B5EF4-FFF2-40B4-BE49-F238E27FC236}">
                <a16:creationId xmlns:a16="http://schemas.microsoft.com/office/drawing/2014/main" id="{B2A39023-339D-B16C-705A-BBBBC71109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62C11D-7DEA-4CF6-9DCC-D4ADA1D0AC93}"/>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286014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FC71-56D9-BC9D-A2E0-197F99467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D65636-844E-6C37-D6C9-3752E0925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612F11-D96B-3613-42AC-E6897CCC7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061EC-B620-90D7-46F0-3D9A49F09A7C}"/>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6" name="Footer Placeholder 5">
            <a:extLst>
              <a:ext uri="{FF2B5EF4-FFF2-40B4-BE49-F238E27FC236}">
                <a16:creationId xmlns:a16="http://schemas.microsoft.com/office/drawing/2014/main" id="{29A7DBF2-41A7-5858-EEF7-30C9D2F67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FE35B-AD73-E9D2-829B-5F87DB41377E}"/>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268274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E11D-7AC6-7C69-BD0C-54998B484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A2E364-7B1F-77BB-4C81-EE059C649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536BD8-64CE-04F0-C3D9-4839048B2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7732A-97AC-F934-7BAE-A69117627E4D}"/>
              </a:ext>
            </a:extLst>
          </p:cNvPr>
          <p:cNvSpPr>
            <a:spLocks noGrp="1"/>
          </p:cNvSpPr>
          <p:nvPr>
            <p:ph type="dt" sz="half" idx="10"/>
          </p:nvPr>
        </p:nvSpPr>
        <p:spPr/>
        <p:txBody>
          <a:bodyPr/>
          <a:lstStyle/>
          <a:p>
            <a:fld id="{9D418663-D45A-44D2-B92C-B92BE3517967}" type="datetimeFigureOut">
              <a:rPr lang="en-IN" smtClean="0"/>
              <a:t>29-07-2023</a:t>
            </a:fld>
            <a:endParaRPr lang="en-IN"/>
          </a:p>
        </p:txBody>
      </p:sp>
      <p:sp>
        <p:nvSpPr>
          <p:cNvPr id="6" name="Footer Placeholder 5">
            <a:extLst>
              <a:ext uri="{FF2B5EF4-FFF2-40B4-BE49-F238E27FC236}">
                <a16:creationId xmlns:a16="http://schemas.microsoft.com/office/drawing/2014/main" id="{EA0B7E0D-324B-2648-47EC-0349E3309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E9DF1-4867-C444-0AEE-E30975E4222C}"/>
              </a:ext>
            </a:extLst>
          </p:cNvPr>
          <p:cNvSpPr>
            <a:spLocks noGrp="1"/>
          </p:cNvSpPr>
          <p:nvPr>
            <p:ph type="sldNum" sz="quarter" idx="12"/>
          </p:nvPr>
        </p:nvSpPr>
        <p:spPr/>
        <p:txBody>
          <a:bodyPr/>
          <a:lstStyle/>
          <a:p>
            <a:fld id="{1176ECCD-BCA4-4D3F-B01B-4A82DCDAA0D4}" type="slidenum">
              <a:rPr lang="en-IN" smtClean="0"/>
              <a:t>‹#›</a:t>
            </a:fld>
            <a:endParaRPr lang="en-IN"/>
          </a:p>
        </p:txBody>
      </p:sp>
    </p:spTree>
    <p:extLst>
      <p:ext uri="{BB962C8B-B14F-4D97-AF65-F5344CB8AC3E}">
        <p14:creationId xmlns:p14="http://schemas.microsoft.com/office/powerpoint/2010/main" val="202300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C142C2-3D2E-BE65-7CDF-BEF522036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28C851-EC07-E721-0720-51EDDF985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E163C-7F25-25B8-B5AD-101F4688C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18663-D45A-44D2-B92C-B92BE3517967}" type="datetimeFigureOut">
              <a:rPr lang="en-IN" smtClean="0"/>
              <a:t>29-07-2023</a:t>
            </a:fld>
            <a:endParaRPr lang="en-IN"/>
          </a:p>
        </p:txBody>
      </p:sp>
      <p:sp>
        <p:nvSpPr>
          <p:cNvPr id="5" name="Footer Placeholder 4">
            <a:extLst>
              <a:ext uri="{FF2B5EF4-FFF2-40B4-BE49-F238E27FC236}">
                <a16:creationId xmlns:a16="http://schemas.microsoft.com/office/drawing/2014/main" id="{765E3255-DC51-7B7B-792F-E26848C1A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4A19BF-1ED5-D3F0-7434-4E5D19D75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6ECCD-BCA4-4D3F-B01B-4A82DCDAA0D4}" type="slidenum">
              <a:rPr lang="en-IN" smtClean="0"/>
              <a:t>‹#›</a:t>
            </a:fld>
            <a:endParaRPr lang="en-IN"/>
          </a:p>
        </p:txBody>
      </p:sp>
    </p:spTree>
    <p:extLst>
      <p:ext uri="{BB962C8B-B14F-4D97-AF65-F5344CB8AC3E}">
        <p14:creationId xmlns:p14="http://schemas.microsoft.com/office/powerpoint/2010/main" val="23141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C586-04C6-8180-01EC-9727BDA14492}"/>
              </a:ext>
            </a:extLst>
          </p:cNvPr>
          <p:cNvSpPr>
            <a:spLocks noGrp="1"/>
          </p:cNvSpPr>
          <p:nvPr>
            <p:ph type="ctrTitle"/>
          </p:nvPr>
        </p:nvSpPr>
        <p:spPr/>
        <p:txBody>
          <a:bodyPr/>
          <a:lstStyle/>
          <a:p>
            <a:r>
              <a:rPr lang="en-IN" dirty="0"/>
              <a:t>Software Testing</a:t>
            </a:r>
          </a:p>
        </p:txBody>
      </p:sp>
      <p:sp>
        <p:nvSpPr>
          <p:cNvPr id="3" name="Subtitle 2">
            <a:extLst>
              <a:ext uri="{FF2B5EF4-FFF2-40B4-BE49-F238E27FC236}">
                <a16:creationId xmlns:a16="http://schemas.microsoft.com/office/drawing/2014/main" id="{074B87E9-B4E3-2DF0-9768-628E0EDAD7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68662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70F5-2AAA-9716-843A-395B18B23136}"/>
              </a:ext>
            </a:extLst>
          </p:cNvPr>
          <p:cNvSpPr>
            <a:spLocks noGrp="1"/>
          </p:cNvSpPr>
          <p:nvPr>
            <p:ph type="title"/>
          </p:nvPr>
        </p:nvSpPr>
        <p:spPr/>
        <p:txBody>
          <a:bodyPr/>
          <a:lstStyle/>
          <a:p>
            <a:r>
              <a:rPr lang="en-IN" dirty="0"/>
              <a:t>Automated vs. Manual Testing</a:t>
            </a:r>
          </a:p>
        </p:txBody>
      </p:sp>
      <p:sp>
        <p:nvSpPr>
          <p:cNvPr id="3" name="Content Placeholder 2">
            <a:extLst>
              <a:ext uri="{FF2B5EF4-FFF2-40B4-BE49-F238E27FC236}">
                <a16:creationId xmlns:a16="http://schemas.microsoft.com/office/drawing/2014/main" id="{16E59DCD-BD9F-EB84-BF11-6192D422DCF8}"/>
              </a:ext>
            </a:extLst>
          </p:cNvPr>
          <p:cNvSpPr>
            <a:spLocks noGrp="1"/>
          </p:cNvSpPr>
          <p:nvPr>
            <p:ph idx="1"/>
          </p:nvPr>
        </p:nvSpPr>
        <p:spPr/>
        <p:txBody>
          <a:bodyPr/>
          <a:lstStyle/>
          <a:p>
            <a:r>
              <a:rPr lang="en-US" dirty="0"/>
              <a:t>Software testing can be performed manually, where testers execute test cases manually without any automation tools. </a:t>
            </a:r>
          </a:p>
          <a:p>
            <a:r>
              <a:rPr lang="en-US" dirty="0"/>
              <a:t>Alternatively, automation testing involves using specialized software to automate the execution of test cases, thus increasing efficiency and repeatability.</a:t>
            </a:r>
            <a:endParaRPr lang="en-IN" dirty="0"/>
          </a:p>
        </p:txBody>
      </p:sp>
    </p:spTree>
    <p:extLst>
      <p:ext uri="{BB962C8B-B14F-4D97-AF65-F5344CB8AC3E}">
        <p14:creationId xmlns:p14="http://schemas.microsoft.com/office/powerpoint/2010/main" val="382210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BE24-F1CD-F4E1-BEB8-34142DC7BB6A}"/>
              </a:ext>
            </a:extLst>
          </p:cNvPr>
          <p:cNvSpPr>
            <a:spLocks noGrp="1"/>
          </p:cNvSpPr>
          <p:nvPr>
            <p:ph type="title"/>
          </p:nvPr>
        </p:nvSpPr>
        <p:spPr/>
        <p:txBody>
          <a:bodyPr/>
          <a:lstStyle/>
          <a:p>
            <a:r>
              <a:rPr lang="en-IN" dirty="0"/>
              <a:t>Test Automation</a:t>
            </a:r>
          </a:p>
        </p:txBody>
      </p:sp>
      <p:sp>
        <p:nvSpPr>
          <p:cNvPr id="3" name="Content Placeholder 2">
            <a:extLst>
              <a:ext uri="{FF2B5EF4-FFF2-40B4-BE49-F238E27FC236}">
                <a16:creationId xmlns:a16="http://schemas.microsoft.com/office/drawing/2014/main" id="{0149F3EB-6737-2BC0-0F64-1F1AB4596AFD}"/>
              </a:ext>
            </a:extLst>
          </p:cNvPr>
          <p:cNvSpPr>
            <a:spLocks noGrp="1"/>
          </p:cNvSpPr>
          <p:nvPr>
            <p:ph idx="1"/>
          </p:nvPr>
        </p:nvSpPr>
        <p:spPr/>
        <p:txBody>
          <a:bodyPr/>
          <a:lstStyle/>
          <a:p>
            <a:r>
              <a:rPr lang="en-US" dirty="0"/>
              <a:t>Test automation is a process in software testing where software tools and scripts are used to execute tests on a software application automatically, without the need for human intervention. </a:t>
            </a:r>
          </a:p>
          <a:p>
            <a:r>
              <a:rPr lang="en-US" dirty="0"/>
              <a:t>The main goal of test automation is to improve testing efficiency, reliability, and repeatability by automating the execution of test cases.</a:t>
            </a:r>
            <a:endParaRPr lang="en-IN" dirty="0"/>
          </a:p>
        </p:txBody>
      </p:sp>
    </p:spTree>
    <p:extLst>
      <p:ext uri="{BB962C8B-B14F-4D97-AF65-F5344CB8AC3E}">
        <p14:creationId xmlns:p14="http://schemas.microsoft.com/office/powerpoint/2010/main" val="7423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BE24-F1CD-F4E1-BEB8-34142DC7BB6A}"/>
              </a:ext>
            </a:extLst>
          </p:cNvPr>
          <p:cNvSpPr>
            <a:spLocks noGrp="1"/>
          </p:cNvSpPr>
          <p:nvPr>
            <p:ph type="title"/>
          </p:nvPr>
        </p:nvSpPr>
        <p:spPr/>
        <p:txBody>
          <a:bodyPr/>
          <a:lstStyle/>
          <a:p>
            <a:r>
              <a:rPr lang="en-IN" dirty="0"/>
              <a:t>Benefits of Test Automation</a:t>
            </a:r>
          </a:p>
        </p:txBody>
      </p:sp>
      <p:sp>
        <p:nvSpPr>
          <p:cNvPr id="3" name="Content Placeholder 2">
            <a:extLst>
              <a:ext uri="{FF2B5EF4-FFF2-40B4-BE49-F238E27FC236}">
                <a16:creationId xmlns:a16="http://schemas.microsoft.com/office/drawing/2014/main" id="{0149F3EB-6737-2BC0-0F64-1F1AB4596AFD}"/>
              </a:ext>
            </a:extLst>
          </p:cNvPr>
          <p:cNvSpPr>
            <a:spLocks noGrp="1"/>
          </p:cNvSpPr>
          <p:nvPr>
            <p:ph idx="1"/>
          </p:nvPr>
        </p:nvSpPr>
        <p:spPr/>
        <p:txBody>
          <a:bodyPr>
            <a:normAutofit fontScale="70000" lnSpcReduction="20000"/>
          </a:bodyPr>
          <a:lstStyle/>
          <a:p>
            <a:r>
              <a:rPr lang="en-US" dirty="0"/>
              <a:t>Faster Feedback: Automated tests can be run much faster than manual tests, providing faster feedback on the application's quality.</a:t>
            </a:r>
          </a:p>
          <a:p>
            <a:r>
              <a:rPr lang="en-US" dirty="0"/>
              <a:t>Repeatability: Automated tests can be run multiple times with the same input and conditions, ensuring consistent results.</a:t>
            </a:r>
          </a:p>
          <a:p>
            <a:r>
              <a:rPr lang="en-US" dirty="0"/>
              <a:t>Regression Testing: Test automation is particularly useful for regression testing, where existing functionalities are verified after code changes.</a:t>
            </a:r>
          </a:p>
          <a:p>
            <a:r>
              <a:rPr lang="en-US" dirty="0"/>
              <a:t>Increased Test Coverage: Automation allows testing of a large number of test cases, helping achieve better test coverage.</a:t>
            </a:r>
          </a:p>
          <a:p>
            <a:r>
              <a:rPr lang="en-US" dirty="0"/>
              <a:t>Cost-Effectiveness: Although test automation requires an initial investment, it can lead to cost savings in the long run due to reduced manual effort.</a:t>
            </a:r>
          </a:p>
          <a:p>
            <a:r>
              <a:rPr lang="en-US" dirty="0"/>
              <a:t>Early Bug Detection: Automated tests can be integrated into the development process, enabling early bug detection and faster bug fixes.</a:t>
            </a:r>
          </a:p>
          <a:p>
            <a:r>
              <a:rPr lang="en-US" dirty="0"/>
              <a:t>Continuous Integration and Delivery (CI/CD): Test automation fits well into CI/CD pipelines, facilitating frequent and automated testing throughout the development lifecycle.</a:t>
            </a:r>
            <a:endParaRPr lang="en-IN" dirty="0"/>
          </a:p>
        </p:txBody>
      </p:sp>
    </p:spTree>
    <p:extLst>
      <p:ext uri="{BB962C8B-B14F-4D97-AF65-F5344CB8AC3E}">
        <p14:creationId xmlns:p14="http://schemas.microsoft.com/office/powerpoint/2010/main" val="198209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81D2-AA83-1A69-CC61-FBBED184BE31}"/>
              </a:ext>
            </a:extLst>
          </p:cNvPr>
          <p:cNvSpPr>
            <a:spLocks noGrp="1"/>
          </p:cNvSpPr>
          <p:nvPr>
            <p:ph type="title"/>
          </p:nvPr>
        </p:nvSpPr>
        <p:spPr/>
        <p:txBody>
          <a:bodyPr/>
          <a:lstStyle/>
          <a:p>
            <a:r>
              <a:rPr lang="en-IN" dirty="0"/>
              <a:t>Test Automation Tools</a:t>
            </a:r>
          </a:p>
        </p:txBody>
      </p:sp>
      <p:sp>
        <p:nvSpPr>
          <p:cNvPr id="3" name="Content Placeholder 2">
            <a:extLst>
              <a:ext uri="{FF2B5EF4-FFF2-40B4-BE49-F238E27FC236}">
                <a16:creationId xmlns:a16="http://schemas.microsoft.com/office/drawing/2014/main" id="{1244F168-28AE-C01E-8F86-EC0AF50E028A}"/>
              </a:ext>
            </a:extLst>
          </p:cNvPr>
          <p:cNvSpPr>
            <a:spLocks noGrp="1"/>
          </p:cNvSpPr>
          <p:nvPr>
            <p:ph idx="1"/>
          </p:nvPr>
        </p:nvSpPr>
        <p:spPr/>
        <p:txBody>
          <a:bodyPr>
            <a:normAutofit fontScale="77500" lnSpcReduction="20000"/>
          </a:bodyPr>
          <a:lstStyle/>
          <a:p>
            <a:r>
              <a:rPr lang="en-US" dirty="0"/>
              <a:t>Various test automation tools are available in the market, catering to different testing needs and programming languages. Some popular test automation tools include:</a:t>
            </a:r>
          </a:p>
          <a:p>
            <a:endParaRPr lang="en-US" dirty="0"/>
          </a:p>
          <a:p>
            <a:pPr lvl="1"/>
            <a:r>
              <a:rPr lang="en-US" dirty="0"/>
              <a:t>Selenium: An open-source tool primarily used for automating web applications across different browsers.</a:t>
            </a:r>
          </a:p>
          <a:p>
            <a:pPr lvl="1"/>
            <a:endParaRPr lang="en-US" dirty="0"/>
          </a:p>
          <a:p>
            <a:pPr lvl="1"/>
            <a:r>
              <a:rPr lang="en-US" dirty="0"/>
              <a:t>Appium: An open-source tool for automating mobile applications on iOS and Android platforms.</a:t>
            </a:r>
          </a:p>
          <a:p>
            <a:pPr lvl="1"/>
            <a:endParaRPr lang="en-US" dirty="0"/>
          </a:p>
          <a:p>
            <a:pPr lvl="1"/>
            <a:r>
              <a:rPr lang="en-US" dirty="0"/>
              <a:t>JUnit: A widely used testing framework for Java applications.</a:t>
            </a:r>
          </a:p>
          <a:p>
            <a:pPr lvl="1"/>
            <a:endParaRPr lang="en-US" dirty="0"/>
          </a:p>
          <a:p>
            <a:pPr lvl="1"/>
            <a:r>
              <a:rPr lang="en-US" dirty="0"/>
              <a:t>TestNG: Another testing framework for Java, inspired by JUnit, but with additional features.</a:t>
            </a:r>
          </a:p>
          <a:p>
            <a:pPr lvl="1"/>
            <a:endParaRPr lang="en-US" dirty="0"/>
          </a:p>
          <a:p>
            <a:pPr lvl="1"/>
            <a:r>
              <a:rPr lang="en-US" dirty="0" err="1"/>
              <a:t>Pytest</a:t>
            </a:r>
            <a:r>
              <a:rPr lang="en-US" dirty="0"/>
              <a:t>: A popular testing framework for Python applications.</a:t>
            </a:r>
          </a:p>
          <a:p>
            <a:pPr lvl="1"/>
            <a:endParaRPr lang="en-US" dirty="0"/>
          </a:p>
          <a:p>
            <a:pPr lvl="1"/>
            <a:r>
              <a:rPr lang="en-US" dirty="0"/>
              <a:t>Cucumber: A tool for behavior-driven development (BDD) that uses Gherkin language to write test cases in a more human-readable format.</a:t>
            </a:r>
            <a:endParaRPr lang="en-IN" dirty="0"/>
          </a:p>
        </p:txBody>
      </p:sp>
    </p:spTree>
    <p:extLst>
      <p:ext uri="{BB962C8B-B14F-4D97-AF65-F5344CB8AC3E}">
        <p14:creationId xmlns:p14="http://schemas.microsoft.com/office/powerpoint/2010/main" val="264474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BD3-A685-6A76-59D6-1189D6FE0266}"/>
              </a:ext>
            </a:extLst>
          </p:cNvPr>
          <p:cNvSpPr>
            <a:spLocks noGrp="1"/>
          </p:cNvSpPr>
          <p:nvPr>
            <p:ph type="title"/>
          </p:nvPr>
        </p:nvSpPr>
        <p:spPr/>
        <p:txBody>
          <a:bodyPr/>
          <a:lstStyle/>
          <a:p>
            <a:r>
              <a:rPr lang="en-IN" dirty="0"/>
              <a:t>Test Automation Best Practices</a:t>
            </a:r>
          </a:p>
        </p:txBody>
      </p:sp>
      <p:sp>
        <p:nvSpPr>
          <p:cNvPr id="3" name="Content Placeholder 2">
            <a:extLst>
              <a:ext uri="{FF2B5EF4-FFF2-40B4-BE49-F238E27FC236}">
                <a16:creationId xmlns:a16="http://schemas.microsoft.com/office/drawing/2014/main" id="{8BC72C8E-3F38-66A1-E9A4-DC24E654393D}"/>
              </a:ext>
            </a:extLst>
          </p:cNvPr>
          <p:cNvSpPr>
            <a:spLocks noGrp="1"/>
          </p:cNvSpPr>
          <p:nvPr>
            <p:ph idx="1"/>
          </p:nvPr>
        </p:nvSpPr>
        <p:spPr/>
        <p:txBody>
          <a:bodyPr>
            <a:normAutofit fontScale="62500" lnSpcReduction="20000"/>
          </a:bodyPr>
          <a:lstStyle/>
          <a:p>
            <a:r>
              <a:rPr lang="en-US" dirty="0"/>
              <a:t>Identify Test Cases: Not all test cases are suitable for automation. Focus on automating repetitive and critical test scenarios.</a:t>
            </a:r>
          </a:p>
          <a:p>
            <a:r>
              <a:rPr lang="en-US" dirty="0"/>
              <a:t>Maintainable and Modular Scripts: Write test scripts that are easy to maintain and can be reused across different tests.</a:t>
            </a:r>
          </a:p>
          <a:p>
            <a:r>
              <a:rPr lang="en-US" dirty="0"/>
              <a:t>Regular Maintenance: Keep test scripts up-to-date with the application changes to ensure accuracy.</a:t>
            </a:r>
          </a:p>
          <a:p>
            <a:r>
              <a:rPr lang="en-US" dirty="0"/>
              <a:t>Continuous Integration: Integrate test automation with the CI/CD process for seamless and automated testing.</a:t>
            </a:r>
          </a:p>
          <a:p>
            <a:r>
              <a:rPr lang="en-US" dirty="0"/>
              <a:t>Parameterization: Use data-driven testing to test the same functionality with different input values.</a:t>
            </a:r>
          </a:p>
          <a:p>
            <a:r>
              <a:rPr lang="en-US" dirty="0"/>
              <a:t>Error Handling: Implement proper error handling in test scripts to make them robust and informative.</a:t>
            </a:r>
          </a:p>
          <a:p>
            <a:r>
              <a:rPr lang="en-US" dirty="0"/>
              <a:t>Performance Considerations: Be mindful of test execution time and resource consumption when designing automated tests.</a:t>
            </a:r>
          </a:p>
          <a:p>
            <a:endParaRPr lang="en-US" dirty="0"/>
          </a:p>
          <a:p>
            <a:pPr marL="0" indent="0">
              <a:buNone/>
            </a:pPr>
            <a:r>
              <a:rPr lang="en-US" dirty="0"/>
              <a:t>NOTE : Remember, while test automation brings many advantages, it is not a replacement for manual testing in all cases. A balanced approach combining both manual and automated testing is often the most effective way to ensure software quality.</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97052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747B-E8E2-8A62-5148-DA57B8E4F35B}"/>
              </a:ext>
            </a:extLst>
          </p:cNvPr>
          <p:cNvSpPr>
            <a:spLocks noGrp="1"/>
          </p:cNvSpPr>
          <p:nvPr>
            <p:ph type="title"/>
          </p:nvPr>
        </p:nvSpPr>
        <p:spPr/>
        <p:txBody>
          <a:bodyPr/>
          <a:lstStyle/>
          <a:p>
            <a:r>
              <a:rPr lang="en-IN" dirty="0"/>
              <a:t>Testing Best Practices</a:t>
            </a:r>
          </a:p>
        </p:txBody>
      </p:sp>
      <p:sp>
        <p:nvSpPr>
          <p:cNvPr id="3" name="Content Placeholder 2">
            <a:extLst>
              <a:ext uri="{FF2B5EF4-FFF2-40B4-BE49-F238E27FC236}">
                <a16:creationId xmlns:a16="http://schemas.microsoft.com/office/drawing/2014/main" id="{A83797C2-58A5-1B51-AFAC-60B9915FB3C2}"/>
              </a:ext>
            </a:extLst>
          </p:cNvPr>
          <p:cNvSpPr>
            <a:spLocks noGrp="1"/>
          </p:cNvSpPr>
          <p:nvPr>
            <p:ph idx="1"/>
          </p:nvPr>
        </p:nvSpPr>
        <p:spPr/>
        <p:txBody>
          <a:bodyPr>
            <a:normAutofit fontScale="77500" lnSpcReduction="20000"/>
          </a:bodyPr>
          <a:lstStyle/>
          <a:p>
            <a:r>
              <a:rPr lang="en-US" dirty="0"/>
              <a:t>Testing is an essential part of software development that ensures the quality and reliability of your code. </a:t>
            </a:r>
          </a:p>
          <a:p>
            <a:r>
              <a:rPr lang="en-US" dirty="0"/>
              <a:t>Following best practices in testing helps identify and fix issues early in the development process, leading to a more stable and robust final product. </a:t>
            </a:r>
          </a:p>
          <a:p>
            <a:r>
              <a:rPr lang="en-US" dirty="0"/>
              <a:t>Here are some testing best practices you should consider:</a:t>
            </a:r>
          </a:p>
          <a:p>
            <a:pPr lvl="1"/>
            <a:r>
              <a:rPr lang="en-US" dirty="0"/>
              <a:t>Start Testing Early: Begin testing as early as possible in the development lifecycle. The earlier you catch and fix issues, the less costly they are to resolve.</a:t>
            </a:r>
          </a:p>
          <a:p>
            <a:pPr lvl="1"/>
            <a:endParaRPr lang="en-US" dirty="0"/>
          </a:p>
          <a:p>
            <a:pPr lvl="1"/>
            <a:r>
              <a:rPr lang="en-US" dirty="0"/>
              <a:t>Use a Testing Framework: Employ a testing framework that suits your programming language and project. Popular frameworks include JUnit for Java, </a:t>
            </a:r>
            <a:r>
              <a:rPr lang="en-US" dirty="0" err="1"/>
              <a:t>pytest</a:t>
            </a:r>
            <a:r>
              <a:rPr lang="en-US" dirty="0"/>
              <a:t> for Python, and Jasmine for JavaScript.</a:t>
            </a:r>
          </a:p>
          <a:p>
            <a:pPr lvl="1"/>
            <a:endParaRPr lang="en-US" dirty="0"/>
          </a:p>
          <a:p>
            <a:pPr lvl="1"/>
            <a:r>
              <a:rPr lang="en-US" dirty="0"/>
              <a:t>Automate Testing: Automated tests save time and effort in the long run. Set up unit tests, integration tests, and end-to-end tests to run automatically whenever code changes are made.</a:t>
            </a:r>
          </a:p>
          <a:p>
            <a:pPr lvl="1"/>
            <a:endParaRPr lang="en-US" dirty="0"/>
          </a:p>
          <a:p>
            <a:pPr lvl="1"/>
            <a:r>
              <a:rPr lang="en-US" dirty="0"/>
              <a:t>Test in Isolation: Unit tests should be isolated from the rest of the system to ensure that each component functions correctly on its own.</a:t>
            </a:r>
            <a:endParaRPr lang="en-IN" dirty="0"/>
          </a:p>
        </p:txBody>
      </p:sp>
    </p:spTree>
    <p:extLst>
      <p:ext uri="{BB962C8B-B14F-4D97-AF65-F5344CB8AC3E}">
        <p14:creationId xmlns:p14="http://schemas.microsoft.com/office/powerpoint/2010/main" val="45380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747B-E8E2-8A62-5148-DA57B8E4F35B}"/>
              </a:ext>
            </a:extLst>
          </p:cNvPr>
          <p:cNvSpPr>
            <a:spLocks noGrp="1"/>
          </p:cNvSpPr>
          <p:nvPr>
            <p:ph type="title"/>
          </p:nvPr>
        </p:nvSpPr>
        <p:spPr/>
        <p:txBody>
          <a:bodyPr/>
          <a:lstStyle/>
          <a:p>
            <a:r>
              <a:rPr lang="en-IN" dirty="0"/>
              <a:t>Testing Best Practices</a:t>
            </a:r>
          </a:p>
        </p:txBody>
      </p:sp>
      <p:sp>
        <p:nvSpPr>
          <p:cNvPr id="3" name="Content Placeholder 2">
            <a:extLst>
              <a:ext uri="{FF2B5EF4-FFF2-40B4-BE49-F238E27FC236}">
                <a16:creationId xmlns:a16="http://schemas.microsoft.com/office/drawing/2014/main" id="{A83797C2-58A5-1B51-AFAC-60B9915FB3C2}"/>
              </a:ext>
            </a:extLst>
          </p:cNvPr>
          <p:cNvSpPr>
            <a:spLocks noGrp="1"/>
          </p:cNvSpPr>
          <p:nvPr>
            <p:ph idx="1"/>
          </p:nvPr>
        </p:nvSpPr>
        <p:spPr>
          <a:xfrm>
            <a:off x="555811" y="1690688"/>
            <a:ext cx="11313459" cy="3858465"/>
          </a:xfrm>
        </p:spPr>
        <p:txBody>
          <a:bodyPr>
            <a:noAutofit/>
          </a:bodyPr>
          <a:lstStyle/>
          <a:p>
            <a:r>
              <a:rPr lang="en-US" sz="1400" dirty="0"/>
              <a:t>Follow the AAA Pattern: For unit tests, use the Arrange-Act-Assert pattern to structure your test cases. Arrange the test data and setup, Act on the code being tested, and Assert the expected outcomes.</a:t>
            </a:r>
          </a:p>
          <a:p>
            <a:r>
              <a:rPr lang="en-US" sz="1400" dirty="0"/>
              <a:t>Test Edge Cases: Don't just test typical scenarios; include edge cases and boundary conditions in your test suite to ensure the code handles all possible inputs and situations.</a:t>
            </a:r>
          </a:p>
          <a:p>
            <a:r>
              <a:rPr lang="en-US" sz="1400" dirty="0"/>
              <a:t>Continuous Integration (CI): Integrate testing into your CI/CD (Continuous Integration/Continuous Deployment) pipeline. This ensures that tests are automatically run whenever there's a new code commit, reducing the chance of introducing bugs into the codebase.</a:t>
            </a:r>
          </a:p>
          <a:p>
            <a:r>
              <a:rPr lang="en-US" sz="1400" dirty="0"/>
              <a:t>Use Version Control: Keep your test code in version control along with the production code. This way, you can track changes, collaborate effectively, and revert to previous versions if needed.</a:t>
            </a:r>
          </a:p>
          <a:p>
            <a:r>
              <a:rPr lang="en-US" sz="1400" dirty="0"/>
              <a:t>Test Regularly: Test your code frequently during development to catch issues early on and to ensure that new changes don't break existing functionality.</a:t>
            </a:r>
          </a:p>
          <a:p>
            <a:r>
              <a:rPr lang="en-US" sz="1400" dirty="0"/>
              <a:t>Code Reviews: Include testing as part of your code review process. Fresh eyes may spot potential issues that the original developer missed.</a:t>
            </a:r>
          </a:p>
          <a:p>
            <a:r>
              <a:rPr lang="en-US" sz="1400" dirty="0"/>
              <a:t>Test Data Management: Pay attention to the test data you use. Ensure it is representative of real-world scenarios, but also be cautious about using sensitive or confidential information.</a:t>
            </a:r>
          </a:p>
          <a:p>
            <a:r>
              <a:rPr lang="en-US" sz="1400" dirty="0"/>
              <a:t>Clear and Meaningful Test Names: Give your test cases descriptive names that explain what they are testing and what scenarios they cover.</a:t>
            </a:r>
          </a:p>
          <a:p>
            <a:r>
              <a:rPr lang="en-US" sz="1400" dirty="0"/>
              <a:t>Test Coverage Analysis: Use tools to analyze your test coverage and identify areas of your code that need more thorough testing.</a:t>
            </a:r>
          </a:p>
          <a:p>
            <a:r>
              <a:rPr lang="en-US" sz="1400" dirty="0"/>
              <a:t>Performance Testing: If your application deals with significant loads, consider performance testing to ensure it can handle the expected user traffic.</a:t>
            </a:r>
          </a:p>
          <a:p>
            <a:r>
              <a:rPr lang="en-US" sz="1400" dirty="0"/>
              <a:t>Regression Testing: Whenever changes are made, perform regression testing to check if new code introduces issues into existing functionality.</a:t>
            </a:r>
          </a:p>
          <a:p>
            <a:r>
              <a:rPr lang="en-US" sz="1400" dirty="0"/>
              <a:t>Test Documentation: Document your test cases and their expected outcomes for future reference and to help new team members understand the testing suite.</a:t>
            </a:r>
          </a:p>
        </p:txBody>
      </p:sp>
    </p:spTree>
    <p:extLst>
      <p:ext uri="{BB962C8B-B14F-4D97-AF65-F5344CB8AC3E}">
        <p14:creationId xmlns:p14="http://schemas.microsoft.com/office/powerpoint/2010/main" val="371559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4589-8C7B-3C78-7449-85598629783B}"/>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C933EB8D-F59D-0C6D-A269-F0407709180A}"/>
              </a:ext>
            </a:extLst>
          </p:cNvPr>
          <p:cNvSpPr>
            <a:spLocks noGrp="1"/>
          </p:cNvSpPr>
          <p:nvPr>
            <p:ph idx="1"/>
          </p:nvPr>
        </p:nvSpPr>
        <p:spPr/>
        <p:txBody>
          <a:bodyPr/>
          <a:lstStyle/>
          <a:p>
            <a:pPr marL="0" indent="0">
              <a:buNone/>
            </a:pPr>
            <a:r>
              <a:rPr lang="en-US" dirty="0"/>
              <a:t>Remember, testing is not just about finding bugs; it's about building confidence in your code and delivering a reliable product to your users. By following testing best practices, you can maintain a high standard of software quality and improve the development process overall.</a:t>
            </a:r>
            <a:endParaRPr lang="en-IN" dirty="0"/>
          </a:p>
        </p:txBody>
      </p:sp>
    </p:spTree>
    <p:extLst>
      <p:ext uri="{BB962C8B-B14F-4D97-AF65-F5344CB8AC3E}">
        <p14:creationId xmlns:p14="http://schemas.microsoft.com/office/powerpoint/2010/main" val="306068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06EB-39D7-12F7-F206-4FEF48C0EDF9}"/>
              </a:ext>
            </a:extLst>
          </p:cNvPr>
          <p:cNvSpPr>
            <a:spLocks noGrp="1"/>
          </p:cNvSpPr>
          <p:nvPr>
            <p:ph type="title"/>
          </p:nvPr>
        </p:nvSpPr>
        <p:spPr/>
        <p:txBody>
          <a:bodyPr>
            <a:normAutofit/>
          </a:bodyPr>
          <a:lstStyle/>
          <a:p>
            <a:r>
              <a:rPr lang="en-IN" sz="3200" dirty="0">
                <a:latin typeface="+mn-lt"/>
              </a:rPr>
              <a:t>Topics</a:t>
            </a:r>
          </a:p>
        </p:txBody>
      </p:sp>
      <p:sp>
        <p:nvSpPr>
          <p:cNvPr id="3" name="Content Placeholder 2">
            <a:extLst>
              <a:ext uri="{FF2B5EF4-FFF2-40B4-BE49-F238E27FC236}">
                <a16:creationId xmlns:a16="http://schemas.microsoft.com/office/drawing/2014/main" id="{53165415-ACAC-656A-0D26-BEB47740D7BB}"/>
              </a:ext>
            </a:extLst>
          </p:cNvPr>
          <p:cNvSpPr>
            <a:spLocks noGrp="1"/>
          </p:cNvSpPr>
          <p:nvPr>
            <p:ph idx="1"/>
          </p:nvPr>
        </p:nvSpPr>
        <p:spPr>
          <a:xfrm>
            <a:off x="313765" y="1237129"/>
            <a:ext cx="11040035" cy="4939834"/>
          </a:xfrm>
        </p:spPr>
        <p:txBody>
          <a:bodyPr>
            <a:normAutofit/>
          </a:bodyPr>
          <a:lstStyle/>
          <a:p>
            <a:pPr marL="0" indent="0" algn="l">
              <a:buNone/>
            </a:pPr>
            <a:r>
              <a:rPr lang="en-US" sz="2000" b="1" i="0" dirty="0">
                <a:solidFill>
                  <a:srgbClr val="374151"/>
                </a:solidFill>
                <a:effectLst/>
              </a:rPr>
              <a:t>Introduction to Software Testing</a:t>
            </a:r>
          </a:p>
          <a:p>
            <a:pPr marL="0" indent="0" algn="l">
              <a:buNone/>
            </a:pPr>
            <a:r>
              <a:rPr lang="en-US" sz="2000" b="1" i="0" dirty="0">
                <a:solidFill>
                  <a:srgbClr val="374151"/>
                </a:solidFill>
                <a:effectLst/>
              </a:rPr>
              <a:t>Types of Testing</a:t>
            </a:r>
            <a:endParaRPr lang="en-US" sz="2000" b="0" i="0" dirty="0">
              <a:solidFill>
                <a:srgbClr val="374151"/>
              </a:solidFill>
              <a:effectLst/>
            </a:endParaRPr>
          </a:p>
          <a:p>
            <a:pPr marL="0" indent="0" algn="l">
              <a:buNone/>
            </a:pPr>
            <a:r>
              <a:rPr lang="en-US" sz="2000" b="1" i="0" dirty="0">
                <a:solidFill>
                  <a:srgbClr val="374151"/>
                </a:solidFill>
                <a:effectLst/>
              </a:rPr>
              <a:t>Testing Methodologies</a:t>
            </a:r>
            <a:endParaRPr lang="en-US" sz="2000" b="0" i="0" dirty="0">
              <a:solidFill>
                <a:srgbClr val="374151"/>
              </a:solidFill>
              <a:effectLst/>
            </a:endParaRPr>
          </a:p>
          <a:p>
            <a:pPr marL="0" indent="0" algn="l">
              <a:buNone/>
            </a:pPr>
            <a:r>
              <a:rPr lang="en-US" sz="2000" b="1" i="0" dirty="0">
                <a:solidFill>
                  <a:srgbClr val="374151"/>
                </a:solidFill>
                <a:effectLst/>
              </a:rPr>
              <a:t>Testing Process</a:t>
            </a:r>
            <a:endParaRPr lang="en-US" sz="2000" b="0" i="0" dirty="0">
              <a:solidFill>
                <a:srgbClr val="374151"/>
              </a:solidFill>
              <a:effectLst/>
            </a:endParaRPr>
          </a:p>
          <a:p>
            <a:pPr marL="0" indent="0" algn="l">
              <a:buNone/>
            </a:pPr>
            <a:r>
              <a:rPr lang="en-US" sz="2000" b="1" i="0" dirty="0">
                <a:solidFill>
                  <a:srgbClr val="374151"/>
                </a:solidFill>
                <a:effectLst/>
              </a:rPr>
              <a:t>Test Automation</a:t>
            </a:r>
            <a:endParaRPr lang="en-US" sz="2000" b="0" i="0" dirty="0">
              <a:solidFill>
                <a:srgbClr val="374151"/>
              </a:solidFill>
              <a:effectLst/>
            </a:endParaRPr>
          </a:p>
          <a:p>
            <a:pPr marL="0" indent="0" algn="l">
              <a:buNone/>
            </a:pPr>
            <a:r>
              <a:rPr lang="en-US" sz="2000" b="1" i="0" dirty="0">
                <a:solidFill>
                  <a:srgbClr val="374151"/>
                </a:solidFill>
                <a:effectLst/>
              </a:rPr>
              <a:t>Testing Best Practices</a:t>
            </a:r>
            <a:endParaRPr lang="en-US" sz="2000" b="0" i="0" dirty="0">
              <a:solidFill>
                <a:srgbClr val="374151"/>
              </a:solidFill>
              <a:effectLst/>
            </a:endParaRPr>
          </a:p>
          <a:p>
            <a:pPr marL="0" indent="0" algn="l">
              <a:buNone/>
            </a:pPr>
            <a:r>
              <a:rPr lang="en-US" sz="2000" b="1" i="0" dirty="0">
                <a:solidFill>
                  <a:srgbClr val="374151"/>
                </a:solidFill>
                <a:effectLst/>
              </a:rPr>
              <a:t>Challenges and Solutions</a:t>
            </a:r>
            <a:endParaRPr lang="en-US" sz="2000" b="0" i="0" dirty="0">
              <a:solidFill>
                <a:srgbClr val="374151"/>
              </a:solidFill>
              <a:effectLst/>
            </a:endParaRPr>
          </a:p>
          <a:p>
            <a:pPr marL="0" indent="0" algn="l">
              <a:buNone/>
            </a:pPr>
            <a:r>
              <a:rPr lang="en-US" sz="2000" b="1" i="0" dirty="0">
                <a:solidFill>
                  <a:srgbClr val="374151"/>
                </a:solidFill>
                <a:effectLst/>
              </a:rPr>
              <a:t>Performance Testing</a:t>
            </a:r>
            <a:endParaRPr lang="en-US" sz="2000" b="0" i="0" dirty="0">
              <a:solidFill>
                <a:srgbClr val="374151"/>
              </a:solidFill>
              <a:effectLst/>
            </a:endParaRPr>
          </a:p>
        </p:txBody>
      </p:sp>
    </p:spTree>
    <p:extLst>
      <p:ext uri="{BB962C8B-B14F-4D97-AF65-F5344CB8AC3E}">
        <p14:creationId xmlns:p14="http://schemas.microsoft.com/office/powerpoint/2010/main" val="123667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6B85-0B14-93A1-5B75-AA2431C4143C}"/>
              </a:ext>
            </a:extLst>
          </p:cNvPr>
          <p:cNvSpPr>
            <a:spLocks noGrp="1"/>
          </p:cNvSpPr>
          <p:nvPr>
            <p:ph type="title"/>
          </p:nvPr>
        </p:nvSpPr>
        <p:spPr/>
        <p:txBody>
          <a:bodyPr/>
          <a:lstStyle/>
          <a:p>
            <a:r>
              <a:rPr lang="en-US" sz="4400" b="1" i="0" dirty="0">
                <a:solidFill>
                  <a:srgbClr val="374151"/>
                </a:solidFill>
                <a:effectLst/>
              </a:rPr>
              <a:t>Introduction to Software Testing</a:t>
            </a:r>
            <a:br>
              <a:rPr lang="en-US" sz="4400" b="1" i="0" dirty="0">
                <a:solidFill>
                  <a:srgbClr val="374151"/>
                </a:solidFill>
                <a:effectLst/>
              </a:rPr>
            </a:br>
            <a:endParaRPr lang="en-IN" dirty="0"/>
          </a:p>
        </p:txBody>
      </p:sp>
      <p:sp>
        <p:nvSpPr>
          <p:cNvPr id="3" name="Content Placeholder 2">
            <a:extLst>
              <a:ext uri="{FF2B5EF4-FFF2-40B4-BE49-F238E27FC236}">
                <a16:creationId xmlns:a16="http://schemas.microsoft.com/office/drawing/2014/main" id="{3462BEB5-9B0D-7881-F5F5-551D49BCBF29}"/>
              </a:ext>
            </a:extLst>
          </p:cNvPr>
          <p:cNvSpPr>
            <a:spLocks noGrp="1"/>
          </p:cNvSpPr>
          <p:nvPr>
            <p:ph idx="1"/>
          </p:nvPr>
        </p:nvSpPr>
        <p:spPr/>
        <p:txBody>
          <a:bodyPr/>
          <a:lstStyle/>
          <a:p>
            <a:r>
              <a:rPr lang="en-US" b="0" i="0" dirty="0">
                <a:solidFill>
                  <a:srgbClr val="374151"/>
                </a:solidFill>
                <a:effectLst/>
                <a:latin typeface="Söhne"/>
              </a:rPr>
              <a:t>Software testing is a critical process in the software development life cycle that ensures the quality, reliability, and functionality of software applications. </a:t>
            </a:r>
          </a:p>
          <a:p>
            <a:r>
              <a:rPr lang="en-US" b="0" i="0" dirty="0">
                <a:solidFill>
                  <a:srgbClr val="374151"/>
                </a:solidFill>
                <a:effectLst/>
                <a:latin typeface="Söhne"/>
              </a:rPr>
              <a:t>It is the systematic evaluation of a software product or system to identify and rectify defects, bugs, or errors. </a:t>
            </a:r>
          </a:p>
          <a:p>
            <a:r>
              <a:rPr lang="en-US" b="0" i="0" dirty="0">
                <a:solidFill>
                  <a:srgbClr val="374151"/>
                </a:solidFill>
                <a:effectLst/>
                <a:latin typeface="Söhne"/>
              </a:rPr>
              <a:t>The primary goal of testing is to provide stakeholders with confidence that the software behaves as intended and meets its specified requirements.</a:t>
            </a:r>
            <a:endParaRPr lang="en-IN" dirty="0"/>
          </a:p>
        </p:txBody>
      </p:sp>
    </p:spTree>
    <p:extLst>
      <p:ext uri="{BB962C8B-B14F-4D97-AF65-F5344CB8AC3E}">
        <p14:creationId xmlns:p14="http://schemas.microsoft.com/office/powerpoint/2010/main" val="5103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A4F4-FE64-E720-1DAE-C784B1B20C35}"/>
              </a:ext>
            </a:extLst>
          </p:cNvPr>
          <p:cNvSpPr>
            <a:spLocks noGrp="1"/>
          </p:cNvSpPr>
          <p:nvPr>
            <p:ph type="title"/>
          </p:nvPr>
        </p:nvSpPr>
        <p:spPr/>
        <p:txBody>
          <a:bodyPr/>
          <a:lstStyle/>
          <a:p>
            <a:r>
              <a:rPr lang="en-US" dirty="0"/>
              <a:t>Why Software Testing is Essential</a:t>
            </a:r>
            <a:endParaRPr lang="en-IN" dirty="0"/>
          </a:p>
        </p:txBody>
      </p:sp>
      <p:sp>
        <p:nvSpPr>
          <p:cNvPr id="3" name="Content Placeholder 2">
            <a:extLst>
              <a:ext uri="{FF2B5EF4-FFF2-40B4-BE49-F238E27FC236}">
                <a16:creationId xmlns:a16="http://schemas.microsoft.com/office/drawing/2014/main" id="{03E47E2B-2BE9-9743-6DB5-D412B5BDA668}"/>
              </a:ext>
            </a:extLst>
          </p:cNvPr>
          <p:cNvSpPr>
            <a:spLocks noGrp="1"/>
          </p:cNvSpPr>
          <p:nvPr>
            <p:ph idx="1"/>
          </p:nvPr>
        </p:nvSpPr>
        <p:spPr/>
        <p:txBody>
          <a:bodyPr>
            <a:normAutofit fontScale="70000" lnSpcReduction="20000"/>
          </a:bodyPr>
          <a:lstStyle/>
          <a:p>
            <a:r>
              <a:rPr lang="en-US" dirty="0"/>
              <a:t>Bug Detection: Testing helps in identifying defects and errors in the software, enabling developers to fix them before the product reaches end-users.</a:t>
            </a:r>
          </a:p>
          <a:p>
            <a:endParaRPr lang="en-US" dirty="0"/>
          </a:p>
          <a:p>
            <a:r>
              <a:rPr lang="en-US" dirty="0"/>
              <a:t>Quality Assurance: By validating that the software meets the specified requirements, testing ensures that the final product is of high quality.</a:t>
            </a:r>
          </a:p>
          <a:p>
            <a:endParaRPr lang="en-US" dirty="0"/>
          </a:p>
          <a:p>
            <a:r>
              <a:rPr lang="en-US" dirty="0"/>
              <a:t>Customer Satisfaction: A thoroughly tested software is more likely to function as expected, leading to higher customer satisfaction.</a:t>
            </a:r>
          </a:p>
          <a:p>
            <a:endParaRPr lang="en-US" dirty="0"/>
          </a:p>
          <a:p>
            <a:r>
              <a:rPr lang="en-US" dirty="0"/>
              <a:t>Cost-Effectiveness: Early detection and resolution of defects through testing save time and resources in the long run.</a:t>
            </a:r>
          </a:p>
          <a:p>
            <a:endParaRPr lang="en-US" dirty="0"/>
          </a:p>
          <a:p>
            <a:r>
              <a:rPr lang="en-US" dirty="0"/>
              <a:t>Risk Mitigation: Testing helps in minimizing the risks associated with software failure, which could result in financial losses and damage to a company's reputation.</a:t>
            </a:r>
            <a:endParaRPr lang="en-IN" dirty="0"/>
          </a:p>
        </p:txBody>
      </p:sp>
    </p:spTree>
    <p:extLst>
      <p:ext uri="{BB962C8B-B14F-4D97-AF65-F5344CB8AC3E}">
        <p14:creationId xmlns:p14="http://schemas.microsoft.com/office/powerpoint/2010/main" val="40961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6A57-2D91-4D0F-C061-25F5B9940779}"/>
              </a:ext>
            </a:extLst>
          </p:cNvPr>
          <p:cNvSpPr>
            <a:spLocks noGrp="1"/>
          </p:cNvSpPr>
          <p:nvPr>
            <p:ph type="title"/>
          </p:nvPr>
        </p:nvSpPr>
        <p:spPr/>
        <p:txBody>
          <a:bodyPr>
            <a:normAutofit/>
          </a:bodyPr>
          <a:lstStyle/>
          <a:p>
            <a:r>
              <a:rPr lang="en-IN" dirty="0"/>
              <a:t>Types of Software Testing</a:t>
            </a:r>
          </a:p>
        </p:txBody>
      </p:sp>
      <p:sp>
        <p:nvSpPr>
          <p:cNvPr id="3" name="Content Placeholder 2">
            <a:extLst>
              <a:ext uri="{FF2B5EF4-FFF2-40B4-BE49-F238E27FC236}">
                <a16:creationId xmlns:a16="http://schemas.microsoft.com/office/drawing/2014/main" id="{6689464B-E7EE-A900-77B6-783DD48D0002}"/>
              </a:ext>
            </a:extLst>
          </p:cNvPr>
          <p:cNvSpPr>
            <a:spLocks noGrp="1"/>
          </p:cNvSpPr>
          <p:nvPr>
            <p:ph idx="1"/>
          </p:nvPr>
        </p:nvSpPr>
        <p:spPr/>
        <p:txBody>
          <a:bodyPr>
            <a:noAutofit/>
          </a:bodyPr>
          <a:lstStyle/>
          <a:p>
            <a:r>
              <a:rPr lang="en-US" sz="1400" dirty="0"/>
              <a:t>Unit Testing: Testing individual units or components of the software in isolation to ensure they function correctly.</a:t>
            </a:r>
          </a:p>
          <a:p>
            <a:endParaRPr lang="en-US" sz="1400" dirty="0"/>
          </a:p>
          <a:p>
            <a:r>
              <a:rPr lang="en-US" sz="1400" dirty="0"/>
              <a:t>Integration Testing: Testing the interactions and interfaces between different units or modules to verify their combined functionality.</a:t>
            </a:r>
          </a:p>
          <a:p>
            <a:endParaRPr lang="en-US" sz="1400" dirty="0"/>
          </a:p>
          <a:p>
            <a:r>
              <a:rPr lang="en-US" sz="1400" dirty="0"/>
              <a:t>Functional Testing: Evaluating the software against its functional requirements to check if it meets the specified behavior.</a:t>
            </a:r>
          </a:p>
          <a:p>
            <a:endParaRPr lang="en-US" sz="1400" dirty="0"/>
          </a:p>
          <a:p>
            <a:r>
              <a:rPr lang="en-US" sz="1400" dirty="0"/>
              <a:t>Performance Testing: Assessing the software's speed, responsiveness, and stability under various workload conditions.</a:t>
            </a:r>
          </a:p>
          <a:p>
            <a:endParaRPr lang="en-US" sz="1400" dirty="0"/>
          </a:p>
          <a:p>
            <a:r>
              <a:rPr lang="en-US" sz="1400" dirty="0"/>
              <a:t>Security Testing: Identifying vulnerabilities in the software to ensure data and system security.</a:t>
            </a:r>
          </a:p>
          <a:p>
            <a:endParaRPr lang="en-US" sz="1400" dirty="0"/>
          </a:p>
          <a:p>
            <a:r>
              <a:rPr lang="en-US" sz="1400" dirty="0"/>
              <a:t>Usability Testing: Ensuring that the software is user-friendly and intuitive for end-users.</a:t>
            </a:r>
          </a:p>
          <a:p>
            <a:endParaRPr lang="en-US" sz="1400" dirty="0"/>
          </a:p>
          <a:p>
            <a:r>
              <a:rPr lang="en-US" sz="1400" dirty="0"/>
              <a:t>Regression Testing: Re-running tests on modified parts of the software to ensure new changes do not adversely affect existing functionality.</a:t>
            </a:r>
          </a:p>
          <a:p>
            <a:endParaRPr lang="en-US" sz="1400" dirty="0"/>
          </a:p>
          <a:p>
            <a:r>
              <a:rPr lang="en-US" sz="1400" dirty="0"/>
              <a:t>Acceptance Testing: Evaluating whether the software meets the acceptance criteria defined by stakeholders.</a:t>
            </a:r>
            <a:endParaRPr lang="en-IN" sz="1400" dirty="0"/>
          </a:p>
        </p:txBody>
      </p:sp>
    </p:spTree>
    <p:extLst>
      <p:ext uri="{BB962C8B-B14F-4D97-AF65-F5344CB8AC3E}">
        <p14:creationId xmlns:p14="http://schemas.microsoft.com/office/powerpoint/2010/main" val="245275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DBAF-033B-4327-84BF-C5C7BF0DEBA4}"/>
              </a:ext>
            </a:extLst>
          </p:cNvPr>
          <p:cNvSpPr>
            <a:spLocks noGrp="1"/>
          </p:cNvSpPr>
          <p:nvPr>
            <p:ph type="title"/>
          </p:nvPr>
        </p:nvSpPr>
        <p:spPr/>
        <p:txBody>
          <a:bodyPr/>
          <a:lstStyle/>
          <a:p>
            <a:r>
              <a:rPr lang="en-IN" dirty="0"/>
              <a:t>Testing Methodologies</a:t>
            </a:r>
            <a:br>
              <a:rPr lang="en-IN" dirty="0"/>
            </a:br>
            <a:endParaRPr lang="en-IN" dirty="0"/>
          </a:p>
        </p:txBody>
      </p:sp>
      <p:sp>
        <p:nvSpPr>
          <p:cNvPr id="3" name="Content Placeholder 2">
            <a:extLst>
              <a:ext uri="{FF2B5EF4-FFF2-40B4-BE49-F238E27FC236}">
                <a16:creationId xmlns:a16="http://schemas.microsoft.com/office/drawing/2014/main" id="{1EE38737-A83E-2BE1-D58B-DCEA55C93865}"/>
              </a:ext>
            </a:extLst>
          </p:cNvPr>
          <p:cNvSpPr>
            <a:spLocks noGrp="1"/>
          </p:cNvSpPr>
          <p:nvPr>
            <p:ph idx="1"/>
          </p:nvPr>
        </p:nvSpPr>
        <p:spPr/>
        <p:txBody>
          <a:bodyPr/>
          <a:lstStyle/>
          <a:p>
            <a:pPr marL="0" indent="0">
              <a:buNone/>
            </a:pPr>
            <a:r>
              <a:rPr lang="en-US" dirty="0"/>
              <a:t>Testing methodologies refer to the systematic approaches and techniques used to evaluate the quality, functionality, and performance of software or products. </a:t>
            </a:r>
          </a:p>
          <a:p>
            <a:pPr marL="0" indent="0">
              <a:buNone/>
            </a:pPr>
            <a:r>
              <a:rPr lang="en-US" dirty="0"/>
              <a:t>These methodologies are crucial in ensuring that the software meets its intended requirements and works as expected. </a:t>
            </a:r>
          </a:p>
          <a:p>
            <a:pPr marL="0" indent="0">
              <a:buNone/>
            </a:pPr>
            <a:r>
              <a:rPr lang="en-US" dirty="0"/>
              <a:t>There are several testing methodologies, each with its own focus and objectives. </a:t>
            </a:r>
          </a:p>
        </p:txBody>
      </p:sp>
    </p:spTree>
    <p:extLst>
      <p:ext uri="{BB962C8B-B14F-4D97-AF65-F5344CB8AC3E}">
        <p14:creationId xmlns:p14="http://schemas.microsoft.com/office/powerpoint/2010/main" val="392078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DBAF-033B-4327-84BF-C5C7BF0DEBA4}"/>
              </a:ext>
            </a:extLst>
          </p:cNvPr>
          <p:cNvSpPr>
            <a:spLocks noGrp="1"/>
          </p:cNvSpPr>
          <p:nvPr>
            <p:ph type="title"/>
          </p:nvPr>
        </p:nvSpPr>
        <p:spPr/>
        <p:txBody>
          <a:bodyPr/>
          <a:lstStyle/>
          <a:p>
            <a:r>
              <a:rPr lang="en-IN" dirty="0"/>
              <a:t>Testing Methodologies</a:t>
            </a:r>
            <a:br>
              <a:rPr lang="en-IN" dirty="0"/>
            </a:br>
            <a:endParaRPr lang="en-IN" dirty="0"/>
          </a:p>
        </p:txBody>
      </p:sp>
      <p:sp>
        <p:nvSpPr>
          <p:cNvPr id="3" name="Content Placeholder 2">
            <a:extLst>
              <a:ext uri="{FF2B5EF4-FFF2-40B4-BE49-F238E27FC236}">
                <a16:creationId xmlns:a16="http://schemas.microsoft.com/office/drawing/2014/main" id="{1EE38737-A83E-2BE1-D58B-DCEA55C93865}"/>
              </a:ext>
            </a:extLst>
          </p:cNvPr>
          <p:cNvSpPr>
            <a:spLocks noGrp="1"/>
          </p:cNvSpPr>
          <p:nvPr>
            <p:ph idx="1"/>
          </p:nvPr>
        </p:nvSpPr>
        <p:spPr>
          <a:xfrm>
            <a:off x="515470" y="1253331"/>
            <a:ext cx="10515600" cy="4351338"/>
          </a:xfrm>
        </p:spPr>
        <p:txBody>
          <a:bodyPr>
            <a:noAutofit/>
          </a:bodyPr>
          <a:lstStyle/>
          <a:p>
            <a:pPr marL="0" indent="0">
              <a:buNone/>
            </a:pPr>
            <a:r>
              <a:rPr lang="en-US" sz="1400" dirty="0"/>
              <a:t>Some of the commonly used testing methodologies include:</a:t>
            </a:r>
          </a:p>
          <a:p>
            <a:pPr marL="0" indent="0">
              <a:buNone/>
            </a:pPr>
            <a:r>
              <a:rPr lang="en-US" sz="1400" dirty="0"/>
              <a:t>Waterfall Model: The Waterfall model is a sequential and linear approach to software development and testing. Each phase, including testing, is completed before moving on to the next one. Testing occurs after the development phase is finished. Once testing is complete, the software is delivered to the end-users.</a:t>
            </a:r>
          </a:p>
          <a:p>
            <a:pPr marL="0" indent="0">
              <a:buNone/>
            </a:pPr>
            <a:endParaRPr lang="en-US" sz="1400" dirty="0"/>
          </a:p>
          <a:p>
            <a:pPr marL="0" indent="0">
              <a:buNone/>
            </a:pPr>
            <a:r>
              <a:rPr lang="en-US" sz="1400" dirty="0"/>
              <a:t>Agile Testing: Agile methodologies, such as Scrum, emphasize iterative and incremental development. Testing is an integral part of each iteration, and new features are tested as they are developed. Continuous feedback and collaboration between development and testing teams are key in Agile testing.</a:t>
            </a:r>
          </a:p>
          <a:p>
            <a:pPr marL="0" indent="0">
              <a:buNone/>
            </a:pPr>
            <a:endParaRPr lang="en-US" sz="1400" dirty="0"/>
          </a:p>
          <a:p>
            <a:pPr marL="0" indent="0">
              <a:buNone/>
            </a:pPr>
            <a:r>
              <a:rPr lang="en-US" sz="1400" dirty="0"/>
              <a:t>Test-Driven Development (TDD): In TDD, tests are written before the actual code is developed. The code is then written in a way that makes the tests pass. TDD promotes frequent testing and helps ensure that code is more reliable and maintainable.</a:t>
            </a:r>
          </a:p>
          <a:p>
            <a:pPr marL="0" indent="0">
              <a:buNone/>
            </a:pPr>
            <a:endParaRPr lang="en-US" sz="1400" dirty="0"/>
          </a:p>
          <a:p>
            <a:pPr marL="0" indent="0">
              <a:buNone/>
            </a:pPr>
            <a:r>
              <a:rPr lang="en-US" sz="1400" dirty="0"/>
              <a:t>Behavior-Driven Development (BDD): BDD is an extension of TDD that emphasizes collaboration between developers, testers, and domain experts. Tests are written in a more natural language that non-technical stakeholders can understand, making it easier to align testing with business requirements.</a:t>
            </a:r>
          </a:p>
          <a:p>
            <a:pPr marL="0" indent="0">
              <a:buNone/>
            </a:pPr>
            <a:endParaRPr lang="en-US" sz="1400" dirty="0"/>
          </a:p>
          <a:p>
            <a:pPr marL="0" indent="0">
              <a:buNone/>
            </a:pPr>
            <a:r>
              <a:rPr lang="en-US" sz="1400" dirty="0"/>
              <a:t>V-Model (Validation and Verification Model): The V-Model is an extension of the Waterfall model, where each development stage has a corresponding testing phase. The testing activities run in parallel with development activities.</a:t>
            </a:r>
          </a:p>
          <a:p>
            <a:pPr marL="0" indent="0">
              <a:buNone/>
            </a:pPr>
            <a:endParaRPr lang="en-US" sz="1400" dirty="0"/>
          </a:p>
          <a:p>
            <a:pPr marL="0" indent="0">
              <a:buNone/>
            </a:pPr>
            <a:r>
              <a:rPr lang="en-US" sz="1400" dirty="0"/>
              <a:t>Exploratory Testing: This testing approach involves simultaneous test design and execution. Testers explore the software to find defects, learn about the system, and better understand its behavior. It is often unscripted and allows testers to adapt their approach as they test.</a:t>
            </a:r>
          </a:p>
          <a:p>
            <a:pPr marL="0" indent="0">
              <a:buNone/>
            </a:pPr>
            <a:endParaRPr lang="en-US" sz="1400" dirty="0"/>
          </a:p>
          <a:p>
            <a:pPr marL="0" indent="0">
              <a:buNone/>
            </a:pPr>
            <a:endParaRPr lang="en-IN" sz="1400" dirty="0"/>
          </a:p>
        </p:txBody>
      </p:sp>
    </p:spTree>
    <p:extLst>
      <p:ext uri="{BB962C8B-B14F-4D97-AF65-F5344CB8AC3E}">
        <p14:creationId xmlns:p14="http://schemas.microsoft.com/office/powerpoint/2010/main" val="179803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DBAF-033B-4327-84BF-C5C7BF0DEBA4}"/>
              </a:ext>
            </a:extLst>
          </p:cNvPr>
          <p:cNvSpPr>
            <a:spLocks noGrp="1"/>
          </p:cNvSpPr>
          <p:nvPr>
            <p:ph type="title"/>
          </p:nvPr>
        </p:nvSpPr>
        <p:spPr/>
        <p:txBody>
          <a:bodyPr/>
          <a:lstStyle/>
          <a:p>
            <a:r>
              <a:rPr lang="en-IN" dirty="0"/>
              <a:t>Testing Methodologies</a:t>
            </a:r>
            <a:br>
              <a:rPr lang="en-IN" dirty="0"/>
            </a:br>
            <a:endParaRPr lang="en-IN" dirty="0"/>
          </a:p>
        </p:txBody>
      </p:sp>
      <p:sp>
        <p:nvSpPr>
          <p:cNvPr id="3" name="Content Placeholder 2">
            <a:extLst>
              <a:ext uri="{FF2B5EF4-FFF2-40B4-BE49-F238E27FC236}">
                <a16:creationId xmlns:a16="http://schemas.microsoft.com/office/drawing/2014/main" id="{1EE38737-A83E-2BE1-D58B-DCEA55C93865}"/>
              </a:ext>
            </a:extLst>
          </p:cNvPr>
          <p:cNvSpPr>
            <a:spLocks noGrp="1"/>
          </p:cNvSpPr>
          <p:nvPr>
            <p:ph idx="1"/>
          </p:nvPr>
        </p:nvSpPr>
        <p:spPr>
          <a:xfrm>
            <a:off x="416859" y="1253331"/>
            <a:ext cx="10515600" cy="4351338"/>
          </a:xfrm>
        </p:spPr>
        <p:txBody>
          <a:bodyPr>
            <a:noAutofit/>
          </a:bodyPr>
          <a:lstStyle/>
          <a:p>
            <a:pPr marL="0" indent="0">
              <a:buNone/>
            </a:pPr>
            <a:r>
              <a:rPr lang="en-US" sz="1400" dirty="0"/>
              <a:t>Regression Testing: Regression testing is performed to ensure that new changes or updates to the software do not adversely affect existing functionalities. It helps catch unintended side effects.</a:t>
            </a:r>
          </a:p>
          <a:p>
            <a:pPr marL="0" indent="0">
              <a:buNone/>
            </a:pPr>
            <a:endParaRPr lang="en-US" sz="1400" dirty="0"/>
          </a:p>
          <a:p>
            <a:pPr marL="0" indent="0">
              <a:buNone/>
            </a:pPr>
            <a:r>
              <a:rPr lang="en-US" sz="1400" dirty="0"/>
              <a:t>Load Testing: Load testing checks how well the software performs under expected or anticipated user loads. It helps identify performance bottlenecks.</a:t>
            </a:r>
          </a:p>
          <a:p>
            <a:pPr marL="0" indent="0">
              <a:buNone/>
            </a:pPr>
            <a:endParaRPr lang="en-US" sz="1400" dirty="0"/>
          </a:p>
          <a:p>
            <a:pPr marL="0" indent="0">
              <a:buNone/>
            </a:pPr>
            <a:r>
              <a:rPr lang="en-US" sz="1400" dirty="0"/>
              <a:t>Security Testing: This methodology focuses on identifying vulnerabilities and weaknesses in the software that could lead to security breaches.</a:t>
            </a:r>
          </a:p>
          <a:p>
            <a:pPr marL="0" indent="0">
              <a:buNone/>
            </a:pPr>
            <a:endParaRPr lang="en-US" sz="1400" dirty="0"/>
          </a:p>
          <a:p>
            <a:pPr marL="0" indent="0">
              <a:buNone/>
            </a:pPr>
            <a:r>
              <a:rPr lang="en-US" sz="1400" dirty="0"/>
              <a:t>User Acceptance Testing (UAT): UAT involves end-users testing the software in their own environment to ensure it meets their needs and requirements before it goes live.</a:t>
            </a:r>
          </a:p>
          <a:p>
            <a:pPr marL="0" indent="0">
              <a:buNone/>
            </a:pPr>
            <a:endParaRPr lang="en-US" sz="1400" dirty="0"/>
          </a:p>
          <a:p>
            <a:pPr marL="0" indent="0">
              <a:buNone/>
            </a:pPr>
            <a:r>
              <a:rPr lang="en-US" sz="1400" dirty="0"/>
              <a:t>Black Box Testing: In this approach, testers evaluate the software's functionality without knowing its internal structure. Testers focus on inputs and expected outputs.</a:t>
            </a:r>
          </a:p>
          <a:p>
            <a:pPr marL="0" indent="0">
              <a:buNone/>
            </a:pPr>
            <a:endParaRPr lang="en-US" sz="1400" dirty="0"/>
          </a:p>
          <a:p>
            <a:pPr marL="0" indent="0">
              <a:buNone/>
            </a:pPr>
            <a:r>
              <a:rPr lang="en-US" sz="1400" dirty="0"/>
              <a:t>White Box Testing: Also known as structural testing, this method involves assessing the internal structure of the software. Testers have access to the source code and can design tests based on code logic.</a:t>
            </a:r>
          </a:p>
          <a:p>
            <a:pPr marL="0" indent="0">
              <a:buNone/>
            </a:pPr>
            <a:endParaRPr lang="en-US" sz="1400" dirty="0"/>
          </a:p>
          <a:p>
            <a:pPr marL="0" indent="0">
              <a:buNone/>
            </a:pPr>
            <a:r>
              <a:rPr lang="en-US" sz="1400" dirty="0"/>
              <a:t>Gray Box Testing: A combination of black box and white box testing, where testers have partial knowledge of the internal structure, allowing them to design better test cases.</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IN" sz="1400" dirty="0"/>
          </a:p>
        </p:txBody>
      </p:sp>
    </p:spTree>
    <p:extLst>
      <p:ext uri="{BB962C8B-B14F-4D97-AF65-F5344CB8AC3E}">
        <p14:creationId xmlns:p14="http://schemas.microsoft.com/office/powerpoint/2010/main" val="162541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0683-338C-E10C-B67E-0F60CF322ED2}"/>
              </a:ext>
            </a:extLst>
          </p:cNvPr>
          <p:cNvSpPr>
            <a:spLocks noGrp="1"/>
          </p:cNvSpPr>
          <p:nvPr>
            <p:ph type="title"/>
          </p:nvPr>
        </p:nvSpPr>
        <p:spPr/>
        <p:txBody>
          <a:bodyPr/>
          <a:lstStyle/>
          <a:p>
            <a:r>
              <a:rPr lang="en-IN" dirty="0"/>
              <a:t>Software Testing Process</a:t>
            </a:r>
          </a:p>
        </p:txBody>
      </p:sp>
      <p:sp>
        <p:nvSpPr>
          <p:cNvPr id="3" name="Content Placeholder 2">
            <a:extLst>
              <a:ext uri="{FF2B5EF4-FFF2-40B4-BE49-F238E27FC236}">
                <a16:creationId xmlns:a16="http://schemas.microsoft.com/office/drawing/2014/main" id="{08BD860E-EDDB-6BC3-A840-AA6E16BA6539}"/>
              </a:ext>
            </a:extLst>
          </p:cNvPr>
          <p:cNvSpPr>
            <a:spLocks noGrp="1"/>
          </p:cNvSpPr>
          <p:nvPr>
            <p:ph idx="1"/>
          </p:nvPr>
        </p:nvSpPr>
        <p:spPr/>
        <p:txBody>
          <a:bodyPr>
            <a:normAutofit fontScale="62500" lnSpcReduction="20000"/>
          </a:bodyPr>
          <a:lstStyle/>
          <a:p>
            <a:r>
              <a:rPr lang="en-US" dirty="0"/>
              <a:t>Test Planning: Defining the scope, objectives, and resources required for testing.</a:t>
            </a:r>
          </a:p>
          <a:p>
            <a:endParaRPr lang="en-US" dirty="0"/>
          </a:p>
          <a:p>
            <a:r>
              <a:rPr lang="en-US" dirty="0"/>
              <a:t>Test Design: Creating test cases and test data based on requirements and design documents.</a:t>
            </a:r>
          </a:p>
          <a:p>
            <a:endParaRPr lang="en-US" dirty="0"/>
          </a:p>
          <a:p>
            <a:r>
              <a:rPr lang="en-US" dirty="0"/>
              <a:t>Test Execution: Running the test cases and recording the outcomes.</a:t>
            </a:r>
          </a:p>
          <a:p>
            <a:endParaRPr lang="en-US" dirty="0"/>
          </a:p>
          <a:p>
            <a:r>
              <a:rPr lang="en-US" dirty="0"/>
              <a:t>Defect Reporting: Documenting any defects found during testing and communicating them to the development team.</a:t>
            </a:r>
          </a:p>
          <a:p>
            <a:endParaRPr lang="en-US" dirty="0"/>
          </a:p>
          <a:p>
            <a:r>
              <a:rPr lang="en-US" dirty="0"/>
              <a:t>Defect Retesting: Verifying that the reported defects have been fixed.</a:t>
            </a:r>
          </a:p>
          <a:p>
            <a:endParaRPr lang="en-US" dirty="0"/>
          </a:p>
          <a:p>
            <a:r>
              <a:rPr lang="en-US" dirty="0"/>
              <a:t>Regression Testing: Re-running tests to ensure bug fixes and changes do not introduce new issues.</a:t>
            </a:r>
          </a:p>
          <a:p>
            <a:endParaRPr lang="en-US" dirty="0"/>
          </a:p>
          <a:p>
            <a:r>
              <a:rPr lang="en-US" dirty="0"/>
              <a:t>Test Closure: Assessing the testing process and preparing test summary reports.</a:t>
            </a:r>
            <a:endParaRPr lang="en-IN" dirty="0"/>
          </a:p>
        </p:txBody>
      </p:sp>
    </p:spTree>
    <p:extLst>
      <p:ext uri="{BB962C8B-B14F-4D97-AF65-F5344CB8AC3E}">
        <p14:creationId xmlns:p14="http://schemas.microsoft.com/office/powerpoint/2010/main" val="316715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2173</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Software Testing</vt:lpstr>
      <vt:lpstr>Topics</vt:lpstr>
      <vt:lpstr>Introduction to Software Testing </vt:lpstr>
      <vt:lpstr>Why Software Testing is Essential</vt:lpstr>
      <vt:lpstr>Types of Software Testing</vt:lpstr>
      <vt:lpstr>Testing Methodologies </vt:lpstr>
      <vt:lpstr>Testing Methodologies </vt:lpstr>
      <vt:lpstr>Testing Methodologies </vt:lpstr>
      <vt:lpstr>Software Testing Process</vt:lpstr>
      <vt:lpstr>Automated vs. Manual Testing</vt:lpstr>
      <vt:lpstr>Test Automation</vt:lpstr>
      <vt:lpstr>Benefits of Test Automation</vt:lpstr>
      <vt:lpstr>Test Automation Tools</vt:lpstr>
      <vt:lpstr>Test Automation Best Practices</vt:lpstr>
      <vt:lpstr>Testing Best Practices</vt:lpstr>
      <vt:lpstr>Testing Best Practices</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Prabhat Shahi</dc:creator>
  <cp:lastModifiedBy>Prabhat Shahi</cp:lastModifiedBy>
  <cp:revision>9</cp:revision>
  <dcterms:created xsi:type="dcterms:W3CDTF">2023-07-29T02:35:21Z</dcterms:created>
  <dcterms:modified xsi:type="dcterms:W3CDTF">2023-07-29T02:50:13Z</dcterms:modified>
</cp:coreProperties>
</file>