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4" r:id="rId3"/>
    <p:sldId id="260" r:id="rId4"/>
    <p:sldId id="259" r:id="rId5"/>
    <p:sldId id="258" r:id="rId6"/>
    <p:sldId id="262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25E"/>
    <a:srgbClr val="FFFFFF"/>
    <a:srgbClr val="263238"/>
    <a:srgbClr val="FFB8AE"/>
    <a:srgbClr val="E775D1"/>
    <a:srgbClr val="FC0CF1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18F33-D576-482B-B1B2-6EFDEB56F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4259D-EB36-4822-A182-45666993C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62348-55F9-4AC7-A825-05CB3869F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03A7-D7EA-4CC6-B7B9-19A2EC8CD2A6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598E4-C1B4-4094-812B-EA73E775F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97100-A462-4740-9021-AE90E782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7CB0-D98D-42AE-984E-87C7263E4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28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D950-0BF6-4573-98E8-165029278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1B3A97-45B8-412C-9876-CAE0B9AF3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8D1E1-0451-41A3-BAA4-4A3E9F2E9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03A7-D7EA-4CC6-B7B9-19A2EC8CD2A6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0E855-91CB-4C25-8547-E5EB1D237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35298-D199-4C35-BDB3-F9682A8A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7CB0-D98D-42AE-984E-87C7263E4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838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AE1E07-4F60-426B-8AAC-6BDEC45CC5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6DA03-231A-47C3-8EE5-40F685068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C9A28-C895-47AD-A9E1-BC2B3E5D9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03A7-D7EA-4CC6-B7B9-19A2EC8CD2A6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108BE-E1FE-47D7-94AD-2C94DD5EA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92F57-70BE-4DBC-87D7-44BEFCBA6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7CB0-D98D-42AE-984E-87C7263E4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933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F8C1-5E53-4DA7-891E-9D5194FEF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E9DD1-DC48-46BA-A271-977631886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2339D-0E48-49DC-9147-512CCBE73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03A7-D7EA-4CC6-B7B9-19A2EC8CD2A6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E5968-2B1E-4DA1-BE24-04D6B96F7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660BA-C8C2-487C-B875-E29F28C68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7CB0-D98D-42AE-984E-87C7263E4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58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C34D7-8718-4D0C-91CC-299C23FA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27662-F8D5-43FC-ADEA-C8E114E42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3F6F0-DF4A-4227-971E-7BF0AEF5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03A7-D7EA-4CC6-B7B9-19A2EC8CD2A6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736F4-DD50-4701-91B0-08B6078AA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0AA22-5DCF-41DC-8DCA-D48D998A0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7CB0-D98D-42AE-984E-87C7263E4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744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67322-F0E1-4991-8DB9-FDF846B7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BA62E-8858-4631-87C4-8CD47D2EB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14222-4DFC-4EC4-B022-11F46269C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3DF26-9D1E-401C-BBB9-EAE778FB7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03A7-D7EA-4CC6-B7B9-19A2EC8CD2A6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592C5-7D36-49A5-8F20-D2E2E0C68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94DB2-0553-4E64-A219-9D2686817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7CB0-D98D-42AE-984E-87C7263E4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60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EAA2D-EA7D-46F3-8F27-7991AB11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A0113-F03B-49C0-928A-C205EA6F0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AB44C-1E65-4AF4-B09F-D3F8EF30C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583001-576C-45C8-9675-B7FFF24DBD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059B82-4D71-43B6-A323-4CCC73E5C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851AF2-E64F-4299-A387-ECDCF8FC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03A7-D7EA-4CC6-B7B9-19A2EC8CD2A6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2FFA28-73A1-4C20-94F5-4B7BDCC6C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04F986-C906-45A7-9ABF-AE8116354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7CB0-D98D-42AE-984E-87C7263E4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82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D3D75-0BCD-4ADF-AB43-A7BAC633A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D8F32B-C103-4F2A-8F04-01D02D359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03A7-D7EA-4CC6-B7B9-19A2EC8CD2A6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3606E-3552-4FDB-914A-92A687963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479E51-B576-4B93-A725-6E5580F7A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7CB0-D98D-42AE-984E-87C7263E4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81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2ECA97-97BA-4FE9-9E50-456B61507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03A7-D7EA-4CC6-B7B9-19A2EC8CD2A6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FEDF7A-8B23-46AD-9055-937D3EC6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C2F1E-E8B6-4EB0-8687-4E880AF5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7CB0-D98D-42AE-984E-87C7263E4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65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6417F-2D89-4857-A22F-4D4EF3859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403DF-D23C-43FB-B677-161D53043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A80F2-720E-4F59-9947-238407D58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C0D99-AFB0-4B22-95AB-110AF641F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03A7-D7EA-4CC6-B7B9-19A2EC8CD2A6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CCBA1-1D65-4717-AE92-055D5EC9B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34ECD-0478-42E6-8FA2-9F96E8850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7CB0-D98D-42AE-984E-87C7263E4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268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6CFE4-243F-4B0B-9C48-38C5DDC3E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D71750-4F8D-429D-9FD0-4F594A3E2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AFCAF-2759-4249-8107-B446A6791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BFCFC-6FC5-4CA7-A944-41D6658C5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03A7-D7EA-4CC6-B7B9-19A2EC8CD2A6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EE4EB-73E5-41D3-A11B-B57B61A5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AB25F-149F-4F78-B6F0-2E696464F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7CB0-D98D-42AE-984E-87C7263E4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05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F081D0-2EEA-496D-92C3-58A75B668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34685-BBB8-40DB-8604-F992A9257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5FDCA-88D1-4843-862A-DB7098AE5D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E03A7-D7EA-4CC6-B7B9-19A2EC8CD2A6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8DD28-7079-49B8-BF2E-D0DC6F2BE9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99DC6-69E3-4393-BE78-36B8B748F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37CB0-D98D-42AE-984E-87C7263E4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21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>
            <a:extLst>
              <a:ext uri="{FF2B5EF4-FFF2-40B4-BE49-F238E27FC236}">
                <a16:creationId xmlns:a16="http://schemas.microsoft.com/office/drawing/2014/main" id="{ED0749D3-7668-4E0B-8D9C-08CD5B9E0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603" y="1271673"/>
            <a:ext cx="6471982" cy="431465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2601DE7-9081-497B-BFC4-DDCA95CAE402}"/>
              </a:ext>
            </a:extLst>
          </p:cNvPr>
          <p:cNvSpPr txBox="1"/>
          <p:nvPr/>
        </p:nvSpPr>
        <p:spPr>
          <a:xfrm>
            <a:off x="7315202" y="1859340"/>
            <a:ext cx="37840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DBMS Project </a:t>
            </a:r>
          </a:p>
          <a:p>
            <a:endParaRPr lang="en-IN" sz="4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57E6E1-E1C6-42E3-8728-7C1C77368E82}"/>
              </a:ext>
            </a:extLst>
          </p:cNvPr>
          <p:cNvSpPr txBox="1"/>
          <p:nvPr/>
        </p:nvSpPr>
        <p:spPr>
          <a:xfrm>
            <a:off x="7315202" y="3643755"/>
            <a:ext cx="3638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Team Name:- Technophiles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28D535-7227-45F3-97B0-8A2DF2297390}"/>
              </a:ext>
            </a:extLst>
          </p:cNvPr>
          <p:cNvSpPr/>
          <p:nvPr/>
        </p:nvSpPr>
        <p:spPr>
          <a:xfrm>
            <a:off x="7393021" y="2821021"/>
            <a:ext cx="94358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318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44052F5-0F57-432A-9F29-6819EF9A2E39}"/>
              </a:ext>
            </a:extLst>
          </p:cNvPr>
          <p:cNvGrpSpPr/>
          <p:nvPr/>
        </p:nvGrpSpPr>
        <p:grpSpPr>
          <a:xfrm>
            <a:off x="687296" y="460069"/>
            <a:ext cx="2315183" cy="1446550"/>
            <a:chOff x="564204" y="460070"/>
            <a:chExt cx="2315183" cy="14465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8AE6BFC-FAA1-4EBF-A985-959EBD12D5D7}"/>
                </a:ext>
              </a:extLst>
            </p:cNvPr>
            <p:cNvSpPr txBox="1"/>
            <p:nvPr/>
          </p:nvSpPr>
          <p:spPr>
            <a:xfrm>
              <a:off x="564204" y="460070"/>
              <a:ext cx="2315183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400" dirty="0"/>
                <a:t>Query 3 </a:t>
              </a:r>
            </a:p>
            <a:p>
              <a:endParaRPr lang="en-IN" sz="44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BC0E53-CD0C-407D-9F94-75C26C53C969}"/>
                </a:ext>
              </a:extLst>
            </p:cNvPr>
            <p:cNvSpPr/>
            <p:nvPr/>
          </p:nvSpPr>
          <p:spPr>
            <a:xfrm>
              <a:off x="671208" y="1342416"/>
              <a:ext cx="943583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8BA8AE2-F4B0-489B-BE0B-876619ADE2E1}"/>
              </a:ext>
            </a:extLst>
          </p:cNvPr>
          <p:cNvSpPr txBox="1"/>
          <p:nvPr/>
        </p:nvSpPr>
        <p:spPr>
          <a:xfrm>
            <a:off x="687296" y="1694629"/>
            <a:ext cx="112614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Retrieve Company details whose number of products is greater than departments, where the departments are located in more than one location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BD1601-389C-40A2-B0FB-D58736845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96" y="2700209"/>
            <a:ext cx="100203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53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72A3ECB-CE37-4D34-9917-80413744FCFB}"/>
              </a:ext>
            </a:extLst>
          </p:cNvPr>
          <p:cNvGrpSpPr/>
          <p:nvPr/>
        </p:nvGrpSpPr>
        <p:grpSpPr>
          <a:xfrm>
            <a:off x="687296" y="460069"/>
            <a:ext cx="2315183" cy="1446550"/>
            <a:chOff x="564204" y="460070"/>
            <a:chExt cx="2315183" cy="14465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0008908-A0F9-4987-BDFA-8C97864A065F}"/>
                </a:ext>
              </a:extLst>
            </p:cNvPr>
            <p:cNvSpPr txBox="1"/>
            <p:nvPr/>
          </p:nvSpPr>
          <p:spPr>
            <a:xfrm>
              <a:off x="564204" y="460070"/>
              <a:ext cx="2315183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400" dirty="0"/>
                <a:t>Query 4 </a:t>
              </a:r>
            </a:p>
            <a:p>
              <a:endParaRPr lang="en-IN" sz="44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3D8F5F-7E02-400B-973C-4F53F7A6C654}"/>
                </a:ext>
              </a:extLst>
            </p:cNvPr>
            <p:cNvSpPr/>
            <p:nvPr/>
          </p:nvSpPr>
          <p:spPr>
            <a:xfrm>
              <a:off x="671208" y="1342416"/>
              <a:ext cx="943583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368A9E5-21E0-4ABA-BF12-AF961D41C5AC}"/>
              </a:ext>
            </a:extLst>
          </p:cNvPr>
          <p:cNvSpPr txBox="1"/>
          <p:nvPr/>
        </p:nvSpPr>
        <p:spPr>
          <a:xfrm>
            <a:off x="687296" y="1710035"/>
            <a:ext cx="111926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Select Customers who have more than one Vehicle, where the premium for one of the Vehicles is not paid and it is involved in accident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1BC017-09C7-4244-A45A-9F913F2D2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96" y="2928640"/>
            <a:ext cx="109728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624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6365CB2-964C-46F3-859F-6198FC64F80D}"/>
              </a:ext>
            </a:extLst>
          </p:cNvPr>
          <p:cNvGrpSpPr/>
          <p:nvPr/>
        </p:nvGrpSpPr>
        <p:grpSpPr>
          <a:xfrm>
            <a:off x="687296" y="460069"/>
            <a:ext cx="2315183" cy="1446550"/>
            <a:chOff x="564204" y="460070"/>
            <a:chExt cx="2315183" cy="14465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C222FFE-37EE-455F-95DE-06EC2A51F865}"/>
                </a:ext>
              </a:extLst>
            </p:cNvPr>
            <p:cNvSpPr txBox="1"/>
            <p:nvPr/>
          </p:nvSpPr>
          <p:spPr>
            <a:xfrm>
              <a:off x="564204" y="460070"/>
              <a:ext cx="2315183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400" dirty="0"/>
                <a:t>Query 5 </a:t>
              </a:r>
            </a:p>
            <a:p>
              <a:endParaRPr lang="en-IN" sz="44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70A7D5E-0B7B-421F-8FA8-A7E202F64812}"/>
                </a:ext>
              </a:extLst>
            </p:cNvPr>
            <p:cNvSpPr/>
            <p:nvPr/>
          </p:nvSpPr>
          <p:spPr>
            <a:xfrm>
              <a:off x="671208" y="1342416"/>
              <a:ext cx="943583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64A1A45-D243-4CFF-9FB5-0367C48BADA7}"/>
              </a:ext>
            </a:extLst>
          </p:cNvPr>
          <p:cNvSpPr txBox="1"/>
          <p:nvPr/>
        </p:nvSpPr>
        <p:spPr>
          <a:xfrm>
            <a:off x="687296" y="1611863"/>
            <a:ext cx="8539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Select all vehicles which have premium more than its vehicle number.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626ADD-80D5-40CC-BE6B-FB745060C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96" y="2264081"/>
            <a:ext cx="76771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988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7203FB5-59F9-4E1A-B3FE-416E8924CDCC}"/>
              </a:ext>
            </a:extLst>
          </p:cNvPr>
          <p:cNvGrpSpPr/>
          <p:nvPr/>
        </p:nvGrpSpPr>
        <p:grpSpPr>
          <a:xfrm>
            <a:off x="687296" y="460069"/>
            <a:ext cx="2315183" cy="1446550"/>
            <a:chOff x="564204" y="460070"/>
            <a:chExt cx="2315183" cy="14465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5472A3-D70C-46B3-9F51-C1060AC490B0}"/>
                </a:ext>
              </a:extLst>
            </p:cNvPr>
            <p:cNvSpPr txBox="1"/>
            <p:nvPr/>
          </p:nvSpPr>
          <p:spPr>
            <a:xfrm>
              <a:off x="564204" y="460070"/>
              <a:ext cx="2315183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400" dirty="0"/>
                <a:t>Query 6 </a:t>
              </a:r>
            </a:p>
            <a:p>
              <a:endParaRPr lang="en-IN" sz="44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FA49DE9-472D-4489-A9BA-D0764E4AD45B}"/>
                </a:ext>
              </a:extLst>
            </p:cNvPr>
            <p:cNvSpPr/>
            <p:nvPr/>
          </p:nvSpPr>
          <p:spPr>
            <a:xfrm>
              <a:off x="671208" y="1342416"/>
              <a:ext cx="943583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1DFDB79-8529-4299-8E1A-033F7E59B0F2}"/>
              </a:ext>
            </a:extLst>
          </p:cNvPr>
          <p:cNvSpPr txBox="1"/>
          <p:nvPr/>
        </p:nvSpPr>
        <p:spPr>
          <a:xfrm>
            <a:off x="687296" y="1842696"/>
            <a:ext cx="106371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Retrieve Customer details whose Claim Amount is less than Coverage Amount and Claim Amount is greater than Sum of (CLAIM_SETTLEMENT_ID, VEHICLE_ID, CLAIM_ID, CUST_ID)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E1DBBC-254E-4142-ABE5-6E1B94CE0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96" y="3109180"/>
            <a:ext cx="7480758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26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9DB62A-3929-4AB0-9CB8-40D21E72AB41}"/>
              </a:ext>
            </a:extLst>
          </p:cNvPr>
          <p:cNvSpPr txBox="1"/>
          <p:nvPr/>
        </p:nvSpPr>
        <p:spPr>
          <a:xfrm>
            <a:off x="486383" y="2413337"/>
            <a:ext cx="45914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/>
              <a:t>Thank You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B625587-404D-4AC2-970D-8A15D638D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4563" y="1047750"/>
            <a:ext cx="4762500" cy="4762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7FB026D-120D-45EB-911F-0C76837F11CE}"/>
              </a:ext>
            </a:extLst>
          </p:cNvPr>
          <p:cNvSpPr/>
          <p:nvPr/>
        </p:nvSpPr>
        <p:spPr>
          <a:xfrm>
            <a:off x="1292564" y="3568986"/>
            <a:ext cx="94358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719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DD69CDE-F833-4C75-8213-675D91621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6876" y="1653701"/>
            <a:ext cx="6722827" cy="44818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7905C7-76B2-4B09-A08F-1B86843DF595}"/>
              </a:ext>
            </a:extLst>
          </p:cNvPr>
          <p:cNvSpPr/>
          <p:nvPr/>
        </p:nvSpPr>
        <p:spPr>
          <a:xfrm>
            <a:off x="719847" y="1466039"/>
            <a:ext cx="94358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1ACA25-7940-4262-831E-9480B5C41282}"/>
              </a:ext>
            </a:extLst>
          </p:cNvPr>
          <p:cNvSpPr txBox="1"/>
          <p:nvPr/>
        </p:nvSpPr>
        <p:spPr>
          <a:xfrm>
            <a:off x="632297" y="642026"/>
            <a:ext cx="3336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Team Members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49D69B-DF47-41C4-A224-0E209520FA4F}"/>
              </a:ext>
            </a:extLst>
          </p:cNvPr>
          <p:cNvSpPr txBox="1"/>
          <p:nvPr/>
        </p:nvSpPr>
        <p:spPr>
          <a:xfrm>
            <a:off x="632297" y="1848255"/>
            <a:ext cx="405643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Ashis</a:t>
            </a:r>
            <a:r>
              <a:rPr lang="en-IN" dirty="0"/>
              <a:t> J </a:t>
            </a:r>
            <a:r>
              <a:rPr lang="en-IN" dirty="0" err="1"/>
              <a:t>Kalathil</a:t>
            </a:r>
            <a:r>
              <a:rPr lang="en-IN" dirty="0"/>
              <a:t> (20bcs022)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Chaitanya </a:t>
            </a:r>
            <a:r>
              <a:rPr lang="en-IN" dirty="0" err="1"/>
              <a:t>Giri</a:t>
            </a:r>
            <a:r>
              <a:rPr lang="en-IN" dirty="0"/>
              <a:t> (20bcs034)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Dipesh Mishra (20bcs043)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Harshal</a:t>
            </a:r>
            <a:r>
              <a:rPr lang="en-IN" dirty="0"/>
              <a:t> Dube (20bcs052)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Hemang</a:t>
            </a:r>
            <a:r>
              <a:rPr lang="en-IN" dirty="0"/>
              <a:t> Ranga (20bcs057)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Michael Roy (20bcs010)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Prathamesh Pai (20bcs103)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Sunil Patidar (20bcs131)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Gitesh</a:t>
            </a:r>
            <a:r>
              <a:rPr lang="en-IN" dirty="0"/>
              <a:t> Ambre (20bcs009)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9261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5718318E-83AF-4AA6-A275-75229FF5C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411" y="1995667"/>
            <a:ext cx="1365115" cy="1156281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BC92F588-5C64-4889-9828-C9034B68FF91}"/>
              </a:ext>
            </a:extLst>
          </p:cNvPr>
          <p:cNvSpPr/>
          <p:nvPr/>
        </p:nvSpPr>
        <p:spPr>
          <a:xfrm>
            <a:off x="1994168" y="3336022"/>
            <a:ext cx="479601" cy="241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C55F94B-9332-4E21-97E6-B9BD26C45826}"/>
              </a:ext>
            </a:extLst>
          </p:cNvPr>
          <p:cNvGrpSpPr/>
          <p:nvPr/>
        </p:nvGrpSpPr>
        <p:grpSpPr>
          <a:xfrm>
            <a:off x="5078580" y="1853901"/>
            <a:ext cx="1475362" cy="1723322"/>
            <a:chOff x="5064868" y="1147053"/>
            <a:chExt cx="2062264" cy="2568912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D362466-0A86-48E4-BA81-CCF269468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4868" y="1147053"/>
              <a:ext cx="2062264" cy="2062264"/>
            </a:xfrm>
            <a:prstGeom prst="rect">
              <a:avLst/>
            </a:prstGeom>
          </p:spPr>
        </p:pic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8413FB0-84CE-476C-AAC9-512FF70CC722}"/>
                </a:ext>
              </a:extLst>
            </p:cNvPr>
            <p:cNvSpPr/>
            <p:nvPr/>
          </p:nvSpPr>
          <p:spPr>
            <a:xfrm>
              <a:off x="5784715" y="3346314"/>
              <a:ext cx="622570" cy="36965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52B9B72-D538-4AA2-B46D-59D7F7FA18CB}"/>
              </a:ext>
            </a:extLst>
          </p:cNvPr>
          <p:cNvGrpSpPr/>
          <p:nvPr/>
        </p:nvGrpSpPr>
        <p:grpSpPr>
          <a:xfrm>
            <a:off x="8897713" y="1853901"/>
            <a:ext cx="946827" cy="1723321"/>
            <a:chOff x="8454956" y="1853901"/>
            <a:chExt cx="946827" cy="1723321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60210F4A-9C3E-4121-A210-0D9495183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4956" y="1853901"/>
              <a:ext cx="946827" cy="1305814"/>
            </a:xfrm>
            <a:prstGeom prst="rect">
              <a:avLst/>
            </a:prstGeom>
          </p:spPr>
        </p:pic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37EFA82-B308-41D1-B33D-EC46AD35FC45}"/>
                </a:ext>
              </a:extLst>
            </p:cNvPr>
            <p:cNvSpPr/>
            <p:nvPr/>
          </p:nvSpPr>
          <p:spPr>
            <a:xfrm>
              <a:off x="8715997" y="3329246"/>
              <a:ext cx="424744" cy="2479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C8B7D46-2D1D-411D-8E79-DB88E255CFDB}"/>
              </a:ext>
            </a:extLst>
          </p:cNvPr>
          <p:cNvSpPr txBox="1"/>
          <p:nvPr/>
        </p:nvSpPr>
        <p:spPr>
          <a:xfrm>
            <a:off x="724708" y="486383"/>
            <a:ext cx="32652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Tech Stack 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035AD4C2-A32A-4A22-92CA-7A16B86811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661" y="4194538"/>
            <a:ext cx="1189264" cy="110097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F745B9AB-A38D-440C-AC3E-AEFDCF7514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20091" y="4486260"/>
            <a:ext cx="1707355" cy="809248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A8588F6A-A80D-4EEC-BB4A-C65FC7390F95}"/>
              </a:ext>
            </a:extLst>
          </p:cNvPr>
          <p:cNvSpPr/>
          <p:nvPr/>
        </p:nvSpPr>
        <p:spPr>
          <a:xfrm>
            <a:off x="856033" y="1325001"/>
            <a:ext cx="94358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8F85132C-B180-4B39-9530-1DD1433984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003" y="3719271"/>
            <a:ext cx="2370516" cy="1580344"/>
          </a:xfrm>
          <a:prstGeom prst="rect">
            <a:avLst/>
          </a:prstGeom>
        </p:spPr>
      </p:pic>
      <p:sp>
        <p:nvSpPr>
          <p:cNvPr id="60" name="Oval 59">
            <a:extLst>
              <a:ext uri="{FF2B5EF4-FFF2-40B4-BE49-F238E27FC236}">
                <a16:creationId xmlns:a16="http://schemas.microsoft.com/office/drawing/2014/main" id="{5F500576-0F2D-4DA3-B27B-C3A6BEF1CD77}"/>
              </a:ext>
            </a:extLst>
          </p:cNvPr>
          <p:cNvSpPr/>
          <p:nvPr/>
        </p:nvSpPr>
        <p:spPr>
          <a:xfrm>
            <a:off x="2141521" y="5452370"/>
            <a:ext cx="479601" cy="241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1EBBEC1-D7B0-4C87-BBF6-E0D110CBA28A}"/>
              </a:ext>
            </a:extLst>
          </p:cNvPr>
          <p:cNvSpPr/>
          <p:nvPr/>
        </p:nvSpPr>
        <p:spPr>
          <a:xfrm>
            <a:off x="5593565" y="5431936"/>
            <a:ext cx="479601" cy="241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3B9D6BA-E220-47DB-94D6-B0D2691291EA}"/>
              </a:ext>
            </a:extLst>
          </p:cNvPr>
          <p:cNvSpPr/>
          <p:nvPr/>
        </p:nvSpPr>
        <p:spPr>
          <a:xfrm>
            <a:off x="9216492" y="5432915"/>
            <a:ext cx="479601" cy="241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059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C974657-1E13-480B-93B3-ECB910FA5705}"/>
              </a:ext>
            </a:extLst>
          </p:cNvPr>
          <p:cNvSpPr txBox="1"/>
          <p:nvPr/>
        </p:nvSpPr>
        <p:spPr>
          <a:xfrm>
            <a:off x="564204" y="460070"/>
            <a:ext cx="23151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Timeline </a:t>
            </a:r>
          </a:p>
          <a:p>
            <a:endParaRPr lang="en-IN" sz="4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811EE9-F6D0-4411-9F15-2FB213792586}"/>
              </a:ext>
            </a:extLst>
          </p:cNvPr>
          <p:cNvSpPr/>
          <p:nvPr/>
        </p:nvSpPr>
        <p:spPr>
          <a:xfrm>
            <a:off x="671208" y="1342416"/>
            <a:ext cx="94358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76971B-1BBE-4F4A-AC43-E3EA76F0D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1414"/>
            <a:ext cx="12192000" cy="332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646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003AB7-B17A-4F1D-9C74-061C302B6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8261"/>
            <a:ext cx="12192000" cy="53726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7B5443-F263-4118-81F0-B8257CC83B5D}"/>
              </a:ext>
            </a:extLst>
          </p:cNvPr>
          <p:cNvSpPr txBox="1"/>
          <p:nvPr/>
        </p:nvSpPr>
        <p:spPr>
          <a:xfrm>
            <a:off x="457198" y="129863"/>
            <a:ext cx="6984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Conceptual Data Model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A09259-83F6-438D-8BE9-3C40ACD23F2C}"/>
              </a:ext>
            </a:extLst>
          </p:cNvPr>
          <p:cNvSpPr/>
          <p:nvPr/>
        </p:nvSpPr>
        <p:spPr>
          <a:xfrm>
            <a:off x="603114" y="814889"/>
            <a:ext cx="1167320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789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6B2577-F827-4091-B5DA-BEC128FA6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0" y="832934"/>
            <a:ext cx="10086559" cy="6025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6893E4-AC44-4FE7-AD6A-1D95E2A47137}"/>
              </a:ext>
            </a:extLst>
          </p:cNvPr>
          <p:cNvSpPr txBox="1"/>
          <p:nvPr/>
        </p:nvSpPr>
        <p:spPr>
          <a:xfrm>
            <a:off x="778211" y="0"/>
            <a:ext cx="698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Physical Data Model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2741E5-70B2-44A5-8608-CE9C09543175}"/>
              </a:ext>
            </a:extLst>
          </p:cNvPr>
          <p:cNvSpPr/>
          <p:nvPr/>
        </p:nvSpPr>
        <p:spPr>
          <a:xfrm>
            <a:off x="894944" y="716773"/>
            <a:ext cx="1157592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498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F26AD37-FC36-48A3-8710-E87E0BE694F8}"/>
              </a:ext>
            </a:extLst>
          </p:cNvPr>
          <p:cNvGrpSpPr/>
          <p:nvPr/>
        </p:nvGrpSpPr>
        <p:grpSpPr>
          <a:xfrm>
            <a:off x="687296" y="565577"/>
            <a:ext cx="2315183" cy="1446550"/>
            <a:chOff x="564204" y="460070"/>
            <a:chExt cx="2315183" cy="144655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1884561-D09C-47FA-AF94-899079EF9197}"/>
                </a:ext>
              </a:extLst>
            </p:cNvPr>
            <p:cNvSpPr txBox="1"/>
            <p:nvPr/>
          </p:nvSpPr>
          <p:spPr>
            <a:xfrm>
              <a:off x="564204" y="460070"/>
              <a:ext cx="2315183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400" dirty="0"/>
                <a:t>Queries </a:t>
              </a:r>
            </a:p>
            <a:p>
              <a:endParaRPr lang="en-IN" sz="44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E67FC8A-595A-4BCD-A2EE-D5822548041A}"/>
                </a:ext>
              </a:extLst>
            </p:cNvPr>
            <p:cNvSpPr/>
            <p:nvPr/>
          </p:nvSpPr>
          <p:spPr>
            <a:xfrm>
              <a:off x="671208" y="1342416"/>
              <a:ext cx="943583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id="{408A210D-5A36-4B5C-9661-045CBFA88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205044" y="1447923"/>
            <a:ext cx="5011618" cy="501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61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C8AD2DA-A92E-4DCA-A8C1-E9F8D10EE344}"/>
              </a:ext>
            </a:extLst>
          </p:cNvPr>
          <p:cNvGrpSpPr/>
          <p:nvPr/>
        </p:nvGrpSpPr>
        <p:grpSpPr>
          <a:xfrm>
            <a:off x="687296" y="460069"/>
            <a:ext cx="2315183" cy="1446550"/>
            <a:chOff x="564204" y="460070"/>
            <a:chExt cx="2315183" cy="14465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BFA207A-A736-4F68-83A6-7BDE004FA4CE}"/>
                </a:ext>
              </a:extLst>
            </p:cNvPr>
            <p:cNvSpPr txBox="1"/>
            <p:nvPr/>
          </p:nvSpPr>
          <p:spPr>
            <a:xfrm>
              <a:off x="564204" y="460070"/>
              <a:ext cx="2315183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400" dirty="0"/>
                <a:t>Query 1 </a:t>
              </a:r>
            </a:p>
            <a:p>
              <a:endParaRPr lang="en-IN" sz="44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B22028-E46F-4DBE-9AAB-AC366CD798A7}"/>
                </a:ext>
              </a:extLst>
            </p:cNvPr>
            <p:cNvSpPr/>
            <p:nvPr/>
          </p:nvSpPr>
          <p:spPr>
            <a:xfrm>
              <a:off x="671208" y="1342416"/>
              <a:ext cx="943583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4F3FBC1-A9DD-4662-B604-8F58A9BA8737}"/>
              </a:ext>
            </a:extLst>
          </p:cNvPr>
          <p:cNvSpPr txBox="1"/>
          <p:nvPr/>
        </p:nvSpPr>
        <p:spPr>
          <a:xfrm>
            <a:off x="687296" y="1721953"/>
            <a:ext cx="1149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Retrieve Customer and Vehicle details who has been involved in an incident and claim status is pending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AF6DB3-A93D-4F31-8C24-54A217C3B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96" y="2788965"/>
            <a:ext cx="93440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27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F44E7F3-5930-4599-BB94-53510A1FAC17}"/>
              </a:ext>
            </a:extLst>
          </p:cNvPr>
          <p:cNvGrpSpPr/>
          <p:nvPr/>
        </p:nvGrpSpPr>
        <p:grpSpPr>
          <a:xfrm>
            <a:off x="687296" y="460069"/>
            <a:ext cx="2315183" cy="1446550"/>
            <a:chOff x="564204" y="460070"/>
            <a:chExt cx="2315183" cy="14465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1420486-2CE6-426E-8A8D-265FF2EBCC42}"/>
                </a:ext>
              </a:extLst>
            </p:cNvPr>
            <p:cNvSpPr txBox="1"/>
            <p:nvPr/>
          </p:nvSpPr>
          <p:spPr>
            <a:xfrm>
              <a:off x="564204" y="460070"/>
              <a:ext cx="2315183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400" dirty="0"/>
                <a:t>Query 2 </a:t>
              </a:r>
            </a:p>
            <a:p>
              <a:endParaRPr lang="en-IN" sz="44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FA8B4A2-DF35-42F2-8919-469E690B40E3}"/>
                </a:ext>
              </a:extLst>
            </p:cNvPr>
            <p:cNvSpPr/>
            <p:nvPr/>
          </p:nvSpPr>
          <p:spPr>
            <a:xfrm>
              <a:off x="671208" y="1342416"/>
              <a:ext cx="943583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BE53B27-C12B-4DDF-ADD6-08E38DD60244}"/>
              </a:ext>
            </a:extLst>
          </p:cNvPr>
          <p:cNvSpPr txBox="1"/>
          <p:nvPr/>
        </p:nvSpPr>
        <p:spPr>
          <a:xfrm>
            <a:off x="687296" y="1704197"/>
            <a:ext cx="112350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Retrieve customer details who has premium payment amount greater than the sum of all the customer Ids in the database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49962F-5AB5-447A-89B5-56D5B73B7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96" y="2510937"/>
            <a:ext cx="84486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3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2540</TotalTime>
  <Words>213</Words>
  <Application>Microsoft Office PowerPoint</Application>
  <PresentationFormat>Widescreen</PresentationFormat>
  <Paragraphs>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Prathamesh Pai</dc:creator>
  <cp:lastModifiedBy>Prathamesh Pai</cp:lastModifiedBy>
  <cp:revision>8</cp:revision>
  <dcterms:created xsi:type="dcterms:W3CDTF">2022-04-19T12:06:37Z</dcterms:created>
  <dcterms:modified xsi:type="dcterms:W3CDTF">2022-05-04T03:13:30Z</dcterms:modified>
</cp:coreProperties>
</file>