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8" r:id="rId4"/>
    <p:sldId id="259" r:id="rId5"/>
    <p:sldId id="260" r:id="rId6"/>
    <p:sldId id="261" r:id="rId7"/>
    <p:sldId id="262" r:id="rId8"/>
    <p:sldId id="278" r:id="rId9"/>
    <p:sldId id="271" r:id="rId10"/>
    <p:sldId id="275" r:id="rId11"/>
    <p:sldId id="274" r:id="rId12"/>
    <p:sldId id="276" r:id="rId13"/>
    <p:sldId id="277" r:id="rId14"/>
    <p:sldId id="279" r:id="rId15"/>
    <p:sldId id="283" r:id="rId16"/>
    <p:sldId id="292" r:id="rId17"/>
    <p:sldId id="263" r:id="rId18"/>
    <p:sldId id="272" r:id="rId19"/>
    <p:sldId id="266" r:id="rId20"/>
    <p:sldId id="267" r:id="rId21"/>
    <p:sldId id="268" r:id="rId22"/>
    <p:sldId id="264" r:id="rId23"/>
    <p:sldId id="284" r:id="rId24"/>
    <p:sldId id="281" r:id="rId25"/>
    <p:sldId id="269" r:id="rId26"/>
    <p:sldId id="282" r:id="rId27"/>
    <p:sldId id="27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F2E82-C218-4879-986D-4519FD77B989}" v="6" dt="2023-05-26T01:02:49.163"/>
    <p1510:client id="{C6673BD0-5FE2-43EF-9E2B-A474B3E71EC9}" v="21" dt="2022-06-06T09:50:17.8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59" d="100"/>
          <a:sy n="59" d="100"/>
        </p:scale>
        <p:origin x="924" y="4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gar Dake" userId="S::sagar.dake@yoobeecolleges.com::b0faa64a-d7ea-41ea-a66f-e95695fa4d19" providerId="AD" clId="Web-{7A4F2E82-C218-4879-986D-4519FD77B989}"/>
    <pc:docChg chg="delSld">
      <pc:chgData name="Sagar Dake" userId="S::sagar.dake@yoobeecolleges.com::b0faa64a-d7ea-41ea-a66f-e95695fa4d19" providerId="AD" clId="Web-{7A4F2E82-C218-4879-986D-4519FD77B989}" dt="2023-05-26T01:02:49.163" v="5"/>
      <pc:docMkLst>
        <pc:docMk/>
      </pc:docMkLst>
      <pc:sldChg chg="del">
        <pc:chgData name="Sagar Dake" userId="S::sagar.dake@yoobeecolleges.com::b0faa64a-d7ea-41ea-a66f-e95695fa4d19" providerId="AD" clId="Web-{7A4F2E82-C218-4879-986D-4519FD77B989}" dt="2023-05-26T01:02:49.163" v="5"/>
        <pc:sldMkLst>
          <pc:docMk/>
          <pc:sldMk cId="494433323" sldId="285"/>
        </pc:sldMkLst>
      </pc:sldChg>
      <pc:sldChg chg="del">
        <pc:chgData name="Sagar Dake" userId="S::sagar.dake@yoobeecolleges.com::b0faa64a-d7ea-41ea-a66f-e95695fa4d19" providerId="AD" clId="Web-{7A4F2E82-C218-4879-986D-4519FD77B989}" dt="2023-05-26T01:02:45.991" v="2"/>
        <pc:sldMkLst>
          <pc:docMk/>
          <pc:sldMk cId="2295141040" sldId="287"/>
        </pc:sldMkLst>
      </pc:sldChg>
      <pc:sldChg chg="del">
        <pc:chgData name="Sagar Dake" userId="S::sagar.dake@yoobeecolleges.com::b0faa64a-d7ea-41ea-a66f-e95695fa4d19" providerId="AD" clId="Web-{7A4F2E82-C218-4879-986D-4519FD77B989}" dt="2023-05-26T01:02:46.913" v="3"/>
        <pc:sldMkLst>
          <pc:docMk/>
          <pc:sldMk cId="3071063397" sldId="288"/>
        </pc:sldMkLst>
      </pc:sldChg>
      <pc:sldChg chg="del">
        <pc:chgData name="Sagar Dake" userId="S::sagar.dake@yoobeecolleges.com::b0faa64a-d7ea-41ea-a66f-e95695fa4d19" providerId="AD" clId="Web-{7A4F2E82-C218-4879-986D-4519FD77B989}" dt="2023-05-26T01:02:44.663" v="1"/>
        <pc:sldMkLst>
          <pc:docMk/>
          <pc:sldMk cId="2214119497" sldId="289"/>
        </pc:sldMkLst>
      </pc:sldChg>
      <pc:sldChg chg="del">
        <pc:chgData name="Sagar Dake" userId="S::sagar.dake@yoobeecolleges.com::b0faa64a-d7ea-41ea-a66f-e95695fa4d19" providerId="AD" clId="Web-{7A4F2E82-C218-4879-986D-4519FD77B989}" dt="2023-05-26T01:02:43.413" v="0"/>
        <pc:sldMkLst>
          <pc:docMk/>
          <pc:sldMk cId="3935018149" sldId="291"/>
        </pc:sldMkLst>
      </pc:sldChg>
      <pc:sldChg chg="del">
        <pc:chgData name="Sagar Dake" userId="S::sagar.dake@yoobeecolleges.com::b0faa64a-d7ea-41ea-a66f-e95695fa4d19" providerId="AD" clId="Web-{7A4F2E82-C218-4879-986D-4519FD77B989}" dt="2023-05-26T01:02:48.070" v="4"/>
        <pc:sldMkLst>
          <pc:docMk/>
          <pc:sldMk cId="803911488" sldId="29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22:26:26.295"/>
    </inkml:context>
    <inkml:brush xml:id="br0">
      <inkml:brushProperty name="width" value="0.05" units="cm"/>
      <inkml:brushProperty name="height" value="0.05" units="cm"/>
      <inkml:brushProperty name="color" value="#E71224"/>
    </inkml:brush>
  </inkml:definitions>
  <inkml:trace contextRef="#ctx0" brushRef="#br0">0 0 24575,'37'2'0,"-1"2"0,0 2 0,0 0 0,-1 3 0,0 1 0,0 2 0,-1 1 0,-1 1 0,41 25 0,71 43 0,-79-44 36,-42-26-503,-1 2 0,33 24 0,-48-30-6359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22:45:42.875"/>
    </inkml:context>
    <inkml:brush xml:id="br0">
      <inkml:brushProperty name="width" value="0.05" units="cm"/>
      <inkml:brushProperty name="height" value="0.05" units="cm"/>
      <inkml:brushProperty name="color" value="#E71224"/>
    </inkml:brush>
  </inkml:definitions>
  <inkml:trace contextRef="#ctx0" brushRef="#br0">0 1 24575,'25'27'0,"-2"1"0,-1 2 0,-1 0 0,32 62 0,-49-84-34,1-1 0,-1 0 0,2 0 0,-1 0 0,1 0-1,0-1 1,0 0 0,1-1 0,0 1 0,0-1 0,0 0 0,1-1 0,-1 0-1,1 0 1,0-1 0,0 1 0,1-2 0,-1 1 0,0-1 0,1-1-1,0 1 1,-1-2 0,1 1 0,0-1 0,-1 0 0,1-1 0,0 0 0,-1 0-1,1-1 1,-1 0 0,1-1 0,-1 0 0,0 0 0,0 0 0,0-1 0,-1-1-1,1 1 1,-1-1 0,10-8 0,9-11-6792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22:45:44.338"/>
    </inkml:context>
    <inkml:brush xml:id="br0">
      <inkml:brushProperty name="width" value="0.05" units="cm"/>
      <inkml:brushProperty name="height" value="0.05" units="cm"/>
      <inkml:brushProperty name="color" value="#E71224"/>
    </inkml:brush>
  </inkml:definitions>
  <inkml:trace contextRef="#ctx0" brushRef="#br0">1 0 24575,'14'2'0,"0"0"0,0 0 0,0 1 0,0 1 0,0 0 0,-1 1 0,0 1 0,0 0 0,0 0 0,23 17 0,-9-4 0,0 2 0,-2 0 0,36 39 0,-24-13 0,-2 1 0,-2 1 0,-2 2 0,25 57 0,-21-39 0,69 101 0,-72-123 0,31 66 0,-25-43 0,-34-64-195,-1 1 0,0-1 0,0 1 0,0 0 0,-1 0 0,2 10 0,-3 5-6631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22:45:45.067"/>
    </inkml:context>
    <inkml:brush xml:id="br0">
      <inkml:brushProperty name="width" value="0.05" units="cm"/>
      <inkml:brushProperty name="height" value="0.05" units="cm"/>
      <inkml:brushProperty name="color" value="#E71224"/>
    </inkml:brush>
  </inkml:definitions>
  <inkml:trace contextRef="#ctx0" brushRef="#br0">1 265 24575,'24'0'0,"150"6"0,-151-3 0,0 1 0,0 1 0,0 1 0,0 1 0,31 14 0,82 42 0,-135-62 0,1 0 0,-1 0 0,1-1 0,-1 1 0,1 0 0,0-1 0,-1 1 0,1-1 0,0 0 0,-1 1 0,1-1 0,0 0 0,0 0 0,-1 0 0,1 0 0,0-1 0,0 1 0,-1 0 0,1-1 0,0 1 0,1-1 0,-2 0 0,0 0 0,0-1 0,0 1 0,0 0 0,0 0 0,-1 0 0,1-1 0,0 1 0,-1 0 0,1 0 0,-1-1 0,0 1 0,1-1 0,-1 1 0,0 0 0,0-1 0,0 1 0,0-1 0,0-2 0,-1-10 0,-2-1 0,1 1 0,-10-27 0,7 27 0,-2-23-341,0 0 0,3 0-1,0-69 1,4 66-6485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22:45:46.185"/>
    </inkml:context>
    <inkml:brush xml:id="br0">
      <inkml:brushProperty name="width" value="0.05" units="cm"/>
      <inkml:brushProperty name="height" value="0.05" units="cm"/>
      <inkml:brushProperty name="color" value="#E71224"/>
    </inkml:brush>
  </inkml:definitions>
  <inkml:trace contextRef="#ctx0" brushRef="#br0">1 1 24575,'12'5'0,"0"0"0,0-1 0,20 4 0,25 9 0,483 167 0,-438-149 0,102 52 0,-38-15 0,-31-17 0,251 91 0,161 63 0,-186-63 0,2-36 0,-66-25 0,-206-59 0,119 17 0,-183-41-1365,-11-5-5461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22:45:46.852"/>
    </inkml:context>
    <inkml:brush xml:id="br0">
      <inkml:brushProperty name="width" value="0.05" units="cm"/>
      <inkml:brushProperty name="height" value="0.05" units="cm"/>
      <inkml:brushProperty name="color" value="#E71224"/>
    </inkml:brush>
  </inkml:definitions>
  <inkml:trace contextRef="#ctx0" brushRef="#br0">1 1 24575,'11'0'0,"1"2"0,-1 0 0,0 0 0,1 1 0,-1 0 0,0 1 0,-1 0 0,1 1 0,-1 0 0,0 0 0,16 13 0,-8-5 0,-1 0 0,-1 2 0,-1 0 0,0 0 0,17 24 0,29 37 0,17 25 0,-76-99 0,0 0 0,0 1 0,-1-1 0,1 1 0,-1 0 0,0-1 0,0 1 0,0 0 0,0 0 0,0 0 0,0 0 0,-1 0 0,0 0 0,1 0 0,-1 0 0,0 0 0,-1 0 0,1 0 0,0-1 0,-1 1 0,1 0 0,-1 0 0,-2 5 0,-1-3 0,1 0 0,-1-1 0,0 1 0,0-1 0,0 0 0,-1 0 0,1 0 0,-1-1 0,0 1 0,0-1 0,-8 3 0,-45 22-682,-114 36-1,119-48-6143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22:45:48.431"/>
    </inkml:context>
    <inkml:brush xml:id="br0">
      <inkml:brushProperty name="width" value="0.05" units="cm"/>
      <inkml:brushProperty name="height" value="0.05" units="cm"/>
      <inkml:brushProperty name="color" value="#E71224"/>
    </inkml:brush>
  </inkml:definitions>
  <inkml:trace contextRef="#ctx0" brushRef="#br0">1 0 24575,'3238'0'0,"-2663"13"-384,905 136 0,-1325-122 470,-56-7 191,177 10 0,-213-26-253,0 2-1,0 3 0,-1 3 1,-1 3-1,68 25 1,285 135-47,-333-138 33,201 79-10,-27-12 0,-155-61 0,-2 0 0,126 72 0,-43-12-1365,-150-87-5461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22:45:49.267"/>
    </inkml:context>
    <inkml:brush xml:id="br0">
      <inkml:brushProperty name="width" value="0.05" units="cm"/>
      <inkml:brushProperty name="height" value="0.05" units="cm"/>
      <inkml:brushProperty name="color" value="#E71224"/>
    </inkml:brush>
  </inkml:definitions>
  <inkml:trace contextRef="#ctx0" brushRef="#br0">6 0 24575,'0'0'0,"0"0"0,0 0 0,0 0 0,-1 0 0,1 0 0,0 0 0,0 0 0,0 0 0,0 0 0,-1 0 0,1 0 0,0 0 0,0 0 0,0 0 0,0 0 0,-1 0 0,1 0 0,0 1 0,0-1 0,0 0 0,0 0 0,-1 0 0,1 0 0,0 0 0,0 0 0,0 0 0,0 1 0,0-1 0,0 0 0,0 0 0,-1 0 0,1 0 0,0 0 0,0 1 0,0-1 0,0 0 0,0 0 0,0 0 0,0 0 0,0 1 0,0-1 0,0 0 0,0 0 0,0 0 0,0 0 0,0 1 0,0-1 0,0 0 0,0 0 0,0 0 0,0 0 0,0 1 0,0-1 0,0 0 0,1 0 0,-1 0 0,0 1 0,11 13 0,21 16 0,-29-27 0,18 18 0,0 1 0,-2 0 0,27 42 0,-4-5 0,-40-57 0,-1 0 0,1 0 0,0 0 0,-1 0 0,1 0 0,-1 1 0,0-1 0,0 0 0,0 1 0,0-1 0,0 1 0,-1-1 0,1 1 0,-1 0 0,1-1 0,-1 1 0,0-1 0,0 1 0,0 0 0,0-1 0,-2 5 0,0-4 0,1 1 0,-2-1 0,1 0 0,0 0 0,-1-1 0,1 1 0,-1 0 0,0-1 0,0 1 0,0-1 0,0 0 0,0 0 0,0 0 0,-7 2 0,-11 7-455,0-2 0,-27 9 0,19-10-6371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22:45:50.956"/>
    </inkml:context>
    <inkml:brush xml:id="br0">
      <inkml:brushProperty name="width" value="0.05" units="cm"/>
      <inkml:brushProperty name="height" value="0.05" units="cm"/>
      <inkml:brushProperty name="color" value="#E71224"/>
    </inkml:brush>
  </inkml:definitions>
  <inkml:trace contextRef="#ctx0" brushRef="#br0">1 3 24575,'668'-2'0,"757"5"0,-360 77 0,-765-42 0,880 134 0,-1030-140 0,99 16 0,-46-26 0,244 41 0,532 145 0,-716-155 0,346 89 0,-318-53 0,-13-22 0,-140-38 0,1538 304-1268,-1384-279 1186,-116-20 82,479 76 0,-604-102-1140,-17-1-4561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22:45:51.781"/>
    </inkml:context>
    <inkml:brush xml:id="br0">
      <inkml:brushProperty name="width" value="0.05" units="cm"/>
      <inkml:brushProperty name="height" value="0.05" units="cm"/>
      <inkml:brushProperty name="color" value="#E71224"/>
    </inkml:brush>
  </inkml:definitions>
  <inkml:trace contextRef="#ctx0" brushRef="#br0">0 0 24575,'10'1'0,"1"1"0,-1 0 0,0 0 0,-1 1 0,1 0 0,0 1 0,-1 0 0,0 1 0,14 8 0,3 4 0,-2 0 0,36 33 0,-58-49 0,0 1 0,0 0 0,0 0 0,0 0 0,-1 0 0,1 0 0,-1 0 0,0 0 0,1 0 0,-1 1 0,0-1 0,0 1 0,-1-1 0,1 0 0,0 1 0,-1-1 0,0 1 0,1 0 0,-1-1 0,0 1 0,0-1 0,0 1 0,-1-1 0,1 1 0,-1-1 0,1 1 0,-1-1 0,0 1 0,0-1 0,0 0 0,0 1 0,0-1 0,-3 3 0,-5 8 0,-1 0 0,-1-1 0,0-1 0,-20 18 0,-18 18 0,39-32-341,0 1 0,1 0-1,-7 18 1,0 5-6485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22:45:54.400"/>
    </inkml:context>
    <inkml:brush xml:id="br0">
      <inkml:brushProperty name="width" value="0.05" units="cm"/>
      <inkml:brushProperty name="height" value="0.05" units="cm"/>
      <inkml:brushProperty name="color" value="#E71224"/>
    </inkml:brush>
  </inkml:definitions>
  <inkml:trace contextRef="#ctx0" brushRef="#br0">1 1 24575,'14'1'0,"1"0"0,0 2 0,0 0 0,16 5 0,29 7 0,163 24 0,124 17 0,1653 135-1536,-749-116 1180,2-39-433,43 3-40,-9 41 449,49 78-97,-125-13 477,-221-29 0,247-26 0,-210-49-127,-5 56 1703,-726-40 1342,-256-49-2918,55 21 0,-66-19 0,-1-1 0,2-2 0,-1 0 0,35 2 0,5-1 0,-1 2 0,110 33 0,-142-33 0,57 16 0,-42-10 0,0-3 0,2-2 0,86 8 0,-106-16 63,58 13 0,-56-9-808,46 4-1,-50-9-6080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22:26:27.326"/>
    </inkml:context>
    <inkml:brush xml:id="br0">
      <inkml:brushProperty name="width" value="0.05" units="cm"/>
      <inkml:brushProperty name="height" value="0.05" units="cm"/>
      <inkml:brushProperty name="color" value="#E71224"/>
    </inkml:brush>
  </inkml:definitions>
  <inkml:trace contextRef="#ctx0" brushRef="#br0">0 1 24575,'18'0'0,"0"0"0,0 1 0,-1 1 0,29 7 0,-40-7 0,0 0 0,0 0 0,0 1 0,0 0 0,-1 0 0,1 1 0,-1-1 0,0 1 0,0 0 0,0 0 0,0 1 0,-1 0 0,0 0 0,0 0 0,7 11 0,18 31 0,-11-19 0,-2 1 0,0 0 0,-2 1 0,13 39 0,-26-64 4,0-1-1,0 1 0,0 0 1,-1 0-1,0 0 0,0 0 1,0 0-1,-1 0 0,0 0 1,0-1-1,0 1 0,0 0 1,-1-1-1,0 1 0,0 0 1,0-1-1,0 0 0,-1 1 0,1-1 1,-1 0-1,0-1 0,-1 1 1,1 0-1,0-1 0,-5 4 1,-10 7-147,-1-1 1,0 0-1,-1-2 1,-24 11-1,17-8-596,-1 0-6087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22:45:55.088"/>
    </inkml:context>
    <inkml:brush xml:id="br0">
      <inkml:brushProperty name="width" value="0.05" units="cm"/>
      <inkml:brushProperty name="height" value="0.05" units="cm"/>
      <inkml:brushProperty name="color" value="#E71224"/>
    </inkml:brush>
  </inkml:definitions>
  <inkml:trace contextRef="#ctx0" brushRef="#br0">1 1 24575,'6'0'0,"10"0"0,1 6 0,5 16 0,-1 11 0,2 6 0,-3 3 0,-5 8 0,3-5 0,-3-3 0,-4-2 0,4-8 0,-2-3 0,-9-6 0,-12-7 0,-19 1 0,-3-4-8191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22:45:59.010"/>
    </inkml:context>
    <inkml:brush xml:id="br0">
      <inkml:brushProperty name="width" value="0.05" units="cm"/>
      <inkml:brushProperty name="height" value="0.05" units="cm"/>
      <inkml:brushProperty name="color" value="#E71224"/>
    </inkml:brush>
  </inkml:definitions>
  <inkml:trace contextRef="#ctx0" brushRef="#br0">0 161 24575,'1'-2'0,"-1"0"0,1-1 0,-1 1 0,1 0 0,-1-1 0,1 1 0,0 0 0,0 0 0,0 0 0,1 0 0,-1 0 0,0 0 0,1 0 0,-1 0 0,1 0 0,0 1 0,-1-1 0,1 1 0,0-1 0,0 1 0,0 0 0,0-1 0,0 1 0,5-1 0,7-4 0,0 1 0,0 1 0,16-3 0,-14 3 0,109-21 9,248-19-1,135 32-140,-363 10-48,3069-2-2930,-1656 8 2244,-804-6 624,1785 28-1546,-1387 56 3883,-527-30 809,886 118-1771,-1028-107-1027,101 25-75,-11 52 1,-183-22-32,-102-38 0,1-1 0,281 88 0,-300-93 0,-55-20 0,239 29 0,221-7 0,-390-47 0,320 5 288,-4-36-572,-198-2-1085,-349 4-5457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22:45:59.800"/>
    </inkml:context>
    <inkml:brush xml:id="br0">
      <inkml:brushProperty name="width" value="0.05" units="cm"/>
      <inkml:brushProperty name="height" value="0.05" units="cm"/>
      <inkml:brushProperty name="color" value="#E71224"/>
    </inkml:brush>
  </inkml:definitions>
  <inkml:trace contextRef="#ctx0" brushRef="#br0">1 2 24575,'56'-1'0,"-1"0"0,104 12 0,-141-9 0,-1 2 0,0 0 0,0 1 0,0 1 0,0 1 0,-1 0 0,0 1 0,-1 0 0,0 2 0,16 12 0,11 10 0,-1 3 0,-2 1 0,67 79 0,-105-114 0,0 1 0,1-1 0,-1 1 0,0 0 0,0-1 0,0 1 0,0 0 0,0-1 0,0 1 0,-1 0 0,1 0 0,0 0 0,-1 0 0,0 0 0,1 0 0,-1 0 0,0 0 0,0 0 0,0 0 0,0 0 0,0 0 0,-1 0 0,1 0 0,-1 0 0,1-1 0,-1 1 0,0 0 0,0 0 0,1 0 0,-1 0 0,0-1 0,-1 1 0,1-1 0,0 1 0,0-1 0,-1 1 0,1-1 0,-1 1 0,-2 1 0,-7 3 0,-1 0 0,1 0 0,-1-2 0,0 1 0,-18 3 0,-8 4 0,1 4-273,0 1 0,1 1 0,1 2 0,-60 46 0,66-40-6553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23:15:50.3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1,'25'28,"-19"-21,-1 0,2 0,-1-1,1 0,0 0,12 7,-16-11,74 43,90 38,-106-61,73 18,-133-40,43 12,1-2,0-3,1-1,74-1,732-7,-524 29,14-1,-271-27,-32-2,1 3,-1 1,0 1,0 3,70 16,-80-13,1-1,-1-1,60 3,96-10,-85-1,1615 1,-1707 1,0 1,0-1,-1 1,1 1,0-1,-1 1,1 0,6 4,9 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23:15:51.7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0,'4'0,"2"5,4 1,1 4,2 4,4 1,-2 1,2-1,2 1,-2 2,-4 2,-13-2,-11-4,-12 0,-7-2,-3-4,4-3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23:15:53.5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6 243,'-1'-1,"0"0,1 0,-1 0,1-1,-1 1,1 0,-1 0,1 0,0 0,0-1,0 1,-1 0,1 0,0 0,0-1,1 1,-1 0,0 0,0 0,0-1,1 1,-1 0,1 0,-1 0,1-1,18-33,-13 26,5-10,57-89,-64 104,0 0,0 0,1 1,-1 0,1 0,-1 0,1 0,0 1,0 0,0 0,1 0,-1 0,0 1,1 0,-1 0,1 1,-1-1,1 1,-1 0,1 1,6 1,4 0,-1 0,0 2,1 0,-1 0,-1 2,19 8,15 12,-26-15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21:56:11.766"/>
    </inkml:context>
    <inkml:brush xml:id="br0">
      <inkml:brushProperty name="width" value="0.05" units="cm"/>
      <inkml:brushProperty name="height" value="0.05" units="cm"/>
      <inkml:brushProperty name="color" value="#E71224"/>
    </inkml:brush>
  </inkml:definitions>
  <inkml:trace contextRef="#ctx0" brushRef="#br0">202 0 24575,'-7'7'0,"-8"2"0,-9 6 0,-7 1 0,-5-3 0,4 4 0,1-2 0,5-3-8191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21:56:12.746"/>
    </inkml:context>
    <inkml:brush xml:id="br0">
      <inkml:brushProperty name="width" value="0.05" units="cm"/>
      <inkml:brushProperty name="height" value="0.05" units="cm"/>
      <inkml:brushProperty name="color" value="#E71224"/>
    </inkml:brush>
  </inkml:definitions>
  <inkml:trace contextRef="#ctx0" brushRef="#br0">48 0 24575,'2'0'0,"0"0"0,1 1 0,-1-1 0,0 0 0,1 1 0,-1 0 0,0-1 0,0 1 0,0 0 0,1 0 0,-1 0 0,0 1 0,0-1 0,-1 0 0,1 1 0,0-1 0,0 1 0,-1 0 0,1-1 0,-1 1 0,1 0 0,-1 0 0,0 0 0,0 0 0,0 0 0,0 0 0,0 1 0,0-1 0,0 0 0,-1 0 0,1 1 0,-1-1 0,0 5 0,1-1 0,0-1 0,-1 1 0,0 0 0,-1 0 0,1 0 0,-1 0 0,0 0 0,-1 0 0,1 0 0,-1-1 0,0 1 0,-4 5 0,-28 36 0,27-40 0,1 1 0,0 0 0,0 0 0,1 0 0,0 1 0,1 0 0,-1 0 0,-2 11 0,6-18 0,1-1 0,0 1 0,0 0 0,0-1 0,0 1 0,0-1 0,0 1 0,0 0 0,1-1 0,-1 1 0,1-1 0,-1 1 0,1 0 0,-1-1 0,1 1 0,0-1 0,0 0 0,0 1 0,0-1 0,0 0 0,0 1 0,0-1 0,0 0 0,0 0 0,0 0 0,1 0 0,-1 0 0,1 0 0,-1 0 0,0-1 0,1 1 0,-1 0 0,1-1 0,0 1 0,-1-1 0,1 0 0,2 1 0,8 1 0,0 0 0,1-1 0,22 0 0,-28-1 0,74-2-1365,-45 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22:45:10.474"/>
    </inkml:context>
    <inkml:brush xml:id="br0">
      <inkml:brushProperty name="width" value="0.05" units="cm"/>
      <inkml:brushProperty name="height" value="0.05" units="cm"/>
      <inkml:brushProperty name="color" value="#E71224"/>
    </inkml:brush>
  </inkml:definitions>
  <inkml:trace contextRef="#ctx0" brushRef="#br0">0 1 24575,'196'9'0,"-165"-5"0,0 2 0,0 1 0,-1 1 0,36 15 0,154 50 0,-22-8 0,-145-48 0,1-2 0,70 11 0,-66-16 0,98 32 0,46 21-1365,-169-53-5461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22:45:11.502"/>
    </inkml:context>
    <inkml:brush xml:id="br0">
      <inkml:brushProperty name="width" value="0.05" units="cm"/>
      <inkml:brushProperty name="height" value="0.05" units="cm"/>
      <inkml:brushProperty name="color" value="#E71224"/>
    </inkml:brush>
  </inkml:definitions>
  <inkml:trace contextRef="#ctx0" brushRef="#br0">1 0 24575,'60'55'0,"93"65"0,37 33 0,-178-142 0,36 34 0,-2 1 0,65 83 0,-111-128 0,1 0 0,0 0 0,-1 0 0,0 0 0,1 0 0,-1 0 0,1 0 0,-1 0 0,0 0 0,0 0 0,0 0 0,1 0 0,-1 0 0,0 0 0,0 0 0,-1 0 0,1 0 0,0 1 0,0-1 0,0 0 0,-1 0 0,1 0 0,-1 0 0,1 0 0,0 0 0,-1 0 0,0 0 0,1-1 0,-1 1 0,0 0 0,1 0 0,-1 0 0,0-1 0,0 1 0,0 0 0,1-1 0,-1 1 0,0-1 0,-1 1 0,-46 22 0,36-19 0,-205 69 134,42-17-1633,138-42-5327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22:45:14.058"/>
    </inkml:context>
    <inkml:brush xml:id="br0">
      <inkml:brushProperty name="width" value="0.05" units="cm"/>
      <inkml:brushProperty name="height" value="0.05" units="cm"/>
      <inkml:brushProperty name="color" value="#E71224"/>
    </inkml:brush>
  </inkml:definitions>
  <inkml:trace contextRef="#ctx0" brushRef="#br0">1 2 24575,'126'-1'0,"148"3"0,-145 17 0,10 0 0,-100-14 0,49 10 0,-53-7 0,0-3 0,39 3 0,-47-7 0,-16 0 0,1 0 0,-1-1 0,0-1 0,17-2 0,-28 3-27,0 0 0,0 0-1,1 0 1,-1 0 0,0 0-1,0 0 1,0 0 0,0 0 0,1 0-1,-1 0 1,0 0 0,0-1-1,0 1 1,0 0 0,1 0-1,-1 0 1,0 0 0,0 0-1,0 0 1,0 0 0,0 0 0,0-1-1,1 1 1,-1 0 0,0 0-1,0 0 1,0 0 0,0 0-1,0-1 1,0 1 0,0 0-1,0 0 1,0 0 0,0 0 0,0-1-1,0 1 1,0 0 0,0 0-1,0 0 1,0-1 0,0 1-1,0 0 1,0 0 0,0 0-1,0 0 1,0-1 0,0 1 0,0 0-1,0 0 1,-9-9-6799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22:45:14.939"/>
    </inkml:context>
    <inkml:brush xml:id="br0">
      <inkml:brushProperty name="width" value="0.05" units="cm"/>
      <inkml:brushProperty name="height" value="0.05" units="cm"/>
      <inkml:brushProperty name="color" value="#E71224"/>
    </inkml:brush>
  </inkml:definitions>
  <inkml:trace contextRef="#ctx0" brushRef="#br0">1 0 24575,'332'175'0,"-304"-160"0,0 2 0,-1 1 0,0 2 0,-2 0 0,-1 2 0,0 0 0,-1 2 0,27 37 0,-49-60 0,0 1 0,0 0 0,0-1 0,0 1 0,0 0 0,0 0 0,0 0 0,-1 0 0,1-1 0,-1 1 0,1 0 0,-1 0 0,0 0 0,0 0 0,0 0 0,0 0 0,0 0 0,0 0 0,0 0 0,-1 0 0,1 0 0,-1 0 0,0 0 0,1 0 0,-1 0 0,0 0 0,0-1 0,0 1 0,0 0 0,0-1 0,-1 1 0,1-1 0,0 1 0,-1-1 0,1 0 0,-1 1 0,1-1 0,-1 0 0,0 0 0,-2 1 0,-9 6 0,-2 0 0,1-1 0,-1-1 0,-17 5 0,9-3 0,-40 17-85,-133 47-1195,156-62-5546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7T22:45:42.224"/>
    </inkml:context>
    <inkml:brush xml:id="br0">
      <inkml:brushProperty name="width" value="0.05" units="cm"/>
      <inkml:brushProperty name="height" value="0.05" units="cm"/>
      <inkml:brushProperty name="color" value="#E71224"/>
    </inkml:brush>
  </inkml:definitions>
  <inkml:trace contextRef="#ctx0" brushRef="#br0">912 1 24575,'0'1'0,"1"36"0,-7 52 0,3-76 0,0 1 0,0 0 0,-1-1 0,-1 0 0,0 0 0,-1 0 0,-7 12 0,-210 295 0,82-126 0,111-152 0,-2-1 0,-1-2 0,-2-1 0,-2-2 0,-77 59 0,49-40 22,51-41-253,0-2-1,-1 0 1,0 0 0,-1-1 0,-25 12 0,2-8-6595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CC3AE-B046-FCEC-ADD6-883D33C014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4DD2A296-E0A0-F227-3B26-B150FA91FA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DCDA64EF-6CE0-D8D5-8789-62421D4D066A}"/>
              </a:ext>
            </a:extLst>
          </p:cNvPr>
          <p:cNvSpPr>
            <a:spLocks noGrp="1"/>
          </p:cNvSpPr>
          <p:nvPr>
            <p:ph type="dt" sz="half" idx="10"/>
          </p:nvPr>
        </p:nvSpPr>
        <p:spPr/>
        <p:txBody>
          <a:bodyPr/>
          <a:lstStyle/>
          <a:p>
            <a:fld id="{B7C47511-5B5C-4554-B57B-D0CC1A71BBCD}" type="datetimeFigureOut">
              <a:rPr lang="en-NZ" smtClean="0"/>
              <a:t>25/05/2023</a:t>
            </a:fld>
            <a:endParaRPr lang="en-NZ"/>
          </a:p>
        </p:txBody>
      </p:sp>
      <p:sp>
        <p:nvSpPr>
          <p:cNvPr id="5" name="Footer Placeholder 4">
            <a:extLst>
              <a:ext uri="{FF2B5EF4-FFF2-40B4-BE49-F238E27FC236}">
                <a16:creationId xmlns:a16="http://schemas.microsoft.com/office/drawing/2014/main" id="{8DBB1923-A533-E79C-72EB-098C3847B1C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B1B21F0-4E66-188B-0E8D-197B117C4B46}"/>
              </a:ext>
            </a:extLst>
          </p:cNvPr>
          <p:cNvSpPr>
            <a:spLocks noGrp="1"/>
          </p:cNvSpPr>
          <p:nvPr>
            <p:ph type="sldNum" sz="quarter" idx="12"/>
          </p:nvPr>
        </p:nvSpPr>
        <p:spPr/>
        <p:txBody>
          <a:bodyPr/>
          <a:lstStyle/>
          <a:p>
            <a:fld id="{784417A8-A71F-4E41-B6E5-4A8BB83283A2}" type="slidenum">
              <a:rPr lang="en-NZ" smtClean="0"/>
              <a:t>‹#›</a:t>
            </a:fld>
            <a:endParaRPr lang="en-NZ"/>
          </a:p>
        </p:txBody>
      </p:sp>
    </p:spTree>
    <p:extLst>
      <p:ext uri="{BB962C8B-B14F-4D97-AF65-F5344CB8AC3E}">
        <p14:creationId xmlns:p14="http://schemas.microsoft.com/office/powerpoint/2010/main" val="1617394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8662-D582-DFF9-16C8-54A9A28E9D00}"/>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E084F819-80E1-A515-522D-6040AECF5C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990176C-1BA4-F304-4389-D6DA2CB01E0D}"/>
              </a:ext>
            </a:extLst>
          </p:cNvPr>
          <p:cNvSpPr>
            <a:spLocks noGrp="1"/>
          </p:cNvSpPr>
          <p:nvPr>
            <p:ph type="dt" sz="half" idx="10"/>
          </p:nvPr>
        </p:nvSpPr>
        <p:spPr/>
        <p:txBody>
          <a:bodyPr/>
          <a:lstStyle/>
          <a:p>
            <a:fld id="{B7C47511-5B5C-4554-B57B-D0CC1A71BBCD}" type="datetimeFigureOut">
              <a:rPr lang="en-NZ" smtClean="0"/>
              <a:t>25/05/2023</a:t>
            </a:fld>
            <a:endParaRPr lang="en-NZ"/>
          </a:p>
        </p:txBody>
      </p:sp>
      <p:sp>
        <p:nvSpPr>
          <p:cNvPr id="5" name="Footer Placeholder 4">
            <a:extLst>
              <a:ext uri="{FF2B5EF4-FFF2-40B4-BE49-F238E27FC236}">
                <a16:creationId xmlns:a16="http://schemas.microsoft.com/office/drawing/2014/main" id="{F218EA32-F543-914A-7B3F-CC0D6254B8C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6432C825-0347-1F78-6D63-F3046B8EC029}"/>
              </a:ext>
            </a:extLst>
          </p:cNvPr>
          <p:cNvSpPr>
            <a:spLocks noGrp="1"/>
          </p:cNvSpPr>
          <p:nvPr>
            <p:ph type="sldNum" sz="quarter" idx="12"/>
          </p:nvPr>
        </p:nvSpPr>
        <p:spPr/>
        <p:txBody>
          <a:bodyPr/>
          <a:lstStyle/>
          <a:p>
            <a:fld id="{784417A8-A71F-4E41-B6E5-4A8BB83283A2}" type="slidenum">
              <a:rPr lang="en-NZ" smtClean="0"/>
              <a:t>‹#›</a:t>
            </a:fld>
            <a:endParaRPr lang="en-NZ"/>
          </a:p>
        </p:txBody>
      </p:sp>
    </p:spTree>
    <p:extLst>
      <p:ext uri="{BB962C8B-B14F-4D97-AF65-F5344CB8AC3E}">
        <p14:creationId xmlns:p14="http://schemas.microsoft.com/office/powerpoint/2010/main" val="729392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31CCA-90F8-E0FB-F066-508027C2FE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013917F6-E570-132C-CB3E-0EFA256349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2012237-DBF9-EF56-3223-21D55B04D1A1}"/>
              </a:ext>
            </a:extLst>
          </p:cNvPr>
          <p:cNvSpPr>
            <a:spLocks noGrp="1"/>
          </p:cNvSpPr>
          <p:nvPr>
            <p:ph type="dt" sz="half" idx="10"/>
          </p:nvPr>
        </p:nvSpPr>
        <p:spPr/>
        <p:txBody>
          <a:bodyPr/>
          <a:lstStyle/>
          <a:p>
            <a:fld id="{B7C47511-5B5C-4554-B57B-D0CC1A71BBCD}" type="datetimeFigureOut">
              <a:rPr lang="en-NZ" smtClean="0"/>
              <a:t>25/05/2023</a:t>
            </a:fld>
            <a:endParaRPr lang="en-NZ"/>
          </a:p>
        </p:txBody>
      </p:sp>
      <p:sp>
        <p:nvSpPr>
          <p:cNvPr id="5" name="Footer Placeholder 4">
            <a:extLst>
              <a:ext uri="{FF2B5EF4-FFF2-40B4-BE49-F238E27FC236}">
                <a16:creationId xmlns:a16="http://schemas.microsoft.com/office/drawing/2014/main" id="{F707DF97-A579-5AF7-82FB-FF1E861BD9D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CE801F3-E778-4747-305D-F7B6EB0978CD}"/>
              </a:ext>
            </a:extLst>
          </p:cNvPr>
          <p:cNvSpPr>
            <a:spLocks noGrp="1"/>
          </p:cNvSpPr>
          <p:nvPr>
            <p:ph type="sldNum" sz="quarter" idx="12"/>
          </p:nvPr>
        </p:nvSpPr>
        <p:spPr/>
        <p:txBody>
          <a:bodyPr/>
          <a:lstStyle/>
          <a:p>
            <a:fld id="{784417A8-A71F-4E41-B6E5-4A8BB83283A2}" type="slidenum">
              <a:rPr lang="en-NZ" smtClean="0"/>
              <a:t>‹#›</a:t>
            </a:fld>
            <a:endParaRPr lang="en-NZ"/>
          </a:p>
        </p:txBody>
      </p:sp>
    </p:spTree>
    <p:extLst>
      <p:ext uri="{BB962C8B-B14F-4D97-AF65-F5344CB8AC3E}">
        <p14:creationId xmlns:p14="http://schemas.microsoft.com/office/powerpoint/2010/main" val="1346041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A89B-9B2E-ECCF-7947-A7424EBEC1F5}"/>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08110683-CC52-60B2-897D-409DC7B7A9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8BB874E-1B08-6AA7-676A-BBBC1E18EA02}"/>
              </a:ext>
            </a:extLst>
          </p:cNvPr>
          <p:cNvSpPr>
            <a:spLocks noGrp="1"/>
          </p:cNvSpPr>
          <p:nvPr>
            <p:ph type="dt" sz="half" idx="10"/>
          </p:nvPr>
        </p:nvSpPr>
        <p:spPr/>
        <p:txBody>
          <a:bodyPr/>
          <a:lstStyle/>
          <a:p>
            <a:fld id="{B7C47511-5B5C-4554-B57B-D0CC1A71BBCD}" type="datetimeFigureOut">
              <a:rPr lang="en-NZ" smtClean="0"/>
              <a:t>25/05/2023</a:t>
            </a:fld>
            <a:endParaRPr lang="en-NZ"/>
          </a:p>
        </p:txBody>
      </p:sp>
      <p:sp>
        <p:nvSpPr>
          <p:cNvPr id="5" name="Footer Placeholder 4">
            <a:extLst>
              <a:ext uri="{FF2B5EF4-FFF2-40B4-BE49-F238E27FC236}">
                <a16:creationId xmlns:a16="http://schemas.microsoft.com/office/drawing/2014/main" id="{E43BE083-C501-1077-132A-072B9051C0E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3F54F89-6011-C7DB-AE82-23A5DA1ECF10}"/>
              </a:ext>
            </a:extLst>
          </p:cNvPr>
          <p:cNvSpPr>
            <a:spLocks noGrp="1"/>
          </p:cNvSpPr>
          <p:nvPr>
            <p:ph type="sldNum" sz="quarter" idx="12"/>
          </p:nvPr>
        </p:nvSpPr>
        <p:spPr/>
        <p:txBody>
          <a:bodyPr/>
          <a:lstStyle/>
          <a:p>
            <a:fld id="{784417A8-A71F-4E41-B6E5-4A8BB83283A2}" type="slidenum">
              <a:rPr lang="en-NZ" smtClean="0"/>
              <a:t>‹#›</a:t>
            </a:fld>
            <a:endParaRPr lang="en-NZ"/>
          </a:p>
        </p:txBody>
      </p:sp>
    </p:spTree>
    <p:extLst>
      <p:ext uri="{BB962C8B-B14F-4D97-AF65-F5344CB8AC3E}">
        <p14:creationId xmlns:p14="http://schemas.microsoft.com/office/powerpoint/2010/main" val="341389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8DEB-225E-CC17-F31F-621B7EF189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E7AFBB82-11B6-98BE-B1A5-DFCE7265CF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86EE72-62D1-382E-3333-6CECBFC7196A}"/>
              </a:ext>
            </a:extLst>
          </p:cNvPr>
          <p:cNvSpPr>
            <a:spLocks noGrp="1"/>
          </p:cNvSpPr>
          <p:nvPr>
            <p:ph type="dt" sz="half" idx="10"/>
          </p:nvPr>
        </p:nvSpPr>
        <p:spPr/>
        <p:txBody>
          <a:bodyPr/>
          <a:lstStyle/>
          <a:p>
            <a:fld id="{B7C47511-5B5C-4554-B57B-D0CC1A71BBCD}" type="datetimeFigureOut">
              <a:rPr lang="en-NZ" smtClean="0"/>
              <a:t>25/05/2023</a:t>
            </a:fld>
            <a:endParaRPr lang="en-NZ"/>
          </a:p>
        </p:txBody>
      </p:sp>
      <p:sp>
        <p:nvSpPr>
          <p:cNvPr id="5" name="Footer Placeholder 4">
            <a:extLst>
              <a:ext uri="{FF2B5EF4-FFF2-40B4-BE49-F238E27FC236}">
                <a16:creationId xmlns:a16="http://schemas.microsoft.com/office/drawing/2014/main" id="{52540448-8FF7-156D-8BDD-8759A164D4A5}"/>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3CC84F28-BCCA-0313-0FBC-B3AC38D3B9A0}"/>
              </a:ext>
            </a:extLst>
          </p:cNvPr>
          <p:cNvSpPr>
            <a:spLocks noGrp="1"/>
          </p:cNvSpPr>
          <p:nvPr>
            <p:ph type="sldNum" sz="quarter" idx="12"/>
          </p:nvPr>
        </p:nvSpPr>
        <p:spPr/>
        <p:txBody>
          <a:bodyPr/>
          <a:lstStyle/>
          <a:p>
            <a:fld id="{784417A8-A71F-4E41-B6E5-4A8BB83283A2}" type="slidenum">
              <a:rPr lang="en-NZ" smtClean="0"/>
              <a:t>‹#›</a:t>
            </a:fld>
            <a:endParaRPr lang="en-NZ"/>
          </a:p>
        </p:txBody>
      </p:sp>
    </p:spTree>
    <p:extLst>
      <p:ext uri="{BB962C8B-B14F-4D97-AF65-F5344CB8AC3E}">
        <p14:creationId xmlns:p14="http://schemas.microsoft.com/office/powerpoint/2010/main" val="2268140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677A-08B0-B71D-61D2-94A5BC1F5E67}"/>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AC4DF2E-063C-0616-965D-63A19264F2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5F22B621-B101-8B79-1A9D-C5FC82C9EA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00A616BA-CE92-21B6-3D87-BBD1224C94AF}"/>
              </a:ext>
            </a:extLst>
          </p:cNvPr>
          <p:cNvSpPr>
            <a:spLocks noGrp="1"/>
          </p:cNvSpPr>
          <p:nvPr>
            <p:ph type="dt" sz="half" idx="10"/>
          </p:nvPr>
        </p:nvSpPr>
        <p:spPr/>
        <p:txBody>
          <a:bodyPr/>
          <a:lstStyle/>
          <a:p>
            <a:fld id="{B7C47511-5B5C-4554-B57B-D0CC1A71BBCD}" type="datetimeFigureOut">
              <a:rPr lang="en-NZ" smtClean="0"/>
              <a:t>25/05/2023</a:t>
            </a:fld>
            <a:endParaRPr lang="en-NZ"/>
          </a:p>
        </p:txBody>
      </p:sp>
      <p:sp>
        <p:nvSpPr>
          <p:cNvPr id="6" name="Footer Placeholder 5">
            <a:extLst>
              <a:ext uri="{FF2B5EF4-FFF2-40B4-BE49-F238E27FC236}">
                <a16:creationId xmlns:a16="http://schemas.microsoft.com/office/drawing/2014/main" id="{B4AD64FB-94A3-EDE3-3932-3EF6785469F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0FBC9D3B-518F-3055-099D-77495F37D2C7}"/>
              </a:ext>
            </a:extLst>
          </p:cNvPr>
          <p:cNvSpPr>
            <a:spLocks noGrp="1"/>
          </p:cNvSpPr>
          <p:nvPr>
            <p:ph type="sldNum" sz="quarter" idx="12"/>
          </p:nvPr>
        </p:nvSpPr>
        <p:spPr/>
        <p:txBody>
          <a:bodyPr/>
          <a:lstStyle/>
          <a:p>
            <a:fld id="{784417A8-A71F-4E41-B6E5-4A8BB83283A2}" type="slidenum">
              <a:rPr lang="en-NZ" smtClean="0"/>
              <a:t>‹#›</a:t>
            </a:fld>
            <a:endParaRPr lang="en-NZ"/>
          </a:p>
        </p:txBody>
      </p:sp>
    </p:spTree>
    <p:extLst>
      <p:ext uri="{BB962C8B-B14F-4D97-AF65-F5344CB8AC3E}">
        <p14:creationId xmlns:p14="http://schemas.microsoft.com/office/powerpoint/2010/main" val="3502403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4B2F-A048-AD1A-61A9-7CD2186E0BFA}"/>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D045894B-5B69-948B-C6C3-98BFA879B0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E1A9DE-9871-87FA-B78D-520B6660E7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4C48C3C9-9CFE-666A-156B-F009332F43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6CB52A-9501-3EA1-4348-34579B47C6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0DC1B53E-1226-A5C3-CB86-21DC3E719925}"/>
              </a:ext>
            </a:extLst>
          </p:cNvPr>
          <p:cNvSpPr>
            <a:spLocks noGrp="1"/>
          </p:cNvSpPr>
          <p:nvPr>
            <p:ph type="dt" sz="half" idx="10"/>
          </p:nvPr>
        </p:nvSpPr>
        <p:spPr/>
        <p:txBody>
          <a:bodyPr/>
          <a:lstStyle/>
          <a:p>
            <a:fld id="{B7C47511-5B5C-4554-B57B-D0CC1A71BBCD}" type="datetimeFigureOut">
              <a:rPr lang="en-NZ" smtClean="0"/>
              <a:t>25/05/2023</a:t>
            </a:fld>
            <a:endParaRPr lang="en-NZ"/>
          </a:p>
        </p:txBody>
      </p:sp>
      <p:sp>
        <p:nvSpPr>
          <p:cNvPr id="8" name="Footer Placeholder 7">
            <a:extLst>
              <a:ext uri="{FF2B5EF4-FFF2-40B4-BE49-F238E27FC236}">
                <a16:creationId xmlns:a16="http://schemas.microsoft.com/office/drawing/2014/main" id="{C3CA5D94-8672-A76C-7F15-E2D1B77A47C9}"/>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86970C1C-2B88-5CB8-6781-E81DA570DFE9}"/>
              </a:ext>
            </a:extLst>
          </p:cNvPr>
          <p:cNvSpPr>
            <a:spLocks noGrp="1"/>
          </p:cNvSpPr>
          <p:nvPr>
            <p:ph type="sldNum" sz="quarter" idx="12"/>
          </p:nvPr>
        </p:nvSpPr>
        <p:spPr/>
        <p:txBody>
          <a:bodyPr/>
          <a:lstStyle/>
          <a:p>
            <a:fld id="{784417A8-A71F-4E41-B6E5-4A8BB83283A2}" type="slidenum">
              <a:rPr lang="en-NZ" smtClean="0"/>
              <a:t>‹#›</a:t>
            </a:fld>
            <a:endParaRPr lang="en-NZ"/>
          </a:p>
        </p:txBody>
      </p:sp>
    </p:spTree>
    <p:extLst>
      <p:ext uri="{BB962C8B-B14F-4D97-AF65-F5344CB8AC3E}">
        <p14:creationId xmlns:p14="http://schemas.microsoft.com/office/powerpoint/2010/main" val="214728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8931-F46C-D460-3009-323E30153768}"/>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4C3097C4-0C73-B5DA-3EAB-029BCE29AE1A}"/>
              </a:ext>
            </a:extLst>
          </p:cNvPr>
          <p:cNvSpPr>
            <a:spLocks noGrp="1"/>
          </p:cNvSpPr>
          <p:nvPr>
            <p:ph type="dt" sz="half" idx="10"/>
          </p:nvPr>
        </p:nvSpPr>
        <p:spPr/>
        <p:txBody>
          <a:bodyPr/>
          <a:lstStyle/>
          <a:p>
            <a:fld id="{B7C47511-5B5C-4554-B57B-D0CC1A71BBCD}" type="datetimeFigureOut">
              <a:rPr lang="en-NZ" smtClean="0"/>
              <a:t>25/05/2023</a:t>
            </a:fld>
            <a:endParaRPr lang="en-NZ"/>
          </a:p>
        </p:txBody>
      </p:sp>
      <p:sp>
        <p:nvSpPr>
          <p:cNvPr id="4" name="Footer Placeholder 3">
            <a:extLst>
              <a:ext uri="{FF2B5EF4-FFF2-40B4-BE49-F238E27FC236}">
                <a16:creationId xmlns:a16="http://schemas.microsoft.com/office/drawing/2014/main" id="{3F10169E-AC03-74D2-7FA3-92EBEFE630CD}"/>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D9B8FA55-F14F-3F35-BA31-03C80FF4F2B8}"/>
              </a:ext>
            </a:extLst>
          </p:cNvPr>
          <p:cNvSpPr>
            <a:spLocks noGrp="1"/>
          </p:cNvSpPr>
          <p:nvPr>
            <p:ph type="sldNum" sz="quarter" idx="12"/>
          </p:nvPr>
        </p:nvSpPr>
        <p:spPr/>
        <p:txBody>
          <a:bodyPr/>
          <a:lstStyle/>
          <a:p>
            <a:fld id="{784417A8-A71F-4E41-B6E5-4A8BB83283A2}" type="slidenum">
              <a:rPr lang="en-NZ" smtClean="0"/>
              <a:t>‹#›</a:t>
            </a:fld>
            <a:endParaRPr lang="en-NZ"/>
          </a:p>
        </p:txBody>
      </p:sp>
    </p:spTree>
    <p:extLst>
      <p:ext uri="{BB962C8B-B14F-4D97-AF65-F5344CB8AC3E}">
        <p14:creationId xmlns:p14="http://schemas.microsoft.com/office/powerpoint/2010/main" val="198510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5E9E4D-E98C-53DD-BE1E-5A7FFD2F1AB0}"/>
              </a:ext>
            </a:extLst>
          </p:cNvPr>
          <p:cNvSpPr>
            <a:spLocks noGrp="1"/>
          </p:cNvSpPr>
          <p:nvPr>
            <p:ph type="dt" sz="half" idx="10"/>
          </p:nvPr>
        </p:nvSpPr>
        <p:spPr/>
        <p:txBody>
          <a:bodyPr/>
          <a:lstStyle/>
          <a:p>
            <a:fld id="{B7C47511-5B5C-4554-B57B-D0CC1A71BBCD}" type="datetimeFigureOut">
              <a:rPr lang="en-NZ" smtClean="0"/>
              <a:t>25/05/2023</a:t>
            </a:fld>
            <a:endParaRPr lang="en-NZ"/>
          </a:p>
        </p:txBody>
      </p:sp>
      <p:sp>
        <p:nvSpPr>
          <p:cNvPr id="3" name="Footer Placeholder 2">
            <a:extLst>
              <a:ext uri="{FF2B5EF4-FFF2-40B4-BE49-F238E27FC236}">
                <a16:creationId xmlns:a16="http://schemas.microsoft.com/office/drawing/2014/main" id="{FC1D4E5B-B7DA-F974-3E7F-CB5100C8FCEE}"/>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64C76EA6-2F59-295B-45D0-C839ED33D0E4}"/>
              </a:ext>
            </a:extLst>
          </p:cNvPr>
          <p:cNvSpPr>
            <a:spLocks noGrp="1"/>
          </p:cNvSpPr>
          <p:nvPr>
            <p:ph type="sldNum" sz="quarter" idx="12"/>
          </p:nvPr>
        </p:nvSpPr>
        <p:spPr/>
        <p:txBody>
          <a:bodyPr/>
          <a:lstStyle/>
          <a:p>
            <a:fld id="{784417A8-A71F-4E41-B6E5-4A8BB83283A2}" type="slidenum">
              <a:rPr lang="en-NZ" smtClean="0"/>
              <a:t>‹#›</a:t>
            </a:fld>
            <a:endParaRPr lang="en-NZ"/>
          </a:p>
        </p:txBody>
      </p:sp>
    </p:spTree>
    <p:extLst>
      <p:ext uri="{BB962C8B-B14F-4D97-AF65-F5344CB8AC3E}">
        <p14:creationId xmlns:p14="http://schemas.microsoft.com/office/powerpoint/2010/main" val="290350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2152-BF85-2522-0622-7115620AFE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8725962-D1BA-550B-9A38-F769F7E6B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5C611C16-3BFE-76EE-F25B-F8DE035F4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341BF3-60DE-CADA-664E-990DF1A260FA}"/>
              </a:ext>
            </a:extLst>
          </p:cNvPr>
          <p:cNvSpPr>
            <a:spLocks noGrp="1"/>
          </p:cNvSpPr>
          <p:nvPr>
            <p:ph type="dt" sz="half" idx="10"/>
          </p:nvPr>
        </p:nvSpPr>
        <p:spPr/>
        <p:txBody>
          <a:bodyPr/>
          <a:lstStyle/>
          <a:p>
            <a:fld id="{B7C47511-5B5C-4554-B57B-D0CC1A71BBCD}" type="datetimeFigureOut">
              <a:rPr lang="en-NZ" smtClean="0"/>
              <a:t>25/05/2023</a:t>
            </a:fld>
            <a:endParaRPr lang="en-NZ"/>
          </a:p>
        </p:txBody>
      </p:sp>
      <p:sp>
        <p:nvSpPr>
          <p:cNvPr id="6" name="Footer Placeholder 5">
            <a:extLst>
              <a:ext uri="{FF2B5EF4-FFF2-40B4-BE49-F238E27FC236}">
                <a16:creationId xmlns:a16="http://schemas.microsoft.com/office/drawing/2014/main" id="{6A5F67E6-141D-867A-10DD-CB20A9F87536}"/>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B6B7665-2C5A-6017-0027-4BA55E763E0F}"/>
              </a:ext>
            </a:extLst>
          </p:cNvPr>
          <p:cNvSpPr>
            <a:spLocks noGrp="1"/>
          </p:cNvSpPr>
          <p:nvPr>
            <p:ph type="sldNum" sz="quarter" idx="12"/>
          </p:nvPr>
        </p:nvSpPr>
        <p:spPr/>
        <p:txBody>
          <a:bodyPr/>
          <a:lstStyle/>
          <a:p>
            <a:fld id="{784417A8-A71F-4E41-B6E5-4A8BB83283A2}" type="slidenum">
              <a:rPr lang="en-NZ" smtClean="0"/>
              <a:t>‹#›</a:t>
            </a:fld>
            <a:endParaRPr lang="en-NZ"/>
          </a:p>
        </p:txBody>
      </p:sp>
    </p:spTree>
    <p:extLst>
      <p:ext uri="{BB962C8B-B14F-4D97-AF65-F5344CB8AC3E}">
        <p14:creationId xmlns:p14="http://schemas.microsoft.com/office/powerpoint/2010/main" val="3651921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9CF9-F25D-C5A4-27BA-B54792C10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9E2369CA-EF74-9571-2210-02614E4DAE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EA9252A6-DC0B-50F1-A5C2-93AC2B0FE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33AC3-4D4E-04F5-AFEE-683D525E3C31}"/>
              </a:ext>
            </a:extLst>
          </p:cNvPr>
          <p:cNvSpPr>
            <a:spLocks noGrp="1"/>
          </p:cNvSpPr>
          <p:nvPr>
            <p:ph type="dt" sz="half" idx="10"/>
          </p:nvPr>
        </p:nvSpPr>
        <p:spPr/>
        <p:txBody>
          <a:bodyPr/>
          <a:lstStyle/>
          <a:p>
            <a:fld id="{B7C47511-5B5C-4554-B57B-D0CC1A71BBCD}" type="datetimeFigureOut">
              <a:rPr lang="en-NZ" smtClean="0"/>
              <a:t>25/05/2023</a:t>
            </a:fld>
            <a:endParaRPr lang="en-NZ"/>
          </a:p>
        </p:txBody>
      </p:sp>
      <p:sp>
        <p:nvSpPr>
          <p:cNvPr id="6" name="Footer Placeholder 5">
            <a:extLst>
              <a:ext uri="{FF2B5EF4-FFF2-40B4-BE49-F238E27FC236}">
                <a16:creationId xmlns:a16="http://schemas.microsoft.com/office/drawing/2014/main" id="{E6B12795-AE35-BE6A-8F41-7958F40D1AE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AE4102F3-0D7B-C71C-64D8-C397980E7A07}"/>
              </a:ext>
            </a:extLst>
          </p:cNvPr>
          <p:cNvSpPr>
            <a:spLocks noGrp="1"/>
          </p:cNvSpPr>
          <p:nvPr>
            <p:ph type="sldNum" sz="quarter" idx="12"/>
          </p:nvPr>
        </p:nvSpPr>
        <p:spPr/>
        <p:txBody>
          <a:bodyPr/>
          <a:lstStyle/>
          <a:p>
            <a:fld id="{784417A8-A71F-4E41-B6E5-4A8BB83283A2}" type="slidenum">
              <a:rPr lang="en-NZ" smtClean="0"/>
              <a:t>‹#›</a:t>
            </a:fld>
            <a:endParaRPr lang="en-NZ"/>
          </a:p>
        </p:txBody>
      </p:sp>
    </p:spTree>
    <p:extLst>
      <p:ext uri="{BB962C8B-B14F-4D97-AF65-F5344CB8AC3E}">
        <p14:creationId xmlns:p14="http://schemas.microsoft.com/office/powerpoint/2010/main" val="106557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DDC6E7-FF2A-AD39-A076-F6B3438E74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FF6B68AC-6295-6495-BA5F-D55AFC32C1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E019951D-BFB5-262A-783A-48E51A135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47511-5B5C-4554-B57B-D0CC1A71BBCD}" type="datetimeFigureOut">
              <a:rPr lang="en-NZ" smtClean="0"/>
              <a:t>25/05/2023</a:t>
            </a:fld>
            <a:endParaRPr lang="en-NZ"/>
          </a:p>
        </p:txBody>
      </p:sp>
      <p:sp>
        <p:nvSpPr>
          <p:cNvPr id="5" name="Footer Placeholder 4">
            <a:extLst>
              <a:ext uri="{FF2B5EF4-FFF2-40B4-BE49-F238E27FC236}">
                <a16:creationId xmlns:a16="http://schemas.microsoft.com/office/drawing/2014/main" id="{B4E1FCF2-2209-7039-0F1B-A06DF6CA67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C1E75D4A-15E4-FCB0-49D4-3B3405D32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4417A8-A71F-4E41-B6E5-4A8BB83283A2}" type="slidenum">
              <a:rPr lang="en-NZ" smtClean="0"/>
              <a:t>‹#›</a:t>
            </a:fld>
            <a:endParaRPr lang="en-NZ"/>
          </a:p>
        </p:txBody>
      </p:sp>
    </p:spTree>
    <p:extLst>
      <p:ext uri="{BB962C8B-B14F-4D97-AF65-F5344CB8AC3E}">
        <p14:creationId xmlns:p14="http://schemas.microsoft.com/office/powerpoint/2010/main" val="428377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customXml" Target="../ink/ink12.xml"/><Relationship Id="rId26" Type="http://schemas.openxmlformats.org/officeDocument/2006/relationships/customXml" Target="../ink/ink16.xml"/><Relationship Id="rId39" Type="http://schemas.openxmlformats.org/officeDocument/2006/relationships/image" Target="../media/image40.png"/><Relationship Id="rId21" Type="http://schemas.openxmlformats.org/officeDocument/2006/relationships/image" Target="../media/image31.png"/><Relationship Id="rId34" Type="http://schemas.openxmlformats.org/officeDocument/2006/relationships/customXml" Target="../ink/ink20.xml"/><Relationship Id="rId7" Type="http://schemas.openxmlformats.org/officeDocument/2006/relationships/image" Target="../media/image24.png"/><Relationship Id="rId12" Type="http://schemas.openxmlformats.org/officeDocument/2006/relationships/customXml" Target="../ink/ink9.xml"/><Relationship Id="rId17" Type="http://schemas.openxmlformats.org/officeDocument/2006/relationships/image" Target="../media/image29.png"/><Relationship Id="rId25" Type="http://schemas.openxmlformats.org/officeDocument/2006/relationships/image" Target="../media/image33.png"/><Relationship Id="rId33" Type="http://schemas.openxmlformats.org/officeDocument/2006/relationships/image" Target="../media/image37.png"/><Relationship Id="rId38" Type="http://schemas.openxmlformats.org/officeDocument/2006/relationships/customXml" Target="../ink/ink22.xml"/><Relationship Id="rId2" Type="http://schemas.openxmlformats.org/officeDocument/2006/relationships/image" Target="../media/image22.png"/><Relationship Id="rId16" Type="http://schemas.openxmlformats.org/officeDocument/2006/relationships/customXml" Target="../ink/ink11.xml"/><Relationship Id="rId20" Type="http://schemas.openxmlformats.org/officeDocument/2006/relationships/customXml" Target="../ink/ink13.xml"/><Relationship Id="rId29"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customXml" Target="../ink/ink6.xml"/><Relationship Id="rId11" Type="http://schemas.openxmlformats.org/officeDocument/2006/relationships/image" Target="../media/image26.png"/><Relationship Id="rId24" Type="http://schemas.openxmlformats.org/officeDocument/2006/relationships/customXml" Target="../ink/ink15.xml"/><Relationship Id="rId32" Type="http://schemas.openxmlformats.org/officeDocument/2006/relationships/customXml" Target="../ink/ink19.xml"/><Relationship Id="rId37" Type="http://schemas.openxmlformats.org/officeDocument/2006/relationships/image" Target="../media/image39.png"/><Relationship Id="rId5" Type="http://schemas.openxmlformats.org/officeDocument/2006/relationships/image" Target="../media/image230.png"/><Relationship Id="rId15" Type="http://schemas.openxmlformats.org/officeDocument/2006/relationships/image" Target="../media/image28.png"/><Relationship Id="rId23" Type="http://schemas.openxmlformats.org/officeDocument/2006/relationships/image" Target="../media/image32.png"/><Relationship Id="rId28" Type="http://schemas.openxmlformats.org/officeDocument/2006/relationships/customXml" Target="../ink/ink17.xml"/><Relationship Id="rId36" Type="http://schemas.openxmlformats.org/officeDocument/2006/relationships/customXml" Target="../ink/ink21.xml"/><Relationship Id="rId10" Type="http://schemas.openxmlformats.org/officeDocument/2006/relationships/customXml" Target="../ink/ink8.xml"/><Relationship Id="rId19" Type="http://schemas.openxmlformats.org/officeDocument/2006/relationships/image" Target="../media/image30.png"/><Relationship Id="rId31" Type="http://schemas.openxmlformats.org/officeDocument/2006/relationships/image" Target="../media/image36.png"/><Relationship Id="rId4" Type="http://schemas.openxmlformats.org/officeDocument/2006/relationships/customXml" Target="../ink/ink5.xml"/><Relationship Id="rId9" Type="http://schemas.openxmlformats.org/officeDocument/2006/relationships/image" Target="../media/image25.png"/><Relationship Id="rId14" Type="http://schemas.openxmlformats.org/officeDocument/2006/relationships/customXml" Target="../ink/ink10.xml"/><Relationship Id="rId22" Type="http://schemas.openxmlformats.org/officeDocument/2006/relationships/customXml" Target="../ink/ink14.xml"/><Relationship Id="rId27" Type="http://schemas.openxmlformats.org/officeDocument/2006/relationships/image" Target="../media/image34.png"/><Relationship Id="rId30" Type="http://schemas.openxmlformats.org/officeDocument/2006/relationships/customXml" Target="../ink/ink18.xml"/><Relationship Id="rId35" Type="http://schemas.openxmlformats.org/officeDocument/2006/relationships/image" Target="../media/image38.png"/><Relationship Id="rId8" Type="http://schemas.openxmlformats.org/officeDocument/2006/relationships/customXml" Target="../ink/ink7.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www.javatpoint.com/ddl-vs-d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customXml" Target="../ink/ink25.xml"/><Relationship Id="rId3" Type="http://schemas.openxmlformats.org/officeDocument/2006/relationships/image" Target="../media/image3.png"/><Relationship Id="rId7" Type="http://schemas.openxmlformats.org/officeDocument/2006/relationships/image" Target="../media/image50.png"/><Relationship Id="rId2" Type="http://schemas.openxmlformats.org/officeDocument/2006/relationships/image" Target="../media/image50.jpeg"/><Relationship Id="rId1" Type="http://schemas.openxmlformats.org/officeDocument/2006/relationships/slideLayout" Target="../slideLayouts/slideLayout2.xml"/><Relationship Id="rId6" Type="http://schemas.openxmlformats.org/officeDocument/2006/relationships/customXml" Target="../ink/ink24.xml"/><Relationship Id="rId5" Type="http://schemas.openxmlformats.org/officeDocument/2006/relationships/image" Target="../media/image490.png"/><Relationship Id="rId4" Type="http://schemas.openxmlformats.org/officeDocument/2006/relationships/customXml" Target="../ink/ink23.xml"/><Relationship Id="rId9"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13.png"/><Relationship Id="rId4"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05E59-3FF5-5D26-A6FE-E599E21E0F31}"/>
              </a:ext>
            </a:extLst>
          </p:cNvPr>
          <p:cNvSpPr>
            <a:spLocks noGrp="1"/>
          </p:cNvSpPr>
          <p:nvPr>
            <p:ph type="ctrTitle"/>
          </p:nvPr>
        </p:nvSpPr>
        <p:spPr/>
        <p:txBody>
          <a:bodyPr/>
          <a:lstStyle/>
          <a:p>
            <a:r>
              <a:rPr lang="en-NZ" b="0" i="0" u="none" strike="noStrike" dirty="0">
                <a:solidFill>
                  <a:srgbClr val="000000"/>
                </a:solidFill>
                <a:effectLst/>
                <a:latin typeface="Calibri Light" panose="020F0302020204030204" pitchFamily="34" charset="0"/>
              </a:rPr>
              <a:t>Intro to Database Concepts &amp; Design</a:t>
            </a:r>
            <a:r>
              <a:rPr lang="en-NZ" b="0" i="0" dirty="0">
                <a:solidFill>
                  <a:srgbClr val="000000"/>
                </a:solidFill>
                <a:effectLst/>
                <a:latin typeface="Calibri Light" panose="020F0302020204030204" pitchFamily="34" charset="0"/>
              </a:rPr>
              <a:t>​</a:t>
            </a:r>
            <a:endParaRPr lang="en-NZ" dirty="0"/>
          </a:p>
        </p:txBody>
      </p:sp>
      <p:sp>
        <p:nvSpPr>
          <p:cNvPr id="3" name="Subtitle 2">
            <a:extLst>
              <a:ext uri="{FF2B5EF4-FFF2-40B4-BE49-F238E27FC236}">
                <a16:creationId xmlns:a16="http://schemas.microsoft.com/office/drawing/2014/main" id="{0D512E39-605B-8B50-3A85-0CEA01A6F1E9}"/>
              </a:ext>
            </a:extLst>
          </p:cNvPr>
          <p:cNvSpPr>
            <a:spLocks noGrp="1"/>
          </p:cNvSpPr>
          <p:nvPr>
            <p:ph type="subTitle" idx="1"/>
          </p:nvPr>
        </p:nvSpPr>
        <p:spPr/>
        <p:txBody>
          <a:bodyPr/>
          <a:lstStyle/>
          <a:p>
            <a:r>
              <a:rPr lang="en-NZ" dirty="0"/>
              <a:t>Prepared by </a:t>
            </a:r>
            <a:r>
              <a:rPr lang="en-NZ"/>
              <a:t>Rouwa Yalda</a:t>
            </a:r>
          </a:p>
        </p:txBody>
      </p:sp>
    </p:spTree>
    <p:extLst>
      <p:ext uri="{BB962C8B-B14F-4D97-AF65-F5344CB8AC3E}">
        <p14:creationId xmlns:p14="http://schemas.microsoft.com/office/powerpoint/2010/main" val="1275615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53A1-0B2D-3AB9-A451-31596BC9C00B}"/>
              </a:ext>
            </a:extLst>
          </p:cNvPr>
          <p:cNvSpPr>
            <a:spLocks noGrp="1"/>
          </p:cNvSpPr>
          <p:nvPr>
            <p:ph type="title"/>
          </p:nvPr>
        </p:nvSpPr>
        <p:spPr>
          <a:xfrm>
            <a:off x="477432" y="153192"/>
            <a:ext cx="6256001" cy="1325563"/>
          </a:xfrm>
        </p:spPr>
        <p:txBody>
          <a:bodyPr>
            <a:normAutofit fontScale="90000"/>
          </a:bodyPr>
          <a:lstStyle/>
          <a:p>
            <a:r>
              <a:rPr lang="en-NZ" dirty="0"/>
              <a:t>Setting Field Properties:</a:t>
            </a:r>
            <a:br>
              <a:rPr lang="en-NZ" dirty="0"/>
            </a:br>
            <a:r>
              <a:rPr lang="en-NZ" dirty="0"/>
              <a:t>validation rule for email address:</a:t>
            </a:r>
          </a:p>
        </p:txBody>
      </p:sp>
      <p:sp>
        <p:nvSpPr>
          <p:cNvPr id="3" name="Content Placeholder 2">
            <a:extLst>
              <a:ext uri="{FF2B5EF4-FFF2-40B4-BE49-F238E27FC236}">
                <a16:creationId xmlns:a16="http://schemas.microsoft.com/office/drawing/2014/main" id="{2C704D23-D71D-5DC2-E636-CD8272A7F7EC}"/>
              </a:ext>
            </a:extLst>
          </p:cNvPr>
          <p:cNvSpPr>
            <a:spLocks noGrp="1"/>
          </p:cNvSpPr>
          <p:nvPr>
            <p:ph idx="1"/>
          </p:nvPr>
        </p:nvSpPr>
        <p:spPr>
          <a:xfrm>
            <a:off x="233289" y="1690688"/>
            <a:ext cx="6744286" cy="4351338"/>
          </a:xfrm>
        </p:spPr>
        <p:txBody>
          <a:bodyPr>
            <a:normAutofit fontScale="70000" lnSpcReduction="20000"/>
          </a:bodyPr>
          <a:lstStyle/>
          <a:p>
            <a:pPr marL="742950">
              <a:lnSpc>
                <a:spcPct val="150000"/>
              </a:lnSpc>
              <a:spcAft>
                <a:spcPts val="1000"/>
              </a:spcAft>
            </a:pPr>
            <a:r>
              <a:rPr lang="en-US" sz="2800" dirty="0">
                <a:effectLst/>
                <a:latin typeface="Times New Roman" panose="02020603050405020304" pitchFamily="18" charset="0"/>
                <a:ea typeface="Calibri" panose="020F0502020204030204" pitchFamily="34" charset="0"/>
                <a:cs typeface="Arial" panose="020B0604020202020204" pitchFamily="34" charset="0"/>
              </a:rPr>
              <a:t> In the customer table: in the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EmailAddress</a:t>
            </a:r>
            <a:r>
              <a:rPr lang="en-US" sz="2800" dirty="0">
                <a:effectLst/>
                <a:latin typeface="Times New Roman" panose="02020603050405020304" pitchFamily="18" charset="0"/>
                <a:ea typeface="Calibri" panose="020F0502020204030204" pitchFamily="34" charset="0"/>
                <a:cs typeface="Arial" panose="020B0604020202020204" pitchFamily="34" charset="0"/>
              </a:rPr>
              <a:t> field, it is not accepted that the user to insert a space or comma or semi column; also you have this field to have at least 1 character before the “@”, at least 1 character between the “@” and the “.”, and at least 1 character after the “.”. In addition, this field must not be empty. To set the validation rule for the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EmailAddress</a:t>
            </a:r>
            <a:r>
              <a:rPr lang="en-US" sz="2800" dirty="0">
                <a:effectLst/>
                <a:latin typeface="Times New Roman" panose="02020603050405020304" pitchFamily="18" charset="0"/>
                <a:ea typeface="Calibri" panose="020F0502020204030204" pitchFamily="34" charset="0"/>
                <a:cs typeface="Arial" panose="020B0604020202020204" pitchFamily="34" charset="0"/>
              </a:rPr>
              <a:t> to the mentioned above, you write:</a:t>
            </a:r>
            <a:endParaRPr lang="en-NZ" sz="2400" dirty="0">
              <a:effectLst/>
              <a:latin typeface="Calibri" panose="020F0502020204030204" pitchFamily="34" charset="0"/>
              <a:ea typeface="Calibri" panose="020F0502020204030204" pitchFamily="34" charset="0"/>
              <a:cs typeface="Arial" panose="020B0604020202020204" pitchFamily="34" charset="0"/>
            </a:endParaRPr>
          </a:p>
          <a:p>
            <a:pPr indent="0">
              <a:lnSpc>
                <a:spcPct val="150000"/>
              </a:lnSpc>
              <a:spcAft>
                <a:spcPts val="1000"/>
              </a:spcAft>
              <a:buNone/>
            </a:pPr>
            <a:r>
              <a:rPr lang="en-US" sz="2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Is not Null Or ((Like "*?@?*.?*") And (Not Like "*[ ,;]*"))</a:t>
            </a:r>
            <a:endParaRPr lang="en-NZ" dirty="0"/>
          </a:p>
        </p:txBody>
      </p:sp>
      <p:pic>
        <p:nvPicPr>
          <p:cNvPr id="5" name="Picture 4">
            <a:extLst>
              <a:ext uri="{FF2B5EF4-FFF2-40B4-BE49-F238E27FC236}">
                <a16:creationId xmlns:a16="http://schemas.microsoft.com/office/drawing/2014/main" id="{79D9D5F7-D7BE-A845-818F-C1985DC35856}"/>
              </a:ext>
            </a:extLst>
          </p:cNvPr>
          <p:cNvPicPr>
            <a:picLocks noChangeAspect="1"/>
          </p:cNvPicPr>
          <p:nvPr/>
        </p:nvPicPr>
        <p:blipFill>
          <a:blip r:embed="rId2"/>
          <a:stretch>
            <a:fillRect/>
          </a:stretch>
        </p:blipFill>
        <p:spPr>
          <a:xfrm>
            <a:off x="6977575" y="508241"/>
            <a:ext cx="4505954" cy="3439005"/>
          </a:xfrm>
          <a:prstGeom prst="rect">
            <a:avLst/>
          </a:prstGeom>
        </p:spPr>
      </p:pic>
      <p:pic>
        <p:nvPicPr>
          <p:cNvPr id="7" name="Picture 6">
            <a:extLst>
              <a:ext uri="{FF2B5EF4-FFF2-40B4-BE49-F238E27FC236}">
                <a16:creationId xmlns:a16="http://schemas.microsoft.com/office/drawing/2014/main" id="{EBA72203-A073-08ED-BEFC-DA8F6720356A}"/>
              </a:ext>
            </a:extLst>
          </p:cNvPr>
          <p:cNvPicPr>
            <a:picLocks noChangeAspect="1"/>
          </p:cNvPicPr>
          <p:nvPr/>
        </p:nvPicPr>
        <p:blipFill rotWithShape="1">
          <a:blip r:embed="rId3"/>
          <a:srcRect r="11514"/>
          <a:stretch/>
        </p:blipFill>
        <p:spPr>
          <a:xfrm>
            <a:off x="7081135" y="4090362"/>
            <a:ext cx="5110865" cy="2402513"/>
          </a:xfrm>
          <a:prstGeom prst="rect">
            <a:avLst/>
          </a:prstGeom>
        </p:spPr>
      </p:pic>
      <p:pic>
        <p:nvPicPr>
          <p:cNvPr id="6" name="Picture 5">
            <a:extLst>
              <a:ext uri="{FF2B5EF4-FFF2-40B4-BE49-F238E27FC236}">
                <a16:creationId xmlns:a16="http://schemas.microsoft.com/office/drawing/2014/main" id="{306D4B33-6346-C952-1C56-E5C9523B7543}"/>
              </a:ext>
            </a:extLst>
          </p:cNvPr>
          <p:cNvPicPr>
            <a:picLocks noChangeAspect="1"/>
          </p:cNvPicPr>
          <p:nvPr/>
        </p:nvPicPr>
        <p:blipFill>
          <a:blip r:embed="rId4"/>
          <a:stretch>
            <a:fillRect/>
          </a:stretch>
        </p:blipFill>
        <p:spPr>
          <a:xfrm>
            <a:off x="7081135" y="1105926"/>
            <a:ext cx="3702240" cy="298465"/>
          </a:xfrm>
          <a:prstGeom prst="rect">
            <a:avLst/>
          </a:prstGeom>
        </p:spPr>
      </p:pic>
    </p:spTree>
    <p:extLst>
      <p:ext uri="{BB962C8B-B14F-4D97-AF65-F5344CB8AC3E}">
        <p14:creationId xmlns:p14="http://schemas.microsoft.com/office/powerpoint/2010/main" val="249090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F84CDF-0A09-1F93-0E63-459A7EF456D4}"/>
              </a:ext>
            </a:extLst>
          </p:cNvPr>
          <p:cNvPicPr>
            <a:picLocks noChangeAspect="1"/>
          </p:cNvPicPr>
          <p:nvPr/>
        </p:nvPicPr>
        <p:blipFill>
          <a:blip r:embed="rId2"/>
          <a:stretch>
            <a:fillRect/>
          </a:stretch>
        </p:blipFill>
        <p:spPr>
          <a:xfrm>
            <a:off x="248082" y="3600364"/>
            <a:ext cx="2983244" cy="2163486"/>
          </a:xfrm>
          <a:prstGeom prst="rect">
            <a:avLst/>
          </a:prstGeom>
        </p:spPr>
      </p:pic>
      <p:sp>
        <p:nvSpPr>
          <p:cNvPr id="8" name="TextBox 7">
            <a:extLst>
              <a:ext uri="{FF2B5EF4-FFF2-40B4-BE49-F238E27FC236}">
                <a16:creationId xmlns:a16="http://schemas.microsoft.com/office/drawing/2014/main" id="{7F1A8F37-2E95-0D63-3370-02255E70D2A8}"/>
              </a:ext>
            </a:extLst>
          </p:cNvPr>
          <p:cNvSpPr txBox="1"/>
          <p:nvPr/>
        </p:nvSpPr>
        <p:spPr>
          <a:xfrm>
            <a:off x="16767" y="461665"/>
            <a:ext cx="12158465" cy="1754326"/>
          </a:xfrm>
          <a:prstGeom prst="rect">
            <a:avLst/>
          </a:prstGeom>
          <a:noFill/>
        </p:spPr>
        <p:txBody>
          <a:bodyPr wrap="square" rtlCol="0">
            <a:spAutoFit/>
          </a:bodyPr>
          <a:lstStyle/>
          <a:p>
            <a:pPr marL="285750" indent="-285750">
              <a:buFontTx/>
              <a:buChar char="-"/>
            </a:pPr>
            <a:r>
              <a:rPr lang="en-NZ" dirty="0"/>
              <a:t>After creating table Customer, and table Item, and setting the field properties for both tables, it’s time to create the relationships between the tables: </a:t>
            </a:r>
          </a:p>
          <a:p>
            <a:pPr marL="285750" indent="-285750">
              <a:buFontTx/>
              <a:buChar char="-"/>
            </a:pPr>
            <a:r>
              <a:rPr lang="en-NZ" dirty="0"/>
              <a:t>Initially, this relationship was many to many relationship.  In order to handle the data properly in the database, it will convert to 2 one-to-many- relationships with a junction table called Orders.</a:t>
            </a:r>
          </a:p>
          <a:p>
            <a:r>
              <a:rPr lang="en-NZ" dirty="0"/>
              <a:t>- Go to Database Tools&gt; Relationships&gt;Edit Relationships&gt;Create New…</a:t>
            </a:r>
          </a:p>
          <a:p>
            <a:pPr marL="285750" indent="-285750">
              <a:buFontTx/>
              <a:buChar char="-"/>
            </a:pPr>
            <a:endParaRPr lang="en-NZ" dirty="0"/>
          </a:p>
        </p:txBody>
      </p:sp>
      <p:pic>
        <p:nvPicPr>
          <p:cNvPr id="12" name="Picture 11">
            <a:extLst>
              <a:ext uri="{FF2B5EF4-FFF2-40B4-BE49-F238E27FC236}">
                <a16:creationId xmlns:a16="http://schemas.microsoft.com/office/drawing/2014/main" id="{B91DD9A5-0486-B5C5-1E94-EC7D850D7C23}"/>
              </a:ext>
            </a:extLst>
          </p:cNvPr>
          <p:cNvPicPr>
            <a:picLocks noChangeAspect="1"/>
          </p:cNvPicPr>
          <p:nvPr/>
        </p:nvPicPr>
        <p:blipFill>
          <a:blip r:embed="rId3"/>
          <a:stretch>
            <a:fillRect/>
          </a:stretch>
        </p:blipFill>
        <p:spPr>
          <a:xfrm>
            <a:off x="371161" y="2066735"/>
            <a:ext cx="7506748" cy="1362265"/>
          </a:xfrm>
          <a:prstGeom prst="rect">
            <a:avLst/>
          </a:prstGeom>
        </p:spPr>
      </p:pic>
      <p:sp>
        <p:nvSpPr>
          <p:cNvPr id="13" name="TextBox 12">
            <a:extLst>
              <a:ext uri="{FF2B5EF4-FFF2-40B4-BE49-F238E27FC236}">
                <a16:creationId xmlns:a16="http://schemas.microsoft.com/office/drawing/2014/main" id="{2EA5FD72-D1A4-FB51-BFCA-25F2FD3BBAC0}"/>
              </a:ext>
            </a:extLst>
          </p:cNvPr>
          <p:cNvSpPr txBox="1"/>
          <p:nvPr/>
        </p:nvSpPr>
        <p:spPr>
          <a:xfrm>
            <a:off x="4672017" y="0"/>
            <a:ext cx="3205892" cy="461665"/>
          </a:xfrm>
          <a:prstGeom prst="rect">
            <a:avLst/>
          </a:prstGeom>
          <a:noFill/>
        </p:spPr>
        <p:txBody>
          <a:bodyPr wrap="square" rtlCol="0">
            <a:spAutoFit/>
          </a:bodyPr>
          <a:lstStyle/>
          <a:p>
            <a:r>
              <a:rPr lang="en-NZ" sz="2400" b="1" dirty="0"/>
              <a:t>Relationships:</a:t>
            </a:r>
          </a:p>
        </p:txBody>
      </p:sp>
      <p:sp>
        <p:nvSpPr>
          <p:cNvPr id="14" name="TextBox 13">
            <a:extLst>
              <a:ext uri="{FF2B5EF4-FFF2-40B4-BE49-F238E27FC236}">
                <a16:creationId xmlns:a16="http://schemas.microsoft.com/office/drawing/2014/main" id="{C96F3D3C-C456-2D49-3385-85EECF2C23A2}"/>
              </a:ext>
            </a:extLst>
          </p:cNvPr>
          <p:cNvSpPr txBox="1"/>
          <p:nvPr/>
        </p:nvSpPr>
        <p:spPr>
          <a:xfrm>
            <a:off x="4170268" y="3600364"/>
            <a:ext cx="7506748" cy="1754326"/>
          </a:xfrm>
          <a:prstGeom prst="rect">
            <a:avLst/>
          </a:prstGeom>
          <a:noFill/>
        </p:spPr>
        <p:txBody>
          <a:bodyPr wrap="square" rtlCol="0">
            <a:spAutoFit/>
          </a:bodyPr>
          <a:lstStyle/>
          <a:p>
            <a:r>
              <a:rPr lang="en-NZ" dirty="0"/>
              <a:t>Set C_ID of the table Customer to be C_ID in the table Orders</a:t>
            </a:r>
          </a:p>
          <a:p>
            <a:endParaRPr lang="en-NZ" dirty="0"/>
          </a:p>
          <a:p>
            <a:r>
              <a:rPr lang="en-NZ" dirty="0"/>
              <a:t>- Enforce Referential Integrity , Cascade Update Related Fields, Cascade Delete Related Records.</a:t>
            </a:r>
          </a:p>
          <a:p>
            <a:r>
              <a:rPr lang="en-NZ" dirty="0"/>
              <a:t>=&gt; In this way we are maintaining Integrity across the different tables, if a field is updated in one table, the update will be reflected in the other tables.</a:t>
            </a:r>
          </a:p>
        </p:txBody>
      </p:sp>
    </p:spTree>
    <p:extLst>
      <p:ext uri="{BB962C8B-B14F-4D97-AF65-F5344CB8AC3E}">
        <p14:creationId xmlns:p14="http://schemas.microsoft.com/office/powerpoint/2010/main" val="1457231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A817585-6678-4BD7-B03D-7CC84F7B528F}"/>
              </a:ext>
            </a:extLst>
          </p:cNvPr>
          <p:cNvPicPr>
            <a:picLocks noGrp="1" noChangeAspect="1"/>
          </p:cNvPicPr>
          <p:nvPr>
            <p:ph idx="1"/>
          </p:nvPr>
        </p:nvPicPr>
        <p:blipFill>
          <a:blip r:embed="rId2"/>
          <a:stretch>
            <a:fillRect/>
          </a:stretch>
        </p:blipFill>
        <p:spPr>
          <a:xfrm>
            <a:off x="372718" y="780993"/>
            <a:ext cx="3305636" cy="2429214"/>
          </a:xfrm>
        </p:spPr>
      </p:pic>
      <p:sp>
        <p:nvSpPr>
          <p:cNvPr id="6" name="TextBox 5">
            <a:extLst>
              <a:ext uri="{FF2B5EF4-FFF2-40B4-BE49-F238E27FC236}">
                <a16:creationId xmlns:a16="http://schemas.microsoft.com/office/drawing/2014/main" id="{01D20C50-FFAB-5C94-60E7-09C59488E7E4}"/>
              </a:ext>
            </a:extLst>
          </p:cNvPr>
          <p:cNvSpPr txBox="1"/>
          <p:nvPr/>
        </p:nvSpPr>
        <p:spPr>
          <a:xfrm>
            <a:off x="4312534" y="981500"/>
            <a:ext cx="7506748" cy="1754326"/>
          </a:xfrm>
          <a:prstGeom prst="rect">
            <a:avLst/>
          </a:prstGeom>
          <a:noFill/>
        </p:spPr>
        <p:txBody>
          <a:bodyPr wrap="square" rtlCol="0">
            <a:spAutoFit/>
          </a:bodyPr>
          <a:lstStyle/>
          <a:p>
            <a:r>
              <a:rPr lang="en-NZ" dirty="0"/>
              <a:t>Similarly, set the </a:t>
            </a:r>
            <a:r>
              <a:rPr lang="en-NZ" dirty="0" err="1"/>
              <a:t>Item_ID</a:t>
            </a:r>
            <a:r>
              <a:rPr lang="en-NZ" dirty="0"/>
              <a:t> of the table Item to be </a:t>
            </a:r>
            <a:r>
              <a:rPr lang="en-NZ" dirty="0" err="1"/>
              <a:t>Item_ID</a:t>
            </a:r>
            <a:r>
              <a:rPr lang="en-NZ" dirty="0"/>
              <a:t> in the table Orders</a:t>
            </a:r>
          </a:p>
          <a:p>
            <a:endParaRPr lang="en-NZ" dirty="0"/>
          </a:p>
          <a:p>
            <a:r>
              <a:rPr lang="en-NZ" dirty="0"/>
              <a:t>- Enforce Referential Integrity , Cascade Update Related Fields, Cascade Delete Related Records.</a:t>
            </a:r>
          </a:p>
          <a:p>
            <a:r>
              <a:rPr lang="en-NZ" dirty="0"/>
              <a:t>=&gt; In this way we are maintaining Integrity across the different tables, if a field is updated in one table, the update will be reflected in the other tables.</a:t>
            </a:r>
          </a:p>
        </p:txBody>
      </p:sp>
      <p:sp>
        <p:nvSpPr>
          <p:cNvPr id="7" name="TextBox 6">
            <a:extLst>
              <a:ext uri="{FF2B5EF4-FFF2-40B4-BE49-F238E27FC236}">
                <a16:creationId xmlns:a16="http://schemas.microsoft.com/office/drawing/2014/main" id="{CFD6CD44-3B24-AA23-5E05-F23CC082FF97}"/>
              </a:ext>
            </a:extLst>
          </p:cNvPr>
          <p:cNvSpPr txBox="1"/>
          <p:nvPr/>
        </p:nvSpPr>
        <p:spPr>
          <a:xfrm>
            <a:off x="3368479" y="3214161"/>
            <a:ext cx="7364060" cy="369332"/>
          </a:xfrm>
          <a:prstGeom prst="rect">
            <a:avLst/>
          </a:prstGeom>
          <a:noFill/>
        </p:spPr>
        <p:txBody>
          <a:bodyPr wrap="square" rtlCol="0">
            <a:spAutoFit/>
          </a:bodyPr>
          <a:lstStyle/>
          <a:p>
            <a:r>
              <a:rPr lang="en-NZ" dirty="0"/>
              <a:t>Now, you will have 2 one to many relationships:</a:t>
            </a:r>
          </a:p>
        </p:txBody>
      </p:sp>
      <p:pic>
        <p:nvPicPr>
          <p:cNvPr id="9" name="Picture 8">
            <a:extLst>
              <a:ext uri="{FF2B5EF4-FFF2-40B4-BE49-F238E27FC236}">
                <a16:creationId xmlns:a16="http://schemas.microsoft.com/office/drawing/2014/main" id="{B50CE50D-C6D7-1BA4-4DB2-5CAD520E11E5}"/>
              </a:ext>
            </a:extLst>
          </p:cNvPr>
          <p:cNvPicPr>
            <a:picLocks noChangeAspect="1"/>
          </p:cNvPicPr>
          <p:nvPr/>
        </p:nvPicPr>
        <p:blipFill>
          <a:blip r:embed="rId3"/>
          <a:stretch>
            <a:fillRect/>
          </a:stretch>
        </p:blipFill>
        <p:spPr>
          <a:xfrm>
            <a:off x="2852285" y="3730042"/>
            <a:ext cx="6487430" cy="2467319"/>
          </a:xfrm>
          <a:prstGeom prst="rect">
            <a:avLst/>
          </a:prstGeom>
        </p:spPr>
      </p:pic>
      <p:sp>
        <p:nvSpPr>
          <p:cNvPr id="10" name="TextBox 9">
            <a:extLst>
              <a:ext uri="{FF2B5EF4-FFF2-40B4-BE49-F238E27FC236}">
                <a16:creationId xmlns:a16="http://schemas.microsoft.com/office/drawing/2014/main" id="{66C9322E-A384-3E03-D74F-779CEC2D5E41}"/>
              </a:ext>
            </a:extLst>
          </p:cNvPr>
          <p:cNvSpPr txBox="1"/>
          <p:nvPr/>
        </p:nvSpPr>
        <p:spPr>
          <a:xfrm>
            <a:off x="4672017" y="0"/>
            <a:ext cx="3205892" cy="461665"/>
          </a:xfrm>
          <a:prstGeom prst="rect">
            <a:avLst/>
          </a:prstGeom>
          <a:noFill/>
        </p:spPr>
        <p:txBody>
          <a:bodyPr wrap="square" rtlCol="0">
            <a:spAutoFit/>
          </a:bodyPr>
          <a:lstStyle/>
          <a:p>
            <a:r>
              <a:rPr lang="en-NZ" sz="2400" b="1" dirty="0"/>
              <a:t>Relationships:</a:t>
            </a:r>
          </a:p>
        </p:txBody>
      </p:sp>
    </p:spTree>
    <p:extLst>
      <p:ext uri="{BB962C8B-B14F-4D97-AF65-F5344CB8AC3E}">
        <p14:creationId xmlns:p14="http://schemas.microsoft.com/office/powerpoint/2010/main" val="1309113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0F08-390C-2284-F51C-0C8E4B5222C9}"/>
              </a:ext>
            </a:extLst>
          </p:cNvPr>
          <p:cNvSpPr>
            <a:spLocks noGrp="1"/>
          </p:cNvSpPr>
          <p:nvPr>
            <p:ph type="title"/>
          </p:nvPr>
        </p:nvSpPr>
        <p:spPr/>
        <p:txBody>
          <a:bodyPr/>
          <a:lstStyle/>
          <a:p>
            <a:endParaRPr lang="en-NZ"/>
          </a:p>
        </p:txBody>
      </p:sp>
      <p:sp>
        <p:nvSpPr>
          <p:cNvPr id="3" name="Content Placeholder 2">
            <a:extLst>
              <a:ext uri="{FF2B5EF4-FFF2-40B4-BE49-F238E27FC236}">
                <a16:creationId xmlns:a16="http://schemas.microsoft.com/office/drawing/2014/main" id="{C8CCEA60-42A8-26F6-C739-E54A336DBD16}"/>
              </a:ext>
            </a:extLst>
          </p:cNvPr>
          <p:cNvSpPr>
            <a:spLocks noGrp="1"/>
          </p:cNvSpPr>
          <p:nvPr>
            <p:ph idx="1"/>
          </p:nvPr>
        </p:nvSpPr>
        <p:spPr/>
        <p:txBody>
          <a:bodyPr/>
          <a:lstStyle/>
          <a:p>
            <a:r>
              <a:rPr lang="en-NZ" dirty="0"/>
              <a:t>Fill the data in the tables using datasheet view: </a:t>
            </a:r>
          </a:p>
          <a:p>
            <a:endParaRPr lang="en-NZ" dirty="0"/>
          </a:p>
          <a:p>
            <a:endParaRPr lang="en-NZ" dirty="0"/>
          </a:p>
        </p:txBody>
      </p:sp>
      <p:pic>
        <p:nvPicPr>
          <p:cNvPr id="7" name="Picture 6">
            <a:extLst>
              <a:ext uri="{FF2B5EF4-FFF2-40B4-BE49-F238E27FC236}">
                <a16:creationId xmlns:a16="http://schemas.microsoft.com/office/drawing/2014/main" id="{E59845B4-B2EC-17DC-065B-8712B9043351}"/>
              </a:ext>
            </a:extLst>
          </p:cNvPr>
          <p:cNvPicPr>
            <a:picLocks noChangeAspect="1"/>
          </p:cNvPicPr>
          <p:nvPr/>
        </p:nvPicPr>
        <p:blipFill>
          <a:blip r:embed="rId2"/>
          <a:stretch>
            <a:fillRect/>
          </a:stretch>
        </p:blipFill>
        <p:spPr>
          <a:xfrm>
            <a:off x="1122522" y="4731534"/>
            <a:ext cx="10231278" cy="981212"/>
          </a:xfrm>
          <a:prstGeom prst="rect">
            <a:avLst/>
          </a:prstGeom>
        </p:spPr>
      </p:pic>
      <p:pic>
        <p:nvPicPr>
          <p:cNvPr id="9" name="Picture 8">
            <a:extLst>
              <a:ext uri="{FF2B5EF4-FFF2-40B4-BE49-F238E27FC236}">
                <a16:creationId xmlns:a16="http://schemas.microsoft.com/office/drawing/2014/main" id="{EAABEAA4-1946-FDD7-7419-C6E4DE107A44}"/>
              </a:ext>
            </a:extLst>
          </p:cNvPr>
          <p:cNvPicPr>
            <a:picLocks noChangeAspect="1"/>
          </p:cNvPicPr>
          <p:nvPr/>
        </p:nvPicPr>
        <p:blipFill>
          <a:blip r:embed="rId3"/>
          <a:stretch>
            <a:fillRect/>
          </a:stretch>
        </p:blipFill>
        <p:spPr>
          <a:xfrm>
            <a:off x="1122522" y="2440263"/>
            <a:ext cx="1430801" cy="1481300"/>
          </a:xfrm>
          <a:prstGeom prst="rect">
            <a:avLst/>
          </a:prstGeom>
        </p:spPr>
      </p:pic>
      <p:grpSp>
        <p:nvGrpSpPr>
          <p:cNvPr id="12" name="Group 11">
            <a:extLst>
              <a:ext uri="{FF2B5EF4-FFF2-40B4-BE49-F238E27FC236}">
                <a16:creationId xmlns:a16="http://schemas.microsoft.com/office/drawing/2014/main" id="{ED00F239-4E49-818D-56CB-79D2E36A5BC8}"/>
              </a:ext>
            </a:extLst>
          </p:cNvPr>
          <p:cNvGrpSpPr/>
          <p:nvPr/>
        </p:nvGrpSpPr>
        <p:grpSpPr>
          <a:xfrm>
            <a:off x="505855" y="3277523"/>
            <a:ext cx="633600" cy="275760"/>
            <a:chOff x="505855" y="3277523"/>
            <a:chExt cx="633600" cy="275760"/>
          </a:xfrm>
        </p:grpSpPr>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724E272E-2981-C518-3748-1C253BF3C5A4}"/>
                    </a:ext>
                  </a:extLst>
                </p14:cNvPr>
                <p14:cNvContentPartPr/>
                <p14:nvPr/>
              </p14:nvContentPartPr>
              <p14:xfrm>
                <a:off x="505855" y="3305603"/>
                <a:ext cx="533880" cy="136440"/>
              </p14:xfrm>
            </p:contentPart>
          </mc:Choice>
          <mc:Fallback xmlns="">
            <p:pic>
              <p:nvPicPr>
                <p:cNvPr id="10" name="Ink 9">
                  <a:extLst>
                    <a:ext uri="{FF2B5EF4-FFF2-40B4-BE49-F238E27FC236}">
                      <a16:creationId xmlns:a16="http://schemas.microsoft.com/office/drawing/2014/main" id="{724E272E-2981-C518-3748-1C253BF3C5A4}"/>
                    </a:ext>
                  </a:extLst>
                </p:cNvPr>
                <p:cNvPicPr/>
                <p:nvPr/>
              </p:nvPicPr>
              <p:blipFill>
                <a:blip r:embed="rId5"/>
                <a:stretch>
                  <a:fillRect/>
                </a:stretch>
              </p:blipFill>
              <p:spPr>
                <a:xfrm>
                  <a:off x="496855" y="3296963"/>
                  <a:ext cx="5515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9E7E89E9-B6BD-7A7D-9088-D7282CB9F410}"/>
                    </a:ext>
                  </a:extLst>
                </p14:cNvPr>
                <p14:cNvContentPartPr/>
                <p14:nvPr/>
              </p14:nvContentPartPr>
              <p14:xfrm>
                <a:off x="914095" y="3277523"/>
                <a:ext cx="225360" cy="275760"/>
              </p14:xfrm>
            </p:contentPart>
          </mc:Choice>
          <mc:Fallback xmlns="">
            <p:pic>
              <p:nvPicPr>
                <p:cNvPr id="11" name="Ink 10">
                  <a:extLst>
                    <a:ext uri="{FF2B5EF4-FFF2-40B4-BE49-F238E27FC236}">
                      <a16:creationId xmlns:a16="http://schemas.microsoft.com/office/drawing/2014/main" id="{9E7E89E9-B6BD-7A7D-9088-D7282CB9F410}"/>
                    </a:ext>
                  </a:extLst>
                </p:cNvPr>
                <p:cNvPicPr/>
                <p:nvPr/>
              </p:nvPicPr>
              <p:blipFill>
                <a:blip r:embed="rId7"/>
                <a:stretch>
                  <a:fillRect/>
                </a:stretch>
              </p:blipFill>
              <p:spPr>
                <a:xfrm>
                  <a:off x="905455" y="3268523"/>
                  <a:ext cx="243000" cy="293400"/>
                </a:xfrm>
                <a:prstGeom prst="rect">
                  <a:avLst/>
                </a:prstGeom>
              </p:spPr>
            </p:pic>
          </mc:Fallback>
        </mc:AlternateContent>
      </p:grpSp>
      <p:grpSp>
        <p:nvGrpSpPr>
          <p:cNvPr id="15" name="Group 14">
            <a:extLst>
              <a:ext uri="{FF2B5EF4-FFF2-40B4-BE49-F238E27FC236}">
                <a16:creationId xmlns:a16="http://schemas.microsoft.com/office/drawing/2014/main" id="{CF0C94F9-0A00-12BD-0778-EE95BBAF265C}"/>
              </a:ext>
            </a:extLst>
          </p:cNvPr>
          <p:cNvGrpSpPr/>
          <p:nvPr/>
        </p:nvGrpSpPr>
        <p:grpSpPr>
          <a:xfrm>
            <a:off x="716815" y="4937483"/>
            <a:ext cx="483480" cy="223560"/>
            <a:chOff x="716815" y="4937483"/>
            <a:chExt cx="483480" cy="223560"/>
          </a:xfrm>
        </p:grpSpPr>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0ABFC45B-A1D0-A366-DF01-EBD06F04E49F}"/>
                    </a:ext>
                  </a:extLst>
                </p14:cNvPr>
                <p14:cNvContentPartPr/>
                <p14:nvPr/>
              </p14:nvContentPartPr>
              <p14:xfrm>
                <a:off x="716815" y="5006963"/>
                <a:ext cx="376200" cy="30600"/>
              </p14:xfrm>
            </p:contentPart>
          </mc:Choice>
          <mc:Fallback xmlns="">
            <p:pic>
              <p:nvPicPr>
                <p:cNvPr id="13" name="Ink 12">
                  <a:extLst>
                    <a:ext uri="{FF2B5EF4-FFF2-40B4-BE49-F238E27FC236}">
                      <a16:creationId xmlns:a16="http://schemas.microsoft.com/office/drawing/2014/main" id="{0ABFC45B-A1D0-A366-DF01-EBD06F04E49F}"/>
                    </a:ext>
                  </a:extLst>
                </p:cNvPr>
                <p:cNvPicPr/>
                <p:nvPr/>
              </p:nvPicPr>
              <p:blipFill>
                <a:blip r:embed="rId9"/>
                <a:stretch>
                  <a:fillRect/>
                </a:stretch>
              </p:blipFill>
              <p:spPr>
                <a:xfrm>
                  <a:off x="708175" y="4998323"/>
                  <a:ext cx="39384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A8650230-AFC7-3A89-5E19-C0902594A330}"/>
                    </a:ext>
                  </a:extLst>
                </p14:cNvPr>
                <p14:cNvContentPartPr/>
                <p14:nvPr/>
              </p14:nvContentPartPr>
              <p14:xfrm>
                <a:off x="984295" y="4937483"/>
                <a:ext cx="216000" cy="223560"/>
              </p14:xfrm>
            </p:contentPart>
          </mc:Choice>
          <mc:Fallback xmlns="">
            <p:pic>
              <p:nvPicPr>
                <p:cNvPr id="14" name="Ink 13">
                  <a:extLst>
                    <a:ext uri="{FF2B5EF4-FFF2-40B4-BE49-F238E27FC236}">
                      <a16:creationId xmlns:a16="http://schemas.microsoft.com/office/drawing/2014/main" id="{A8650230-AFC7-3A89-5E19-C0902594A330}"/>
                    </a:ext>
                  </a:extLst>
                </p:cNvPr>
                <p:cNvPicPr/>
                <p:nvPr/>
              </p:nvPicPr>
              <p:blipFill>
                <a:blip r:embed="rId11"/>
                <a:stretch>
                  <a:fillRect/>
                </a:stretch>
              </p:blipFill>
              <p:spPr>
                <a:xfrm>
                  <a:off x="975655" y="4928483"/>
                  <a:ext cx="233640" cy="241200"/>
                </a:xfrm>
                <a:prstGeom prst="rect">
                  <a:avLst/>
                </a:prstGeom>
              </p:spPr>
            </p:pic>
          </mc:Fallback>
        </mc:AlternateContent>
      </p:grpSp>
      <p:sp>
        <p:nvSpPr>
          <p:cNvPr id="16" name="TextBox 15">
            <a:extLst>
              <a:ext uri="{FF2B5EF4-FFF2-40B4-BE49-F238E27FC236}">
                <a16:creationId xmlns:a16="http://schemas.microsoft.com/office/drawing/2014/main" id="{01FFA0B2-126C-00D4-6303-A550E1263C49}"/>
              </a:ext>
            </a:extLst>
          </p:cNvPr>
          <p:cNvSpPr txBox="1"/>
          <p:nvPr/>
        </p:nvSpPr>
        <p:spPr>
          <a:xfrm>
            <a:off x="-73460" y="4798589"/>
            <a:ext cx="953710" cy="369332"/>
          </a:xfrm>
          <a:prstGeom prst="rect">
            <a:avLst/>
          </a:prstGeom>
          <a:noFill/>
          <a:ln w="28575">
            <a:solidFill>
              <a:schemeClr val="tx1"/>
            </a:solidFill>
          </a:ln>
        </p:spPr>
        <p:txBody>
          <a:bodyPr wrap="square" rtlCol="0">
            <a:spAutoFit/>
          </a:bodyPr>
          <a:lstStyle/>
          <a:p>
            <a:r>
              <a:rPr lang="en-NZ" b="1" dirty="0"/>
              <a:t>records</a:t>
            </a:r>
          </a:p>
        </p:txBody>
      </p:sp>
      <p:grpSp>
        <p:nvGrpSpPr>
          <p:cNvPr id="35" name="Group 34">
            <a:extLst>
              <a:ext uri="{FF2B5EF4-FFF2-40B4-BE49-F238E27FC236}">
                <a16:creationId xmlns:a16="http://schemas.microsoft.com/office/drawing/2014/main" id="{E4D956FA-F6D8-C0B3-34AC-C6D45BAC820D}"/>
              </a:ext>
            </a:extLst>
          </p:cNvPr>
          <p:cNvGrpSpPr/>
          <p:nvPr/>
        </p:nvGrpSpPr>
        <p:grpSpPr>
          <a:xfrm>
            <a:off x="3221335" y="4149443"/>
            <a:ext cx="7767360" cy="724680"/>
            <a:chOff x="3221335" y="4149443"/>
            <a:chExt cx="7767360" cy="724680"/>
          </a:xfrm>
        </p:grpSpPr>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C516C5DA-DAF4-4719-C2C5-17C13240B3CE}"/>
                    </a:ext>
                  </a:extLst>
                </p14:cNvPr>
                <p14:cNvContentPartPr/>
                <p14:nvPr/>
              </p14:nvContentPartPr>
              <p14:xfrm>
                <a:off x="3286855" y="4290203"/>
                <a:ext cx="328680" cy="434160"/>
              </p14:xfrm>
            </p:contentPart>
          </mc:Choice>
          <mc:Fallback xmlns="">
            <p:pic>
              <p:nvPicPr>
                <p:cNvPr id="17" name="Ink 16">
                  <a:extLst>
                    <a:ext uri="{FF2B5EF4-FFF2-40B4-BE49-F238E27FC236}">
                      <a16:creationId xmlns:a16="http://schemas.microsoft.com/office/drawing/2014/main" id="{C516C5DA-DAF4-4719-C2C5-17C13240B3CE}"/>
                    </a:ext>
                  </a:extLst>
                </p:cNvPr>
                <p:cNvPicPr/>
                <p:nvPr/>
              </p:nvPicPr>
              <p:blipFill>
                <a:blip r:embed="rId13"/>
                <a:stretch>
                  <a:fillRect/>
                </a:stretch>
              </p:blipFill>
              <p:spPr>
                <a:xfrm>
                  <a:off x="3278215" y="4281563"/>
                  <a:ext cx="34632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33BBA476-6520-504D-5B0A-C00DEF324852}"/>
                    </a:ext>
                  </a:extLst>
                </p14:cNvPr>
                <p14:cNvContentPartPr/>
                <p14:nvPr/>
              </p14:nvContentPartPr>
              <p14:xfrm>
                <a:off x="3221335" y="4670003"/>
                <a:ext cx="172440" cy="113400"/>
              </p14:xfrm>
            </p:contentPart>
          </mc:Choice>
          <mc:Fallback xmlns="">
            <p:pic>
              <p:nvPicPr>
                <p:cNvPr id="18" name="Ink 17">
                  <a:extLst>
                    <a:ext uri="{FF2B5EF4-FFF2-40B4-BE49-F238E27FC236}">
                      <a16:creationId xmlns:a16="http://schemas.microsoft.com/office/drawing/2014/main" id="{33BBA476-6520-504D-5B0A-C00DEF324852}"/>
                    </a:ext>
                  </a:extLst>
                </p:cNvPr>
                <p:cNvPicPr/>
                <p:nvPr/>
              </p:nvPicPr>
              <p:blipFill>
                <a:blip r:embed="rId15"/>
                <a:stretch>
                  <a:fillRect/>
                </a:stretch>
              </p:blipFill>
              <p:spPr>
                <a:xfrm>
                  <a:off x="3212335" y="4661363"/>
                  <a:ext cx="19008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0D532D2C-0B5D-FC40-6C44-967AFAFE0923}"/>
                    </a:ext>
                  </a:extLst>
                </p14:cNvPr>
                <p14:cNvContentPartPr/>
                <p14:nvPr/>
              </p14:nvContentPartPr>
              <p14:xfrm>
                <a:off x="3670975" y="4304243"/>
                <a:ext cx="288360" cy="372600"/>
              </p14:xfrm>
            </p:contentPart>
          </mc:Choice>
          <mc:Fallback xmlns="">
            <p:pic>
              <p:nvPicPr>
                <p:cNvPr id="20" name="Ink 19">
                  <a:extLst>
                    <a:ext uri="{FF2B5EF4-FFF2-40B4-BE49-F238E27FC236}">
                      <a16:creationId xmlns:a16="http://schemas.microsoft.com/office/drawing/2014/main" id="{0D532D2C-0B5D-FC40-6C44-967AFAFE0923}"/>
                    </a:ext>
                  </a:extLst>
                </p:cNvPr>
                <p:cNvPicPr/>
                <p:nvPr/>
              </p:nvPicPr>
              <p:blipFill>
                <a:blip r:embed="rId17"/>
                <a:stretch>
                  <a:fillRect/>
                </a:stretch>
              </p:blipFill>
              <p:spPr>
                <a:xfrm>
                  <a:off x="3662335" y="4295243"/>
                  <a:ext cx="30600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B4E95FE9-4275-5AA0-AE1C-2F915A79C096}"/>
                    </a:ext>
                  </a:extLst>
                </p14:cNvPr>
                <p14:cNvContentPartPr/>
                <p14:nvPr/>
              </p14:nvContentPartPr>
              <p14:xfrm>
                <a:off x="3853855" y="4560923"/>
                <a:ext cx="199080" cy="139680"/>
              </p14:xfrm>
            </p:contentPart>
          </mc:Choice>
          <mc:Fallback xmlns="">
            <p:pic>
              <p:nvPicPr>
                <p:cNvPr id="21" name="Ink 20">
                  <a:extLst>
                    <a:ext uri="{FF2B5EF4-FFF2-40B4-BE49-F238E27FC236}">
                      <a16:creationId xmlns:a16="http://schemas.microsoft.com/office/drawing/2014/main" id="{B4E95FE9-4275-5AA0-AE1C-2F915A79C096}"/>
                    </a:ext>
                  </a:extLst>
                </p:cNvPr>
                <p:cNvPicPr/>
                <p:nvPr/>
              </p:nvPicPr>
              <p:blipFill>
                <a:blip r:embed="rId19"/>
                <a:stretch>
                  <a:fillRect/>
                </a:stretch>
              </p:blipFill>
              <p:spPr>
                <a:xfrm>
                  <a:off x="3845215" y="4551923"/>
                  <a:ext cx="21672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CF3AB836-BFD0-471B-AF7F-09C90D7C9EDF}"/>
                    </a:ext>
                  </a:extLst>
                </p14:cNvPr>
                <p14:cNvContentPartPr/>
                <p14:nvPr/>
              </p14:nvContentPartPr>
              <p14:xfrm>
                <a:off x="3713455" y="4247723"/>
                <a:ext cx="1285560" cy="446400"/>
              </p14:xfrm>
            </p:contentPart>
          </mc:Choice>
          <mc:Fallback xmlns="">
            <p:pic>
              <p:nvPicPr>
                <p:cNvPr id="22" name="Ink 21">
                  <a:extLst>
                    <a:ext uri="{FF2B5EF4-FFF2-40B4-BE49-F238E27FC236}">
                      <a16:creationId xmlns:a16="http://schemas.microsoft.com/office/drawing/2014/main" id="{CF3AB836-BFD0-471B-AF7F-09C90D7C9EDF}"/>
                    </a:ext>
                  </a:extLst>
                </p:cNvPr>
                <p:cNvPicPr/>
                <p:nvPr/>
              </p:nvPicPr>
              <p:blipFill>
                <a:blip r:embed="rId21"/>
                <a:stretch>
                  <a:fillRect/>
                </a:stretch>
              </p:blipFill>
              <p:spPr>
                <a:xfrm>
                  <a:off x="3704815" y="4239083"/>
                  <a:ext cx="130320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AFF9A6FA-CD44-378A-CBAC-BDBB2FF2ADA5}"/>
                    </a:ext>
                  </a:extLst>
                </p14:cNvPr>
                <p14:cNvContentPartPr/>
                <p14:nvPr/>
              </p14:nvContentPartPr>
              <p14:xfrm>
                <a:off x="4965535" y="4585403"/>
                <a:ext cx="149760" cy="206280"/>
              </p14:xfrm>
            </p:contentPart>
          </mc:Choice>
          <mc:Fallback xmlns="">
            <p:pic>
              <p:nvPicPr>
                <p:cNvPr id="23" name="Ink 22">
                  <a:extLst>
                    <a:ext uri="{FF2B5EF4-FFF2-40B4-BE49-F238E27FC236}">
                      <a16:creationId xmlns:a16="http://schemas.microsoft.com/office/drawing/2014/main" id="{AFF9A6FA-CD44-378A-CBAC-BDBB2FF2ADA5}"/>
                    </a:ext>
                  </a:extLst>
                </p:cNvPr>
                <p:cNvPicPr/>
                <p:nvPr/>
              </p:nvPicPr>
              <p:blipFill>
                <a:blip r:embed="rId23"/>
                <a:stretch>
                  <a:fillRect/>
                </a:stretch>
              </p:blipFill>
              <p:spPr>
                <a:xfrm>
                  <a:off x="4956895" y="4576763"/>
                  <a:ext cx="16740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085CE6B1-7464-82C8-F673-3C96766F9077}"/>
                    </a:ext>
                  </a:extLst>
                </p14:cNvPr>
                <p14:cNvContentPartPr/>
                <p14:nvPr/>
              </p14:nvContentPartPr>
              <p14:xfrm>
                <a:off x="3713455" y="4276163"/>
                <a:ext cx="2855160" cy="388080"/>
              </p14:xfrm>
            </p:contentPart>
          </mc:Choice>
          <mc:Fallback xmlns="">
            <p:pic>
              <p:nvPicPr>
                <p:cNvPr id="24" name="Ink 23">
                  <a:extLst>
                    <a:ext uri="{FF2B5EF4-FFF2-40B4-BE49-F238E27FC236}">
                      <a16:creationId xmlns:a16="http://schemas.microsoft.com/office/drawing/2014/main" id="{085CE6B1-7464-82C8-F673-3C96766F9077}"/>
                    </a:ext>
                  </a:extLst>
                </p:cNvPr>
                <p:cNvPicPr/>
                <p:nvPr/>
              </p:nvPicPr>
              <p:blipFill>
                <a:blip r:embed="rId25"/>
                <a:stretch>
                  <a:fillRect/>
                </a:stretch>
              </p:blipFill>
              <p:spPr>
                <a:xfrm>
                  <a:off x="3704815" y="4267163"/>
                  <a:ext cx="2872800" cy="405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C1364AE9-3101-7139-1AF7-A81967955B88}"/>
                    </a:ext>
                  </a:extLst>
                </p14:cNvPr>
                <p14:cNvContentPartPr/>
                <p14:nvPr/>
              </p14:nvContentPartPr>
              <p14:xfrm>
                <a:off x="6567175" y="4571723"/>
                <a:ext cx="77400" cy="139320"/>
              </p14:xfrm>
            </p:contentPart>
          </mc:Choice>
          <mc:Fallback xmlns="">
            <p:pic>
              <p:nvPicPr>
                <p:cNvPr id="25" name="Ink 24">
                  <a:extLst>
                    <a:ext uri="{FF2B5EF4-FFF2-40B4-BE49-F238E27FC236}">
                      <a16:creationId xmlns:a16="http://schemas.microsoft.com/office/drawing/2014/main" id="{C1364AE9-3101-7139-1AF7-A81967955B88}"/>
                    </a:ext>
                  </a:extLst>
                </p:cNvPr>
                <p:cNvPicPr/>
                <p:nvPr/>
              </p:nvPicPr>
              <p:blipFill>
                <a:blip r:embed="rId27"/>
                <a:stretch>
                  <a:fillRect/>
                </a:stretch>
              </p:blipFill>
              <p:spPr>
                <a:xfrm>
                  <a:off x="6558535" y="4562723"/>
                  <a:ext cx="950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C2C6208A-9FFB-C9A1-9ADC-162AD32E1B08}"/>
                    </a:ext>
                  </a:extLst>
                </p14:cNvPr>
                <p14:cNvContentPartPr/>
                <p14:nvPr/>
              </p14:nvContentPartPr>
              <p14:xfrm>
                <a:off x="3741535" y="4218923"/>
                <a:ext cx="4006800" cy="573480"/>
              </p14:xfrm>
            </p:contentPart>
          </mc:Choice>
          <mc:Fallback xmlns="">
            <p:pic>
              <p:nvPicPr>
                <p:cNvPr id="27" name="Ink 26">
                  <a:extLst>
                    <a:ext uri="{FF2B5EF4-FFF2-40B4-BE49-F238E27FC236}">
                      <a16:creationId xmlns:a16="http://schemas.microsoft.com/office/drawing/2014/main" id="{C2C6208A-9FFB-C9A1-9ADC-162AD32E1B08}"/>
                    </a:ext>
                  </a:extLst>
                </p:cNvPr>
                <p:cNvPicPr/>
                <p:nvPr/>
              </p:nvPicPr>
              <p:blipFill>
                <a:blip r:embed="rId29"/>
                <a:stretch>
                  <a:fillRect/>
                </a:stretch>
              </p:blipFill>
              <p:spPr>
                <a:xfrm>
                  <a:off x="3732895" y="4210283"/>
                  <a:ext cx="4024440" cy="591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8" name="Ink 27">
                  <a:extLst>
                    <a:ext uri="{FF2B5EF4-FFF2-40B4-BE49-F238E27FC236}">
                      <a16:creationId xmlns:a16="http://schemas.microsoft.com/office/drawing/2014/main" id="{B7C2AADD-C29C-90CB-6069-83602C3CB357}"/>
                    </a:ext>
                  </a:extLst>
                </p14:cNvPr>
                <p14:cNvContentPartPr/>
                <p14:nvPr/>
              </p14:nvContentPartPr>
              <p14:xfrm>
                <a:off x="7708735" y="4712123"/>
                <a:ext cx="88200" cy="162000"/>
              </p14:xfrm>
            </p:contentPart>
          </mc:Choice>
          <mc:Fallback xmlns="">
            <p:pic>
              <p:nvPicPr>
                <p:cNvPr id="28" name="Ink 27">
                  <a:extLst>
                    <a:ext uri="{FF2B5EF4-FFF2-40B4-BE49-F238E27FC236}">
                      <a16:creationId xmlns:a16="http://schemas.microsoft.com/office/drawing/2014/main" id="{B7C2AADD-C29C-90CB-6069-83602C3CB357}"/>
                    </a:ext>
                  </a:extLst>
                </p:cNvPr>
                <p:cNvPicPr/>
                <p:nvPr/>
              </p:nvPicPr>
              <p:blipFill>
                <a:blip r:embed="rId31"/>
                <a:stretch>
                  <a:fillRect/>
                </a:stretch>
              </p:blipFill>
              <p:spPr>
                <a:xfrm>
                  <a:off x="7699735" y="4703123"/>
                  <a:ext cx="1058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Ink 29">
                  <a:extLst>
                    <a:ext uri="{FF2B5EF4-FFF2-40B4-BE49-F238E27FC236}">
                      <a16:creationId xmlns:a16="http://schemas.microsoft.com/office/drawing/2014/main" id="{CF6E7054-40A9-05A1-C993-1CC97428A207}"/>
                    </a:ext>
                  </a:extLst>
                </p14:cNvPr>
                <p14:cNvContentPartPr/>
                <p14:nvPr/>
              </p14:nvContentPartPr>
              <p14:xfrm>
                <a:off x="3798055" y="4149443"/>
                <a:ext cx="5850720" cy="549360"/>
              </p14:xfrm>
            </p:contentPart>
          </mc:Choice>
          <mc:Fallback xmlns="">
            <p:pic>
              <p:nvPicPr>
                <p:cNvPr id="30" name="Ink 29">
                  <a:extLst>
                    <a:ext uri="{FF2B5EF4-FFF2-40B4-BE49-F238E27FC236}">
                      <a16:creationId xmlns:a16="http://schemas.microsoft.com/office/drawing/2014/main" id="{CF6E7054-40A9-05A1-C993-1CC97428A207}"/>
                    </a:ext>
                  </a:extLst>
                </p:cNvPr>
                <p:cNvPicPr/>
                <p:nvPr/>
              </p:nvPicPr>
              <p:blipFill>
                <a:blip r:embed="rId33"/>
                <a:stretch>
                  <a:fillRect/>
                </a:stretch>
              </p:blipFill>
              <p:spPr>
                <a:xfrm>
                  <a:off x="3789415" y="4140803"/>
                  <a:ext cx="5868360" cy="567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1" name="Ink 30">
                  <a:extLst>
                    <a:ext uri="{FF2B5EF4-FFF2-40B4-BE49-F238E27FC236}">
                      <a16:creationId xmlns:a16="http://schemas.microsoft.com/office/drawing/2014/main" id="{FFD77AE5-15D2-30F6-DE48-DE30DC824E3A}"/>
                    </a:ext>
                  </a:extLst>
                </p14:cNvPr>
                <p14:cNvContentPartPr/>
                <p14:nvPr/>
              </p14:nvContentPartPr>
              <p14:xfrm>
                <a:off x="9649855" y="4627883"/>
                <a:ext cx="78120" cy="162000"/>
              </p14:xfrm>
            </p:contentPart>
          </mc:Choice>
          <mc:Fallback xmlns="">
            <p:pic>
              <p:nvPicPr>
                <p:cNvPr id="31" name="Ink 30">
                  <a:extLst>
                    <a:ext uri="{FF2B5EF4-FFF2-40B4-BE49-F238E27FC236}">
                      <a16:creationId xmlns:a16="http://schemas.microsoft.com/office/drawing/2014/main" id="{FFD77AE5-15D2-30F6-DE48-DE30DC824E3A}"/>
                    </a:ext>
                  </a:extLst>
                </p:cNvPr>
                <p:cNvPicPr/>
                <p:nvPr/>
              </p:nvPicPr>
              <p:blipFill>
                <a:blip r:embed="rId35"/>
                <a:stretch>
                  <a:fillRect/>
                </a:stretch>
              </p:blipFill>
              <p:spPr>
                <a:xfrm>
                  <a:off x="9641215" y="4619243"/>
                  <a:ext cx="9576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 name="Ink 32">
                  <a:extLst>
                    <a:ext uri="{FF2B5EF4-FFF2-40B4-BE49-F238E27FC236}">
                      <a16:creationId xmlns:a16="http://schemas.microsoft.com/office/drawing/2014/main" id="{0C2DB4F3-23E7-142C-6BE3-51799A9840D4}"/>
                    </a:ext>
                  </a:extLst>
                </p14:cNvPr>
                <p14:cNvContentPartPr/>
                <p14:nvPr/>
              </p14:nvContentPartPr>
              <p14:xfrm>
                <a:off x="3868255" y="4176083"/>
                <a:ext cx="6973200" cy="510480"/>
              </p14:xfrm>
            </p:contentPart>
          </mc:Choice>
          <mc:Fallback xmlns="">
            <p:pic>
              <p:nvPicPr>
                <p:cNvPr id="33" name="Ink 32">
                  <a:extLst>
                    <a:ext uri="{FF2B5EF4-FFF2-40B4-BE49-F238E27FC236}">
                      <a16:creationId xmlns:a16="http://schemas.microsoft.com/office/drawing/2014/main" id="{0C2DB4F3-23E7-142C-6BE3-51799A9840D4}"/>
                    </a:ext>
                  </a:extLst>
                </p:cNvPr>
                <p:cNvPicPr/>
                <p:nvPr/>
              </p:nvPicPr>
              <p:blipFill>
                <a:blip r:embed="rId37"/>
                <a:stretch>
                  <a:fillRect/>
                </a:stretch>
              </p:blipFill>
              <p:spPr>
                <a:xfrm>
                  <a:off x="3859255" y="4167443"/>
                  <a:ext cx="6990840" cy="5281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4" name="Ink 33">
                  <a:extLst>
                    <a:ext uri="{FF2B5EF4-FFF2-40B4-BE49-F238E27FC236}">
                      <a16:creationId xmlns:a16="http://schemas.microsoft.com/office/drawing/2014/main" id="{1FEB3ED1-DD70-46D0-F236-772ADD7D9D35}"/>
                    </a:ext>
                  </a:extLst>
                </p14:cNvPr>
                <p14:cNvContentPartPr/>
                <p14:nvPr/>
              </p14:nvContentPartPr>
              <p14:xfrm>
                <a:off x="10733455" y="4599443"/>
                <a:ext cx="255240" cy="213840"/>
              </p14:xfrm>
            </p:contentPart>
          </mc:Choice>
          <mc:Fallback xmlns="">
            <p:pic>
              <p:nvPicPr>
                <p:cNvPr id="34" name="Ink 33">
                  <a:extLst>
                    <a:ext uri="{FF2B5EF4-FFF2-40B4-BE49-F238E27FC236}">
                      <a16:creationId xmlns:a16="http://schemas.microsoft.com/office/drawing/2014/main" id="{1FEB3ED1-DD70-46D0-F236-772ADD7D9D35}"/>
                    </a:ext>
                  </a:extLst>
                </p:cNvPr>
                <p:cNvPicPr/>
                <p:nvPr/>
              </p:nvPicPr>
              <p:blipFill>
                <a:blip r:embed="rId39"/>
                <a:stretch>
                  <a:fillRect/>
                </a:stretch>
              </p:blipFill>
              <p:spPr>
                <a:xfrm>
                  <a:off x="10724815" y="4590443"/>
                  <a:ext cx="272880" cy="231480"/>
                </a:xfrm>
                <a:prstGeom prst="rect">
                  <a:avLst/>
                </a:prstGeom>
              </p:spPr>
            </p:pic>
          </mc:Fallback>
        </mc:AlternateContent>
      </p:grpSp>
      <p:sp>
        <p:nvSpPr>
          <p:cNvPr id="36" name="TextBox 35">
            <a:extLst>
              <a:ext uri="{FF2B5EF4-FFF2-40B4-BE49-F238E27FC236}">
                <a16:creationId xmlns:a16="http://schemas.microsoft.com/office/drawing/2014/main" id="{E37DD51B-B94A-816B-77A0-2C8DCD85942D}"/>
              </a:ext>
            </a:extLst>
          </p:cNvPr>
          <p:cNvSpPr txBox="1"/>
          <p:nvPr/>
        </p:nvSpPr>
        <p:spPr>
          <a:xfrm>
            <a:off x="3373753" y="3779723"/>
            <a:ext cx="882803" cy="369332"/>
          </a:xfrm>
          <a:prstGeom prst="rect">
            <a:avLst/>
          </a:prstGeom>
          <a:noFill/>
          <a:ln w="38100">
            <a:solidFill>
              <a:schemeClr val="tx1"/>
            </a:solidFill>
          </a:ln>
        </p:spPr>
        <p:txBody>
          <a:bodyPr wrap="square" rtlCol="0">
            <a:spAutoFit/>
          </a:bodyPr>
          <a:lstStyle/>
          <a:p>
            <a:r>
              <a:rPr lang="en-NZ" dirty="0"/>
              <a:t>Fields</a:t>
            </a:r>
          </a:p>
        </p:txBody>
      </p:sp>
    </p:spTree>
    <p:extLst>
      <p:ext uri="{BB962C8B-B14F-4D97-AF65-F5344CB8AC3E}">
        <p14:creationId xmlns:p14="http://schemas.microsoft.com/office/powerpoint/2010/main" val="420858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6C73-B133-1BD6-E2A2-B964A56CA57E}"/>
              </a:ext>
            </a:extLst>
          </p:cNvPr>
          <p:cNvSpPr>
            <a:spLocks noGrp="1"/>
          </p:cNvSpPr>
          <p:nvPr>
            <p:ph type="title"/>
          </p:nvPr>
        </p:nvSpPr>
        <p:spPr/>
        <p:txBody>
          <a:bodyPr/>
          <a:lstStyle/>
          <a:p>
            <a:r>
              <a:rPr lang="en-NZ" dirty="0"/>
              <a:t>Creating Queries:</a:t>
            </a:r>
          </a:p>
        </p:txBody>
      </p:sp>
      <p:sp>
        <p:nvSpPr>
          <p:cNvPr id="3" name="Content Placeholder 2">
            <a:extLst>
              <a:ext uri="{FF2B5EF4-FFF2-40B4-BE49-F238E27FC236}">
                <a16:creationId xmlns:a16="http://schemas.microsoft.com/office/drawing/2014/main" id="{2E812E75-ACA6-5860-80EC-68D4FBBCA8FF}"/>
              </a:ext>
            </a:extLst>
          </p:cNvPr>
          <p:cNvSpPr>
            <a:spLocks noGrp="1"/>
          </p:cNvSpPr>
          <p:nvPr>
            <p:ph idx="1"/>
          </p:nvPr>
        </p:nvSpPr>
        <p:spPr/>
        <p:txBody>
          <a:bodyPr/>
          <a:lstStyle/>
          <a:p>
            <a:r>
              <a:rPr lang="en-NZ" dirty="0"/>
              <a:t>Create Query  through Create&gt; Query design</a:t>
            </a:r>
          </a:p>
          <a:p>
            <a:endParaRPr lang="en-NZ" dirty="0"/>
          </a:p>
          <a:p>
            <a:endParaRPr lang="en-NZ" dirty="0"/>
          </a:p>
          <a:p>
            <a:endParaRPr lang="en-NZ" dirty="0"/>
          </a:p>
          <a:p>
            <a:endParaRPr lang="en-NZ" dirty="0"/>
          </a:p>
          <a:p>
            <a:endParaRPr lang="en-NZ" dirty="0"/>
          </a:p>
          <a:p>
            <a:r>
              <a:rPr lang="en-NZ" dirty="0"/>
              <a:t>We can change the view to SQL view and then click Run button to run the query</a:t>
            </a:r>
          </a:p>
          <a:p>
            <a:endParaRPr lang="en-NZ" dirty="0"/>
          </a:p>
        </p:txBody>
      </p:sp>
      <p:pic>
        <p:nvPicPr>
          <p:cNvPr id="5" name="Picture 4">
            <a:extLst>
              <a:ext uri="{FF2B5EF4-FFF2-40B4-BE49-F238E27FC236}">
                <a16:creationId xmlns:a16="http://schemas.microsoft.com/office/drawing/2014/main" id="{3F45672D-6974-CF5A-9AA5-6076B0585F2B}"/>
              </a:ext>
            </a:extLst>
          </p:cNvPr>
          <p:cNvPicPr>
            <a:picLocks noChangeAspect="1"/>
          </p:cNvPicPr>
          <p:nvPr/>
        </p:nvPicPr>
        <p:blipFill>
          <a:blip r:embed="rId2"/>
          <a:stretch>
            <a:fillRect/>
          </a:stretch>
        </p:blipFill>
        <p:spPr>
          <a:xfrm>
            <a:off x="1315030" y="2324660"/>
            <a:ext cx="6382641" cy="1676634"/>
          </a:xfrm>
          <a:prstGeom prst="rect">
            <a:avLst/>
          </a:prstGeom>
        </p:spPr>
      </p:pic>
    </p:spTree>
    <p:extLst>
      <p:ext uri="{BB962C8B-B14F-4D97-AF65-F5344CB8AC3E}">
        <p14:creationId xmlns:p14="http://schemas.microsoft.com/office/powerpoint/2010/main" val="15163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0734-DA97-BF57-E45C-391B70890FFA}"/>
              </a:ext>
            </a:extLst>
          </p:cNvPr>
          <p:cNvSpPr>
            <a:spLocks noGrp="1"/>
          </p:cNvSpPr>
          <p:nvPr>
            <p:ph type="title"/>
          </p:nvPr>
        </p:nvSpPr>
        <p:spPr>
          <a:xfrm>
            <a:off x="838200" y="133804"/>
            <a:ext cx="10515600" cy="835706"/>
          </a:xfrm>
        </p:spPr>
        <p:txBody>
          <a:bodyPr/>
          <a:lstStyle/>
          <a:p>
            <a:r>
              <a:rPr lang="en-US" dirty="0">
                <a:cs typeface="Calibri Light"/>
              </a:rPr>
              <a:t>DDL Vs. DML</a:t>
            </a:r>
            <a:endParaRPr lang="en-US" dirty="0"/>
          </a:p>
        </p:txBody>
      </p:sp>
      <p:sp>
        <p:nvSpPr>
          <p:cNvPr id="3" name="Content Placeholder 2">
            <a:extLst>
              <a:ext uri="{FF2B5EF4-FFF2-40B4-BE49-F238E27FC236}">
                <a16:creationId xmlns:a16="http://schemas.microsoft.com/office/drawing/2014/main" id="{7C9EAA60-CB14-5807-01C5-544B35ABE7DB}"/>
              </a:ext>
            </a:extLst>
          </p:cNvPr>
          <p:cNvSpPr>
            <a:spLocks noGrp="1"/>
          </p:cNvSpPr>
          <p:nvPr>
            <p:ph idx="1"/>
          </p:nvPr>
        </p:nvSpPr>
        <p:spPr>
          <a:xfrm>
            <a:off x="702129" y="1118054"/>
            <a:ext cx="11345635" cy="5997802"/>
          </a:xfrm>
        </p:spPr>
        <p:txBody>
          <a:bodyPr vert="horz" lIns="91440" tIns="45720" rIns="91440" bIns="45720" rtlCol="0" anchor="t">
            <a:normAutofit/>
          </a:bodyPr>
          <a:lstStyle/>
          <a:p>
            <a:r>
              <a:rPr lang="en-US" dirty="0">
                <a:cs typeface="Calibri"/>
              </a:rPr>
              <a:t>SQL stands for syntax Query Language.</a:t>
            </a:r>
          </a:p>
          <a:p>
            <a:r>
              <a:rPr lang="en-US" dirty="0">
                <a:cs typeface="Calibri"/>
              </a:rPr>
              <a:t>There is SQL syntax for DDL (Data Definition Language) and another syntax for DML (Data Manipulation Language).</a:t>
            </a:r>
          </a:p>
          <a:p>
            <a:r>
              <a:rPr lang="en-US" dirty="0">
                <a:cs typeface="Calibri"/>
              </a:rPr>
              <a:t>We have already created a database and created tables and set the primary key and foreign keys constraints  using the UI, however we can do that using SQL DDL code. </a:t>
            </a:r>
          </a:p>
          <a:p>
            <a:r>
              <a:rPr lang="en-US" dirty="0">
                <a:cs typeface="Calibri"/>
              </a:rPr>
              <a:t>Main difference between DDL and DML syntax code is:</a:t>
            </a:r>
          </a:p>
          <a:p>
            <a:endParaRPr lang="en-US" dirty="0">
              <a:cs typeface="Calibri"/>
            </a:endParaRPr>
          </a:p>
          <a:p>
            <a:endParaRPr lang="en-US" dirty="0">
              <a:cs typeface="Calibri"/>
            </a:endParaRPr>
          </a:p>
          <a:p>
            <a:endParaRPr lang="en-US" dirty="0">
              <a:cs typeface="Calibri"/>
            </a:endParaRPr>
          </a:p>
          <a:p>
            <a:endParaRPr lang="en-US" dirty="0">
              <a:cs typeface="Calibri"/>
            </a:endParaRPr>
          </a:p>
          <a:p>
            <a:r>
              <a:rPr lang="en-US" dirty="0">
                <a:cs typeface="Calibri"/>
              </a:rPr>
              <a:t>For More information, visit: </a:t>
            </a:r>
            <a:r>
              <a:rPr lang="en-US" dirty="0">
                <a:ea typeface="+mn-lt"/>
                <a:cs typeface="+mn-lt"/>
                <a:hlinkClick r:id="rId2"/>
              </a:rPr>
              <a:t>Difference between DDL and DML - javatpoint</a:t>
            </a:r>
            <a:endParaRPr lang="en-US" dirty="0">
              <a:cs typeface="Calibri"/>
            </a:endParaRPr>
          </a:p>
          <a:p>
            <a:endParaRPr lang="en-US" dirty="0">
              <a:cs typeface="Calibri"/>
            </a:endParaRPr>
          </a:p>
          <a:p>
            <a:pPr marL="0" indent="0">
              <a:buNone/>
            </a:pPr>
            <a:endParaRPr lang="en-US" dirty="0">
              <a:cs typeface="Calibri"/>
            </a:endParaRPr>
          </a:p>
          <a:p>
            <a:endParaRPr lang="en-US" dirty="0">
              <a:cs typeface="Calibri"/>
            </a:endParaRPr>
          </a:p>
          <a:p>
            <a:pPr marL="0" indent="0">
              <a:buNone/>
            </a:pPr>
            <a:endParaRPr lang="en-US" dirty="0">
              <a:cs typeface="Calibri"/>
            </a:endParaRPr>
          </a:p>
        </p:txBody>
      </p:sp>
      <p:pic>
        <p:nvPicPr>
          <p:cNvPr id="4" name="Picture 4" descr="Graphical user interface, application&#10;&#10;Description automatically generated">
            <a:extLst>
              <a:ext uri="{FF2B5EF4-FFF2-40B4-BE49-F238E27FC236}">
                <a16:creationId xmlns:a16="http://schemas.microsoft.com/office/drawing/2014/main" id="{9B8567F3-AC1B-2FF5-4C01-EE4523B49472}"/>
              </a:ext>
            </a:extLst>
          </p:cNvPr>
          <p:cNvPicPr>
            <a:picLocks noChangeAspect="1"/>
          </p:cNvPicPr>
          <p:nvPr/>
        </p:nvPicPr>
        <p:blipFill>
          <a:blip r:embed="rId3"/>
          <a:stretch>
            <a:fillRect/>
          </a:stretch>
        </p:blipFill>
        <p:spPr>
          <a:xfrm>
            <a:off x="1495927" y="4267883"/>
            <a:ext cx="8784771" cy="1980405"/>
          </a:xfrm>
          <a:prstGeom prst="rect">
            <a:avLst/>
          </a:prstGeom>
        </p:spPr>
      </p:pic>
    </p:spTree>
    <p:extLst>
      <p:ext uri="{BB962C8B-B14F-4D97-AF65-F5344CB8AC3E}">
        <p14:creationId xmlns:p14="http://schemas.microsoft.com/office/powerpoint/2010/main" val="655584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977B-F657-B5CF-5F56-8A8E7FD66F37}"/>
              </a:ext>
            </a:extLst>
          </p:cNvPr>
          <p:cNvSpPr>
            <a:spLocks noGrp="1"/>
          </p:cNvSpPr>
          <p:nvPr>
            <p:ph type="title"/>
          </p:nvPr>
        </p:nvSpPr>
        <p:spPr>
          <a:xfrm>
            <a:off x="838200" y="5691"/>
            <a:ext cx="10515600" cy="1325563"/>
          </a:xfrm>
        </p:spPr>
        <p:txBody>
          <a:bodyPr/>
          <a:lstStyle/>
          <a:p>
            <a:r>
              <a:rPr lang="en-US" dirty="0">
                <a:cs typeface="Calibri Light"/>
              </a:rPr>
              <a:t>Examples of DDL syntax for creating a table with primary key and foreign key constraints:</a:t>
            </a:r>
            <a:endParaRPr lang="en-US" dirty="0"/>
          </a:p>
        </p:txBody>
      </p:sp>
      <p:pic>
        <p:nvPicPr>
          <p:cNvPr id="4" name="Picture 4" descr="Text, letter&#10;&#10;Description automatically generated">
            <a:extLst>
              <a:ext uri="{FF2B5EF4-FFF2-40B4-BE49-F238E27FC236}">
                <a16:creationId xmlns:a16="http://schemas.microsoft.com/office/drawing/2014/main" id="{CA64DFDA-A5B7-D10B-716D-84371F5F7B64}"/>
              </a:ext>
            </a:extLst>
          </p:cNvPr>
          <p:cNvPicPr>
            <a:picLocks noChangeAspect="1"/>
          </p:cNvPicPr>
          <p:nvPr/>
        </p:nvPicPr>
        <p:blipFill>
          <a:blip r:embed="rId2"/>
          <a:stretch>
            <a:fillRect/>
          </a:stretch>
        </p:blipFill>
        <p:spPr>
          <a:xfrm>
            <a:off x="595444" y="1345383"/>
            <a:ext cx="7128294" cy="2420086"/>
          </a:xfrm>
          <a:prstGeom prst="rect">
            <a:avLst/>
          </a:prstGeom>
        </p:spPr>
      </p:pic>
      <p:pic>
        <p:nvPicPr>
          <p:cNvPr id="5" name="Picture 5" descr="Text, letter&#10;&#10;Description automatically generated">
            <a:extLst>
              <a:ext uri="{FF2B5EF4-FFF2-40B4-BE49-F238E27FC236}">
                <a16:creationId xmlns:a16="http://schemas.microsoft.com/office/drawing/2014/main" id="{505F7D07-63C6-FF77-9740-F3C44CA18B30}"/>
              </a:ext>
            </a:extLst>
          </p:cNvPr>
          <p:cNvPicPr>
            <a:picLocks noChangeAspect="1"/>
          </p:cNvPicPr>
          <p:nvPr/>
        </p:nvPicPr>
        <p:blipFill>
          <a:blip r:embed="rId3"/>
          <a:stretch>
            <a:fillRect/>
          </a:stretch>
        </p:blipFill>
        <p:spPr>
          <a:xfrm>
            <a:off x="702245" y="3779598"/>
            <a:ext cx="5582907" cy="2994385"/>
          </a:xfrm>
          <a:prstGeom prst="rect">
            <a:avLst/>
          </a:prstGeom>
        </p:spPr>
      </p:pic>
      <p:sp>
        <p:nvSpPr>
          <p:cNvPr id="6" name="TextBox 5">
            <a:extLst>
              <a:ext uri="{FF2B5EF4-FFF2-40B4-BE49-F238E27FC236}">
                <a16:creationId xmlns:a16="http://schemas.microsoft.com/office/drawing/2014/main" id="{6A76EF09-5D65-4BE9-EDE6-3DF30A1B6E23}"/>
              </a:ext>
            </a:extLst>
          </p:cNvPr>
          <p:cNvSpPr txBox="1"/>
          <p:nvPr/>
        </p:nvSpPr>
        <p:spPr>
          <a:xfrm>
            <a:off x="7729268" y="1633268"/>
            <a:ext cx="3648973" cy="923330"/>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For more information, please visit: </a:t>
            </a:r>
            <a:r>
              <a:rPr lang="en-US" dirty="0">
                <a:ea typeface="+mn-lt"/>
                <a:cs typeface="+mn-lt"/>
              </a:rPr>
              <a:t>https://www.w3schools.com/sql/sql_create_table.asp</a:t>
            </a:r>
            <a:endParaRPr lang="en-US" dirty="0"/>
          </a:p>
        </p:txBody>
      </p:sp>
    </p:spTree>
    <p:extLst>
      <p:ext uri="{BB962C8B-B14F-4D97-AF65-F5344CB8AC3E}">
        <p14:creationId xmlns:p14="http://schemas.microsoft.com/office/powerpoint/2010/main" val="1069461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47E6-EF80-3C0E-313F-D41982394DF3}"/>
              </a:ext>
            </a:extLst>
          </p:cNvPr>
          <p:cNvSpPr>
            <a:spLocks noGrp="1"/>
          </p:cNvSpPr>
          <p:nvPr>
            <p:ph type="title"/>
          </p:nvPr>
        </p:nvSpPr>
        <p:spPr>
          <a:xfrm>
            <a:off x="486179" y="247679"/>
            <a:ext cx="10515600" cy="1325563"/>
          </a:xfrm>
        </p:spPr>
        <p:txBody>
          <a:bodyPr/>
          <a:lstStyle/>
          <a:p>
            <a:r>
              <a:rPr lang="en-NZ" dirty="0"/>
              <a:t>Simple SQL queries- DML</a:t>
            </a:r>
          </a:p>
        </p:txBody>
      </p:sp>
      <p:sp>
        <p:nvSpPr>
          <p:cNvPr id="3" name="Content Placeholder 2">
            <a:extLst>
              <a:ext uri="{FF2B5EF4-FFF2-40B4-BE49-F238E27FC236}">
                <a16:creationId xmlns:a16="http://schemas.microsoft.com/office/drawing/2014/main" id="{F4E9C7A9-AA2E-3E0D-0C50-B7FEC747B56D}"/>
              </a:ext>
            </a:extLst>
          </p:cNvPr>
          <p:cNvSpPr>
            <a:spLocks noGrp="1"/>
          </p:cNvSpPr>
          <p:nvPr>
            <p:ph idx="1"/>
          </p:nvPr>
        </p:nvSpPr>
        <p:spPr/>
        <p:txBody>
          <a:bodyPr>
            <a:normAutofit lnSpcReduction="10000"/>
          </a:bodyPr>
          <a:lstStyle/>
          <a:p>
            <a:pPr marL="285750">
              <a:lnSpc>
                <a:spcPct val="150000"/>
              </a:lnSpc>
            </a:pPr>
            <a:r>
              <a:rPr lang="en-US" sz="1800" b="1" u="sng" dirty="0">
                <a:effectLst/>
                <a:latin typeface="Times New Roman" panose="02020603050405020304" pitchFamily="18" charset="0"/>
                <a:ea typeface="Calibri" panose="020F0502020204030204" pitchFamily="34" charset="0"/>
                <a:cs typeface="Arial" panose="020B0604020202020204" pitchFamily="34" charset="0"/>
              </a:rPr>
              <a:t>Given:</a:t>
            </a:r>
            <a:r>
              <a:rPr lang="en-US" sz="1800" dirty="0">
                <a:effectLst/>
                <a:latin typeface="Times New Roman" panose="02020603050405020304" pitchFamily="18" charset="0"/>
                <a:ea typeface="Calibri" panose="020F0502020204030204" pitchFamily="34" charset="0"/>
                <a:cs typeface="Arial" panose="020B0604020202020204" pitchFamily="34" charset="0"/>
              </a:rPr>
              <a:t> I want to see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firstnames</a:t>
            </a:r>
            <a:r>
              <a:rPr lang="en-US" sz="1800" dirty="0">
                <a:effectLst/>
                <a:latin typeface="Times New Roman" panose="02020603050405020304" pitchFamily="18" charset="0"/>
                <a:ea typeface="Calibri" panose="020F0502020204030204" pitchFamily="34" charset="0"/>
                <a:cs typeface="Arial" panose="020B0604020202020204" pitchFamily="34" charset="0"/>
              </a:rPr>
              <a:t> of all  the customers.</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marL="285750">
              <a:lnSpc>
                <a:spcPct val="150000"/>
              </a:lnSpc>
            </a:pPr>
            <a:r>
              <a:rPr lang="en-US" sz="1800" b="1" u="sng" dirty="0">
                <a:effectLst/>
                <a:latin typeface="Times New Roman" panose="02020603050405020304" pitchFamily="18" charset="0"/>
                <a:ea typeface="Calibri" panose="020F0502020204030204" pitchFamily="34" charset="0"/>
                <a:cs typeface="Arial" panose="020B0604020202020204" pitchFamily="34" charset="0"/>
              </a:rPr>
              <a:t>Solution:</a:t>
            </a: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select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C_FirstName</a:t>
            </a:r>
            <a:r>
              <a:rPr lang="en-US" sz="1800" dirty="0">
                <a:effectLst/>
                <a:latin typeface="Times New Roman" panose="02020603050405020304" pitchFamily="18" charset="0"/>
                <a:ea typeface="Calibri" panose="020F0502020204030204" pitchFamily="34" charset="0"/>
                <a:cs typeface="Arial" panose="020B0604020202020204" pitchFamily="34" charset="0"/>
              </a:rPr>
              <a:t> from Customer;</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marL="285750">
              <a:lnSpc>
                <a:spcPct val="115000"/>
              </a:lnSpc>
              <a:spcAft>
                <a:spcPts val="1000"/>
              </a:spcAft>
            </a:pP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100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r>
              <a:rPr lang="en-US" sz="1800" b="1" u="sng" dirty="0">
                <a:effectLst/>
                <a:latin typeface="Times New Roman" panose="02020603050405020304" pitchFamily="18" charset="0"/>
                <a:ea typeface="Calibri" panose="020F0502020204030204" pitchFamily="34" charset="0"/>
                <a:cs typeface="Arial" panose="020B0604020202020204" pitchFamily="34" charset="0"/>
              </a:rPr>
              <a:t>Given:</a:t>
            </a:r>
            <a:r>
              <a:rPr lang="en-US" sz="1800" dirty="0">
                <a:effectLst/>
                <a:latin typeface="Times New Roman" panose="02020603050405020304" pitchFamily="18" charset="0"/>
                <a:ea typeface="Calibri" panose="020F0502020204030204" pitchFamily="34" charset="0"/>
                <a:cs typeface="Arial" panose="020B0604020202020204" pitchFamily="34" charset="0"/>
              </a:rPr>
              <a:t> I want to get the name of the item whose ID=1.</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marL="285750">
              <a:lnSpc>
                <a:spcPct val="150000"/>
              </a:lnSpc>
            </a:pPr>
            <a:r>
              <a:rPr lang="en-US" sz="1800" b="1" u="sng" dirty="0">
                <a:effectLst/>
                <a:latin typeface="Times New Roman" panose="02020603050405020304" pitchFamily="18" charset="0"/>
                <a:ea typeface="Calibri" panose="020F0502020204030204" pitchFamily="34" charset="0"/>
                <a:cs typeface="Arial" panose="020B0604020202020204" pitchFamily="34" charset="0"/>
              </a:rPr>
              <a:t> Solution:</a:t>
            </a:r>
            <a:r>
              <a:rPr lang="en-US" sz="1800" dirty="0">
                <a:effectLst/>
                <a:latin typeface="Times New Roman" panose="02020603050405020304" pitchFamily="18" charset="0"/>
                <a:ea typeface="Calibri" panose="020F0502020204030204" pitchFamily="34" charset="0"/>
                <a:cs typeface="Arial" panose="020B0604020202020204" pitchFamily="34" charset="0"/>
              </a:rPr>
              <a:t> select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Item_Name</a:t>
            </a:r>
            <a:r>
              <a:rPr lang="en-US" sz="1800" dirty="0">
                <a:effectLst/>
                <a:latin typeface="Times New Roman" panose="02020603050405020304" pitchFamily="18" charset="0"/>
                <a:ea typeface="Calibri" panose="020F0502020204030204" pitchFamily="34" charset="0"/>
                <a:cs typeface="Arial" panose="020B0604020202020204" pitchFamily="34" charset="0"/>
              </a:rPr>
              <a:t> from Item where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Item_ID</a:t>
            </a:r>
            <a:r>
              <a:rPr lang="en-US" sz="1800" dirty="0">
                <a:effectLst/>
                <a:latin typeface="Times New Roman" panose="02020603050405020304" pitchFamily="18" charset="0"/>
                <a:ea typeface="Calibri" panose="020F0502020204030204" pitchFamily="34" charset="0"/>
                <a:cs typeface="Arial" panose="020B0604020202020204" pitchFamily="34" charset="0"/>
              </a:rPr>
              <a:t>=1;</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marL="285750">
              <a:lnSpc>
                <a:spcPct val="115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r>
              <a:rPr lang="en-US" sz="1800" b="1" u="sng" dirty="0">
                <a:effectLst/>
                <a:latin typeface="Times New Roman" panose="02020603050405020304" pitchFamily="18" charset="0"/>
                <a:ea typeface="Calibri" panose="020F0502020204030204" pitchFamily="34" charset="0"/>
                <a:cs typeface="Arial" panose="020B0604020202020204" pitchFamily="34" charset="0"/>
              </a:rPr>
              <a:t>Given:</a:t>
            </a:r>
            <a:r>
              <a:rPr lang="en-US" sz="1800" dirty="0">
                <a:effectLst/>
                <a:latin typeface="Times New Roman" panose="02020603050405020304" pitchFamily="18" charset="0"/>
                <a:ea typeface="Calibri" panose="020F0502020204030204" pitchFamily="34" charset="0"/>
                <a:cs typeface="Arial" panose="020B0604020202020204" pitchFamily="34" charset="0"/>
              </a:rPr>
              <a:t>  I want to get all the information from the table orders.</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marL="285750">
              <a:lnSpc>
                <a:spcPct val="115000"/>
              </a:lnSpc>
              <a:spcAft>
                <a:spcPts val="1000"/>
              </a:spcAft>
            </a:pPr>
            <a:r>
              <a:rPr lang="en-US" sz="1800" b="1" u="sng" dirty="0">
                <a:effectLst/>
                <a:latin typeface="Times New Roman" panose="02020603050405020304" pitchFamily="18" charset="0"/>
                <a:ea typeface="Calibri" panose="020F0502020204030204" pitchFamily="34" charset="0"/>
                <a:cs typeface="Arial" panose="020B0604020202020204" pitchFamily="34" charset="0"/>
              </a:rPr>
              <a:t> Solution:</a:t>
            </a:r>
            <a:r>
              <a:rPr lang="en-US" sz="1800" dirty="0">
                <a:effectLst/>
                <a:latin typeface="Times New Roman" panose="02020603050405020304" pitchFamily="18" charset="0"/>
                <a:ea typeface="Calibri" panose="020F0502020204030204" pitchFamily="34" charset="0"/>
                <a:cs typeface="Arial" panose="020B0604020202020204" pitchFamily="34" charset="0"/>
              </a:rPr>
              <a:t> select * from Orders;</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endParaRPr lang="en-NZ" dirty="0"/>
          </a:p>
        </p:txBody>
      </p:sp>
      <p:pic>
        <p:nvPicPr>
          <p:cNvPr id="4" name="Content Placeholder 3">
            <a:extLst>
              <a:ext uri="{FF2B5EF4-FFF2-40B4-BE49-F238E27FC236}">
                <a16:creationId xmlns:a16="http://schemas.microsoft.com/office/drawing/2014/main" id="{D6F73065-EC6F-4704-BD5B-D76BAD99CF55}"/>
              </a:ext>
            </a:extLst>
          </p:cNvPr>
          <p:cNvPicPr>
            <a:picLocks noChangeAspect="1"/>
          </p:cNvPicPr>
          <p:nvPr/>
        </p:nvPicPr>
        <p:blipFill>
          <a:blip r:embed="rId2" cstate="print"/>
          <a:srcRect/>
          <a:stretch>
            <a:fillRect/>
          </a:stretch>
        </p:blipFill>
        <p:spPr bwMode="auto">
          <a:xfrm>
            <a:off x="6574631" y="434106"/>
            <a:ext cx="4987837" cy="2278271"/>
          </a:xfrm>
          <a:prstGeom prst="rect">
            <a:avLst/>
          </a:prstGeom>
          <a:noFill/>
          <a:ln w="9525">
            <a:noFill/>
            <a:miter lim="800000"/>
            <a:headEnd/>
            <a:tailEnd/>
          </a:ln>
        </p:spPr>
      </p:pic>
    </p:spTree>
    <p:extLst>
      <p:ext uri="{BB962C8B-B14F-4D97-AF65-F5344CB8AC3E}">
        <p14:creationId xmlns:p14="http://schemas.microsoft.com/office/powerpoint/2010/main" val="3336628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1683-7A03-F0FB-C559-E8D8633B76EB}"/>
              </a:ext>
            </a:extLst>
          </p:cNvPr>
          <p:cNvSpPr>
            <a:spLocks noGrp="1"/>
          </p:cNvSpPr>
          <p:nvPr>
            <p:ph type="title"/>
          </p:nvPr>
        </p:nvSpPr>
        <p:spPr>
          <a:xfrm>
            <a:off x="656493" y="148370"/>
            <a:ext cx="10515600" cy="884359"/>
          </a:xfrm>
        </p:spPr>
        <p:txBody>
          <a:bodyPr/>
          <a:lstStyle/>
          <a:p>
            <a:r>
              <a:rPr lang="en-NZ" dirty="0"/>
              <a:t>Use of wildcard:</a:t>
            </a:r>
          </a:p>
        </p:txBody>
      </p:sp>
      <p:sp>
        <p:nvSpPr>
          <p:cNvPr id="3" name="Content Placeholder 2">
            <a:extLst>
              <a:ext uri="{FF2B5EF4-FFF2-40B4-BE49-F238E27FC236}">
                <a16:creationId xmlns:a16="http://schemas.microsoft.com/office/drawing/2014/main" id="{B17341E9-75EC-0D8E-ED2A-0A1A85D69DD2}"/>
              </a:ext>
            </a:extLst>
          </p:cNvPr>
          <p:cNvSpPr>
            <a:spLocks noGrp="1"/>
          </p:cNvSpPr>
          <p:nvPr>
            <p:ph idx="1"/>
          </p:nvPr>
        </p:nvSpPr>
        <p:spPr>
          <a:xfrm>
            <a:off x="151228" y="1032729"/>
            <a:ext cx="11020865" cy="4351338"/>
          </a:xfrm>
        </p:spPr>
        <p:txBody>
          <a:bodyPr>
            <a:normAutofit fontScale="92500" lnSpcReduction="20000"/>
          </a:bodyPr>
          <a:lstStyle/>
          <a:p>
            <a:pPr marL="285750">
              <a:lnSpc>
                <a:spcPct val="150000"/>
              </a:lnSpc>
            </a:pPr>
            <a:r>
              <a:rPr lang="en-US" sz="2800" dirty="0">
                <a:effectLst/>
                <a:latin typeface="Times New Roman" panose="02020603050405020304" pitchFamily="18" charset="0"/>
                <a:ea typeface="Calibri" panose="020F0502020204030204" pitchFamily="34" charset="0"/>
                <a:cs typeface="Arial" panose="020B0604020202020204" pitchFamily="34" charset="0"/>
              </a:rPr>
              <a:t>By default th</a:t>
            </a:r>
            <a:r>
              <a:rPr lang="en-US" dirty="0">
                <a:latin typeface="Times New Roman" panose="02020603050405020304" pitchFamily="18" charset="0"/>
                <a:ea typeface="Calibri" panose="020F0502020204030204" pitchFamily="34" charset="0"/>
                <a:cs typeface="Arial" panose="020B0604020202020204" pitchFamily="34" charset="0"/>
              </a:rPr>
              <a:t>e wildcard in access is *, unless you change it to % to match the SQL syntax in SQL server:</a:t>
            </a:r>
            <a:endParaRPr lang="en-US" sz="2800" dirty="0">
              <a:effectLst/>
              <a:latin typeface="Times New Roman" panose="02020603050405020304" pitchFamily="18" charset="0"/>
              <a:ea typeface="Calibri" panose="020F0502020204030204" pitchFamily="34" charset="0"/>
              <a:cs typeface="Arial" panose="020B0604020202020204" pitchFamily="34" charset="0"/>
            </a:endParaRPr>
          </a:p>
          <a:p>
            <a:pPr marL="285750">
              <a:lnSpc>
                <a:spcPct val="150000"/>
              </a:lnSpc>
            </a:pPr>
            <a:r>
              <a:rPr lang="en-US" sz="2800" b="1" u="sng" dirty="0">
                <a:effectLst/>
                <a:latin typeface="Times New Roman" panose="02020603050405020304" pitchFamily="18" charset="0"/>
                <a:ea typeface="Calibri" panose="020F0502020204030204" pitchFamily="34" charset="0"/>
                <a:cs typeface="Arial" panose="020B0604020202020204" pitchFamily="34" charset="0"/>
              </a:rPr>
              <a:t>Given:</a:t>
            </a:r>
            <a:r>
              <a:rPr lang="en-US" sz="2800" dirty="0">
                <a:effectLst/>
                <a:latin typeface="Times New Roman" panose="02020603050405020304" pitchFamily="18" charset="0"/>
                <a:ea typeface="Calibri" panose="020F0502020204030204" pitchFamily="34" charset="0"/>
                <a:cs typeface="Arial" panose="020B0604020202020204" pitchFamily="34" charset="0"/>
              </a:rPr>
              <a:t> I want to see the names of all the items that contain the word ‘drawer’ but </a:t>
            </a:r>
            <a:r>
              <a:rPr lang="en-NZ" sz="2800" dirty="0">
                <a:effectLst/>
                <a:latin typeface="Times New Roman" panose="02020603050405020304" pitchFamily="18" charset="0"/>
                <a:ea typeface="Calibri" panose="020F0502020204030204" pitchFamily="34" charset="0"/>
                <a:cs typeface="Arial" panose="020B0604020202020204" pitchFamily="34" charset="0"/>
              </a:rPr>
              <a:t>not sure if there is a letter/word before or a letter/word after.</a:t>
            </a:r>
            <a:endParaRPr lang="en-NZ" sz="2800" dirty="0">
              <a:effectLst/>
              <a:latin typeface="Calibri" panose="020F0502020204030204" pitchFamily="34" charset="0"/>
              <a:ea typeface="Calibri" panose="020F0502020204030204" pitchFamily="34" charset="0"/>
              <a:cs typeface="Arial" panose="020B0604020202020204" pitchFamily="34" charset="0"/>
            </a:endParaRPr>
          </a:p>
          <a:p>
            <a:pPr marL="285750">
              <a:lnSpc>
                <a:spcPct val="150000"/>
              </a:lnSpc>
            </a:pPr>
            <a:r>
              <a:rPr lang="en-US" sz="2800" b="1" u="sng" dirty="0">
                <a:effectLst/>
                <a:latin typeface="Times New Roman" panose="02020603050405020304" pitchFamily="18" charset="0"/>
                <a:ea typeface="Calibri" panose="020F0502020204030204" pitchFamily="34" charset="0"/>
                <a:cs typeface="Arial" panose="020B0604020202020204" pitchFamily="34" charset="0"/>
              </a:rPr>
              <a:t>Solution:</a:t>
            </a:r>
            <a:r>
              <a:rPr lang="en-US" sz="2800" b="1" dirty="0">
                <a:effectLst/>
                <a:latin typeface="Times New Roman" panose="02020603050405020304" pitchFamily="18" charset="0"/>
                <a:ea typeface="Calibri" panose="020F0502020204030204" pitchFamily="34" charset="0"/>
                <a:cs typeface="Arial" panose="020B0604020202020204" pitchFamily="34" charset="0"/>
              </a:rPr>
              <a:t> </a:t>
            </a:r>
            <a:r>
              <a:rPr lang="en-US" sz="2800" dirty="0">
                <a:effectLst/>
                <a:latin typeface="Times New Roman" panose="02020603050405020304" pitchFamily="18" charset="0"/>
                <a:ea typeface="Calibri" panose="020F0502020204030204" pitchFamily="34" charset="0"/>
                <a:cs typeface="Arial" panose="020B0604020202020204" pitchFamily="34" charset="0"/>
              </a:rPr>
              <a:t>select </a:t>
            </a:r>
            <a:r>
              <a:rPr lang="en-NZ" sz="2800" dirty="0" err="1">
                <a:effectLst/>
                <a:latin typeface="Times New Roman" panose="02020603050405020304" pitchFamily="18" charset="0"/>
                <a:ea typeface="Calibri" panose="020F0502020204030204" pitchFamily="34" charset="0"/>
                <a:cs typeface="Arial" panose="020B0604020202020204" pitchFamily="34" charset="0"/>
              </a:rPr>
              <a:t>Item_Name</a:t>
            </a:r>
            <a:r>
              <a:rPr lang="en-NZ" sz="2800" dirty="0">
                <a:effectLst/>
                <a:latin typeface="Times New Roman" panose="02020603050405020304" pitchFamily="18" charset="0"/>
                <a:ea typeface="Calibri" panose="020F0502020204030204" pitchFamily="34" charset="0"/>
                <a:cs typeface="Arial" panose="020B0604020202020204" pitchFamily="34" charset="0"/>
              </a:rPr>
              <a:t> from Item where </a:t>
            </a:r>
            <a:r>
              <a:rPr lang="en-NZ" sz="2800" dirty="0" err="1">
                <a:effectLst/>
                <a:latin typeface="Times New Roman" panose="02020603050405020304" pitchFamily="18" charset="0"/>
                <a:ea typeface="Calibri" panose="020F0502020204030204" pitchFamily="34" charset="0"/>
                <a:cs typeface="Arial" panose="020B0604020202020204" pitchFamily="34" charset="0"/>
              </a:rPr>
              <a:t>Item_Name</a:t>
            </a:r>
            <a:r>
              <a:rPr lang="en-NZ" sz="2800" dirty="0">
                <a:effectLst/>
                <a:latin typeface="Times New Roman" panose="02020603050405020304" pitchFamily="18" charset="0"/>
                <a:ea typeface="Calibri" panose="020F0502020204030204" pitchFamily="34" charset="0"/>
                <a:cs typeface="Arial" panose="020B0604020202020204" pitchFamily="34" charset="0"/>
              </a:rPr>
              <a:t> like ‘*drawer</a:t>
            </a:r>
            <a:r>
              <a:rPr lang="en-NZ" dirty="0">
                <a:latin typeface="Times New Roman" panose="02020603050405020304" pitchFamily="18" charset="0"/>
                <a:ea typeface="Calibri" panose="020F0502020204030204" pitchFamily="34" charset="0"/>
                <a:cs typeface="Arial" panose="020B0604020202020204" pitchFamily="34" charset="0"/>
              </a:rPr>
              <a:t>*</a:t>
            </a:r>
            <a:r>
              <a:rPr lang="en-NZ" sz="2800" dirty="0">
                <a:effectLst/>
                <a:latin typeface="Times New Roman" panose="02020603050405020304" pitchFamily="18" charset="0"/>
                <a:ea typeface="Calibri" panose="020F0502020204030204" pitchFamily="34" charset="0"/>
                <a:cs typeface="Arial" panose="020B0604020202020204" pitchFamily="34" charset="0"/>
              </a:rPr>
              <a:t>’;</a:t>
            </a:r>
          </a:p>
          <a:p>
            <a:pPr marL="285750">
              <a:lnSpc>
                <a:spcPct val="150000"/>
              </a:lnSpc>
            </a:pPr>
            <a:endParaRPr lang="en-NZ" sz="2800" dirty="0">
              <a:effectLst/>
              <a:latin typeface="Calibri" panose="020F0502020204030204" pitchFamily="34" charset="0"/>
              <a:ea typeface="Calibri" panose="020F0502020204030204" pitchFamily="34" charset="0"/>
              <a:cs typeface="Arial" panose="020B0604020202020204" pitchFamily="34" charset="0"/>
            </a:endParaRPr>
          </a:p>
          <a:p>
            <a:pPr marL="285750">
              <a:lnSpc>
                <a:spcPct val="115000"/>
              </a:lnSpc>
              <a:spcAft>
                <a:spcPts val="1000"/>
              </a:spcAft>
            </a:pPr>
            <a:r>
              <a:rPr lang="en-US" sz="2800" dirty="0">
                <a:effectLst/>
                <a:latin typeface="Times New Roman" panose="02020603050405020304" pitchFamily="18" charset="0"/>
                <a:ea typeface="Calibri" panose="020F0502020204030204" pitchFamily="34" charset="0"/>
                <a:cs typeface="Arial" panose="020B0604020202020204" pitchFamily="34" charset="0"/>
              </a:rPr>
              <a:t> </a:t>
            </a:r>
            <a:endParaRPr lang="en-NZ" sz="2800" dirty="0">
              <a:effectLst/>
              <a:latin typeface="Calibri" panose="020F0502020204030204" pitchFamily="34" charset="0"/>
              <a:ea typeface="Calibri" panose="020F0502020204030204" pitchFamily="34" charset="0"/>
              <a:cs typeface="Arial" panose="020B0604020202020204" pitchFamily="34" charset="0"/>
            </a:endParaRPr>
          </a:p>
          <a:p>
            <a:endParaRPr lang="en-NZ" dirty="0"/>
          </a:p>
        </p:txBody>
      </p:sp>
      <p:pic>
        <p:nvPicPr>
          <p:cNvPr id="4" name="Content Placeholder 3">
            <a:extLst>
              <a:ext uri="{FF2B5EF4-FFF2-40B4-BE49-F238E27FC236}">
                <a16:creationId xmlns:a16="http://schemas.microsoft.com/office/drawing/2014/main" id="{12B547AA-86A2-41AB-80FC-ECCE0D7F2087}"/>
              </a:ext>
            </a:extLst>
          </p:cNvPr>
          <p:cNvPicPr>
            <a:picLocks noChangeAspect="1"/>
          </p:cNvPicPr>
          <p:nvPr/>
        </p:nvPicPr>
        <p:blipFill>
          <a:blip r:embed="rId2" cstate="print"/>
          <a:srcRect/>
          <a:stretch>
            <a:fillRect/>
          </a:stretch>
        </p:blipFill>
        <p:spPr bwMode="auto">
          <a:xfrm>
            <a:off x="2837132" y="4065073"/>
            <a:ext cx="4987837" cy="2278271"/>
          </a:xfrm>
          <a:prstGeom prst="rect">
            <a:avLst/>
          </a:prstGeom>
          <a:noFill/>
          <a:ln w="9525">
            <a:noFill/>
            <a:miter lim="800000"/>
            <a:headEnd/>
            <a:tailEnd/>
          </a:ln>
        </p:spPr>
      </p:pic>
    </p:spTree>
    <p:extLst>
      <p:ext uri="{BB962C8B-B14F-4D97-AF65-F5344CB8AC3E}">
        <p14:creationId xmlns:p14="http://schemas.microsoft.com/office/powerpoint/2010/main" val="2150642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71C7-947F-D1EE-8B47-81628F9866B6}"/>
              </a:ext>
            </a:extLst>
          </p:cNvPr>
          <p:cNvSpPr>
            <a:spLocks noGrp="1"/>
          </p:cNvSpPr>
          <p:nvPr>
            <p:ph type="title"/>
          </p:nvPr>
        </p:nvSpPr>
        <p:spPr/>
        <p:txBody>
          <a:bodyPr/>
          <a:lstStyle/>
          <a:p>
            <a:r>
              <a:rPr lang="en-US" sz="4400" b="1" u="sng">
                <a:effectLst/>
                <a:latin typeface="Times New Roman" panose="02020603050405020304" pitchFamily="18" charset="0"/>
                <a:ea typeface="Calibri" panose="020F0502020204030204" pitchFamily="34" charset="0"/>
                <a:cs typeface="Arial" panose="020B0604020202020204" pitchFamily="34" charset="0"/>
              </a:rPr>
              <a:t>Insert Query:</a:t>
            </a:r>
            <a:r>
              <a:rPr lang="en-US" sz="4400">
                <a:effectLst/>
                <a:latin typeface="Times New Roman" panose="02020603050405020304" pitchFamily="18" charset="0"/>
                <a:ea typeface="Calibri" panose="020F0502020204030204" pitchFamily="34" charset="0"/>
                <a:cs typeface="Arial" panose="020B0604020202020204" pitchFamily="34" charset="0"/>
              </a:rPr>
              <a:t> </a:t>
            </a:r>
            <a:br>
              <a:rPr lang="en-US" sz="4400">
                <a:effectLst/>
                <a:latin typeface="Times New Roman" panose="02020603050405020304" pitchFamily="18" charset="0"/>
                <a:ea typeface="Calibri" panose="020F0502020204030204" pitchFamily="34" charset="0"/>
                <a:cs typeface="Arial" panose="020B0604020202020204" pitchFamily="34" charset="0"/>
              </a:rPr>
            </a:br>
            <a:endParaRPr lang="en-NZ"/>
          </a:p>
        </p:txBody>
      </p:sp>
      <p:sp>
        <p:nvSpPr>
          <p:cNvPr id="3" name="Content Placeholder 2">
            <a:extLst>
              <a:ext uri="{FF2B5EF4-FFF2-40B4-BE49-F238E27FC236}">
                <a16:creationId xmlns:a16="http://schemas.microsoft.com/office/drawing/2014/main" id="{94274F32-CC30-EC1A-BB9E-4E1F81C77BAC}"/>
              </a:ext>
            </a:extLst>
          </p:cNvPr>
          <p:cNvSpPr>
            <a:spLocks noGrp="1"/>
          </p:cNvSpPr>
          <p:nvPr>
            <p:ph idx="1"/>
          </p:nvPr>
        </p:nvSpPr>
        <p:spPr>
          <a:xfrm>
            <a:off x="838200" y="1825625"/>
            <a:ext cx="10515600" cy="3210609"/>
          </a:xfrm>
        </p:spPr>
        <p:txBody>
          <a:bodyPr>
            <a:normAutofit lnSpcReduction="10000"/>
          </a:bodyPr>
          <a:lstStyle/>
          <a:p>
            <a:pPr algn="l" rtl="0" fontAlgn="base"/>
            <a:r>
              <a:rPr lang="en-US" sz="2000" b="1" i="0" u="sng" dirty="0">
                <a:solidFill>
                  <a:srgbClr val="000000"/>
                </a:solidFill>
                <a:effectLst/>
                <a:latin typeface="Times New Roman" panose="02020603050405020304" pitchFamily="18" charset="0"/>
              </a:rPr>
              <a:t>Given:</a:t>
            </a:r>
            <a:r>
              <a:rPr lang="en-US" sz="2000" b="0" i="0" u="none" strike="noStrike" dirty="0">
                <a:solidFill>
                  <a:srgbClr val="000000"/>
                </a:solidFill>
                <a:effectLst/>
                <a:latin typeface="Times New Roman" panose="02020603050405020304" pitchFamily="18" charset="0"/>
              </a:rPr>
              <a:t> I want to insert a new item desk </a:t>
            </a:r>
            <a:r>
              <a:rPr lang="en-US" sz="2000" b="0" i="0" u="none" strike="noStrike" dirty="0" err="1">
                <a:solidFill>
                  <a:srgbClr val="000000"/>
                </a:solidFill>
                <a:effectLst/>
                <a:latin typeface="Times New Roman" panose="02020603050405020304" pitchFamily="18" charset="0"/>
              </a:rPr>
              <a:t>lamp,which</a:t>
            </a:r>
            <a:r>
              <a:rPr lang="en-US" sz="2000" b="0" i="0" u="none" strike="noStrike" dirty="0">
                <a:solidFill>
                  <a:srgbClr val="000000"/>
                </a:solidFill>
                <a:effectLst/>
                <a:latin typeface="Times New Roman" panose="02020603050405020304" pitchFamily="18" charset="0"/>
              </a:rPr>
              <a:t> is used in offices that costs $20, having the qty:3.</a:t>
            </a:r>
            <a:r>
              <a:rPr lang="en-NZ" sz="2000" b="0" i="0" dirty="0">
                <a:solidFill>
                  <a:srgbClr val="000000"/>
                </a:solidFill>
                <a:effectLst/>
                <a:latin typeface="Times New Roman" panose="02020603050405020304" pitchFamily="18" charset="0"/>
              </a:rPr>
              <a:t>​</a:t>
            </a:r>
            <a:endParaRPr lang="en-NZ" sz="20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000" b="1" i="0" u="sng" dirty="0">
                <a:solidFill>
                  <a:srgbClr val="000000"/>
                </a:solidFill>
                <a:effectLst/>
                <a:latin typeface="Times New Roman" panose="02020603050405020304" pitchFamily="18" charset="0"/>
              </a:rPr>
              <a:t>Solution:</a:t>
            </a:r>
            <a:r>
              <a:rPr lang="en-US" sz="2000" b="0" i="0" u="none" strike="noStrike" dirty="0">
                <a:solidFill>
                  <a:srgbClr val="000000"/>
                </a:solidFill>
                <a:effectLst/>
                <a:latin typeface="Times New Roman" panose="02020603050405020304" pitchFamily="18" charset="0"/>
              </a:rPr>
              <a:t> Insert into Item(</a:t>
            </a:r>
            <a:r>
              <a:rPr lang="en-US" sz="2000" b="0" i="0" u="none" strike="noStrike" dirty="0" err="1">
                <a:solidFill>
                  <a:srgbClr val="000000"/>
                </a:solidFill>
                <a:effectLst/>
                <a:latin typeface="Times New Roman" panose="02020603050405020304" pitchFamily="18" charset="0"/>
              </a:rPr>
              <a:t>Item_Name</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Item_Description</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Item_Price</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Item_Qty_available</a:t>
            </a:r>
            <a:r>
              <a:rPr lang="en-US" sz="2000" b="0" i="0" u="none" strike="noStrike" dirty="0">
                <a:solidFill>
                  <a:srgbClr val="000000"/>
                </a:solidFill>
                <a:effectLst/>
                <a:latin typeface="Times New Roman" panose="02020603050405020304" pitchFamily="18" charset="0"/>
              </a:rPr>
              <a:t>) values ('Desk Lamp', 'Used in Offices', 20.00, 3);</a:t>
            </a:r>
            <a:r>
              <a:rPr lang="en-US" sz="2000" b="0" i="0" dirty="0">
                <a:solidFill>
                  <a:srgbClr val="000000"/>
                </a:solidFill>
                <a:effectLst/>
                <a:latin typeface="Times New Roman" panose="02020603050405020304" pitchFamily="18" charset="0"/>
              </a:rPr>
              <a:t>​</a:t>
            </a:r>
            <a:endParaRPr lang="en-US" sz="20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It's advisable to use single quotes, not double quotes when inserting values in a table since double quotes might cause errors.</a:t>
            </a:r>
            <a:r>
              <a:rPr lang="en-US" sz="2000" b="0" i="0" dirty="0">
                <a:solidFill>
                  <a:srgbClr val="000000"/>
                </a:solidFill>
                <a:effectLst/>
                <a:latin typeface="Times New Roman" panose="02020603050405020304" pitchFamily="18" charset="0"/>
              </a:rPr>
              <a:t>​</a:t>
            </a:r>
            <a:endParaRPr lang="en-US" sz="2000" b="0" i="0" dirty="0">
              <a:solidFill>
                <a:srgbClr val="000000"/>
              </a:solidFill>
              <a:effectLst/>
              <a:latin typeface="Arial" panose="020B0604020202020204" pitchFamily="34" charset="0"/>
            </a:endParaRPr>
          </a:p>
          <a:p>
            <a:r>
              <a:rPr lang="en-NZ" dirty="0">
                <a:highlight>
                  <a:srgbClr val="FFFF00"/>
                </a:highlight>
              </a:rPr>
              <a:t>Notice here I haven’t inserted the </a:t>
            </a:r>
            <a:r>
              <a:rPr lang="en-NZ" dirty="0" err="1">
                <a:highlight>
                  <a:srgbClr val="FFFF00"/>
                </a:highlight>
              </a:rPr>
              <a:t>Item_ID</a:t>
            </a:r>
            <a:r>
              <a:rPr lang="en-NZ" dirty="0">
                <a:highlight>
                  <a:srgbClr val="FFFF00"/>
                </a:highlight>
              </a:rPr>
              <a:t> since it is set to </a:t>
            </a:r>
            <a:r>
              <a:rPr lang="en-NZ" dirty="0" err="1">
                <a:highlight>
                  <a:srgbClr val="FFFF00"/>
                </a:highlight>
              </a:rPr>
              <a:t>autoNumber</a:t>
            </a:r>
            <a:r>
              <a:rPr lang="en-NZ" dirty="0">
                <a:highlight>
                  <a:srgbClr val="FFFF00"/>
                </a:highlight>
              </a:rPr>
              <a:t> which is an automatic Number set by the system. You don’t need to insert it manually</a:t>
            </a:r>
          </a:p>
        </p:txBody>
      </p:sp>
      <p:pic>
        <p:nvPicPr>
          <p:cNvPr id="1026" name="Picture 2">
            <a:extLst>
              <a:ext uri="{FF2B5EF4-FFF2-40B4-BE49-F238E27FC236}">
                <a16:creationId xmlns:a16="http://schemas.microsoft.com/office/drawing/2014/main" id="{D0A1FAAF-953D-F0AC-B6AF-12A9ABD22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5252060"/>
            <a:ext cx="3048000" cy="847725"/>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3">
            <a:extLst>
              <a:ext uri="{FF2B5EF4-FFF2-40B4-BE49-F238E27FC236}">
                <a16:creationId xmlns:a16="http://schemas.microsoft.com/office/drawing/2014/main" id="{1CCEDE21-6BEC-4FFE-B66D-F918CA861159}"/>
              </a:ext>
            </a:extLst>
          </p:cNvPr>
          <p:cNvPicPr>
            <a:picLocks noChangeAspect="1"/>
          </p:cNvPicPr>
          <p:nvPr/>
        </p:nvPicPr>
        <p:blipFill rotWithShape="1">
          <a:blip r:embed="rId3" cstate="print"/>
          <a:srcRect l="77143"/>
          <a:stretch/>
        </p:blipFill>
        <p:spPr bwMode="auto">
          <a:xfrm>
            <a:off x="8877669" y="4536786"/>
            <a:ext cx="1140084" cy="2278271"/>
          </a:xfrm>
          <a:prstGeom prst="rect">
            <a:avLst/>
          </a:prstGeom>
          <a:noFill/>
          <a:ln w="9525">
            <a:noFill/>
            <a:miter lim="800000"/>
            <a:headEnd/>
            <a:tailEnd/>
          </a:ln>
        </p:spPr>
      </p:pic>
    </p:spTree>
    <p:extLst>
      <p:ext uri="{BB962C8B-B14F-4D97-AF65-F5344CB8AC3E}">
        <p14:creationId xmlns:p14="http://schemas.microsoft.com/office/powerpoint/2010/main" val="419723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95DE0-C2FD-1055-E693-5C62BF83A226}"/>
              </a:ext>
            </a:extLst>
          </p:cNvPr>
          <p:cNvSpPr>
            <a:spLocks noGrp="1"/>
          </p:cNvSpPr>
          <p:nvPr>
            <p:ph type="title"/>
          </p:nvPr>
        </p:nvSpPr>
        <p:spPr/>
        <p:txBody>
          <a:bodyPr/>
          <a:lstStyle/>
          <a:p>
            <a:r>
              <a:rPr lang="en-NZ"/>
              <a:t>What’s a database?</a:t>
            </a:r>
          </a:p>
        </p:txBody>
      </p:sp>
      <p:sp>
        <p:nvSpPr>
          <p:cNvPr id="3" name="Content Placeholder 2">
            <a:extLst>
              <a:ext uri="{FF2B5EF4-FFF2-40B4-BE49-F238E27FC236}">
                <a16:creationId xmlns:a16="http://schemas.microsoft.com/office/drawing/2014/main" id="{CEA424E0-BB35-5AEB-86AD-918EAD6600D4}"/>
              </a:ext>
            </a:extLst>
          </p:cNvPr>
          <p:cNvSpPr>
            <a:spLocks noGrp="1"/>
          </p:cNvSpPr>
          <p:nvPr>
            <p:ph idx="1"/>
          </p:nvPr>
        </p:nvSpPr>
        <p:spPr>
          <a:xfrm>
            <a:off x="808892" y="1659547"/>
            <a:ext cx="10965766" cy="4833327"/>
          </a:xfrm>
        </p:spPr>
        <p:txBody>
          <a:bodyPr vert="horz" lIns="91440" tIns="45720" rIns="91440" bIns="45720" rtlCol="0" anchor="t">
            <a:normAutofit/>
          </a:bodyPr>
          <a:lstStyle/>
          <a:p>
            <a:pPr algn="l" rtl="0" fontAlgn="base">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Database is a structured collection of data stored and accessed electronically.</a:t>
            </a:r>
            <a:r>
              <a:rPr lang="en-NZ" sz="1600" b="0" i="0" dirty="0">
                <a:solidFill>
                  <a:srgbClr val="000000"/>
                </a:solidFill>
                <a:effectLst/>
                <a:latin typeface="Times New Roman" panose="02020603050405020304" pitchFamily="18" charset="0"/>
              </a:rPr>
              <a:t>​</a:t>
            </a:r>
            <a:endParaRPr lang="en-NZ" sz="16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Database tables are like Excel tables; they consist of rows and columns: each column contains a different type of an </a:t>
            </a:r>
            <a:r>
              <a:rPr lang="en-US" sz="1600" b="0" i="0" u="none" strike="noStrike" dirty="0">
                <a:solidFill>
                  <a:srgbClr val="FF0000"/>
                </a:solidFill>
                <a:effectLst/>
                <a:latin typeface="Times New Roman" panose="02020603050405020304" pitchFamily="18" charset="0"/>
              </a:rPr>
              <a:t>attribute</a:t>
            </a:r>
            <a:r>
              <a:rPr lang="en-US" sz="1600" b="0" i="0" u="none" strike="noStrike" dirty="0">
                <a:solidFill>
                  <a:srgbClr val="000000"/>
                </a:solidFill>
                <a:effectLst/>
                <a:latin typeface="Times New Roman" panose="02020603050405020304" pitchFamily="18" charset="0"/>
              </a:rPr>
              <a:t>; each row corresponds to a single </a:t>
            </a:r>
            <a:r>
              <a:rPr lang="en-US" sz="1600" b="0" i="0" u="none" strike="noStrike" dirty="0">
                <a:solidFill>
                  <a:srgbClr val="FF0000"/>
                </a:solidFill>
                <a:effectLst/>
                <a:latin typeface="Times New Roman" panose="02020603050405020304" pitchFamily="18" charset="0"/>
              </a:rPr>
              <a:t>record</a:t>
            </a:r>
            <a:r>
              <a:rPr lang="en-US" sz="1600" b="0" i="0" u="none" strike="noStrike" dirty="0">
                <a:solidFill>
                  <a:srgbClr val="000000"/>
                </a:solidFill>
                <a:effectLst/>
                <a:latin typeface="Times New Roman" panose="02020603050405020304" pitchFamily="18" charset="0"/>
              </a:rPr>
              <a:t>.</a:t>
            </a:r>
            <a:r>
              <a:rPr lang="en-NZ" sz="1600" b="0" i="0" dirty="0">
                <a:solidFill>
                  <a:srgbClr val="000000"/>
                </a:solidFill>
                <a:effectLst/>
                <a:latin typeface="Times New Roman" panose="02020603050405020304" pitchFamily="18" charset="0"/>
              </a:rPr>
              <a:t>​   </a:t>
            </a:r>
            <a:endParaRPr lang="en-NZ" sz="16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Digital databases are managed using DBMS which store database contents allowing data creation, maintenance and other access.</a:t>
            </a:r>
            <a:r>
              <a:rPr lang="en-NZ" sz="1600" b="0" i="0" dirty="0">
                <a:solidFill>
                  <a:srgbClr val="000000"/>
                </a:solidFill>
                <a:effectLst/>
                <a:latin typeface="Times New Roman" panose="02020603050405020304" pitchFamily="18" charset="0"/>
              </a:rPr>
              <a:t>​</a:t>
            </a:r>
            <a:endParaRPr lang="en-NZ" sz="16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DBMS stands for: Database Management System: is a software that operates a database storage, access, security, backup and other facilities. Commonly used DBMS: MySQL, </a:t>
            </a:r>
            <a:r>
              <a:rPr lang="en-US" sz="1600" b="0" i="0" u="none" strike="noStrike" dirty="0" err="1">
                <a:solidFill>
                  <a:srgbClr val="000000"/>
                </a:solidFill>
                <a:effectLst/>
                <a:latin typeface="Times New Roman" panose="02020603050405020304" pitchFamily="18" charset="0"/>
              </a:rPr>
              <a:t>PostGreSQL</a:t>
            </a:r>
            <a:r>
              <a:rPr lang="en-US" sz="1600" b="0" i="0" u="none" strike="noStrike" dirty="0">
                <a:solidFill>
                  <a:srgbClr val="000000"/>
                </a:solidFill>
                <a:effectLst/>
                <a:latin typeface="Times New Roman" panose="02020603050405020304" pitchFamily="18" charset="0"/>
              </a:rPr>
              <a:t>, Microsoft Access, SQL Server, Oracle …</a:t>
            </a:r>
            <a:r>
              <a:rPr lang="en-NZ" sz="1600" b="0" i="0" dirty="0">
                <a:solidFill>
                  <a:srgbClr val="000000"/>
                </a:solidFill>
                <a:effectLst/>
                <a:latin typeface="Times New Roman" panose="02020603050405020304" pitchFamily="18" charset="0"/>
              </a:rPr>
              <a:t>​</a:t>
            </a:r>
            <a:endParaRPr lang="en-NZ" sz="16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RDBMS (relational Database Management Systems) can manage storing the data using tables. </a:t>
            </a:r>
            <a:r>
              <a:rPr lang="en-US" sz="1600" b="1" i="0" u="none" strike="noStrike" dirty="0">
                <a:solidFill>
                  <a:srgbClr val="FF0000"/>
                </a:solidFill>
                <a:effectLst/>
                <a:latin typeface="Times New Roman" panose="02020603050405020304" pitchFamily="18" charset="0"/>
              </a:rPr>
              <a:t>Relation = Table</a:t>
            </a:r>
            <a:r>
              <a:rPr lang="en-US" sz="1600" b="0" i="0" dirty="0">
                <a:solidFill>
                  <a:srgbClr val="000000"/>
                </a:solidFill>
                <a:effectLst/>
                <a:latin typeface="Times New Roman" panose="02020603050405020304" pitchFamily="18" charset="0"/>
              </a:rPr>
              <a:t>​</a:t>
            </a:r>
            <a:endParaRPr lang="en-US" sz="1600" b="0" i="0" dirty="0">
              <a:solidFill>
                <a:srgbClr val="000000"/>
              </a:solidFill>
              <a:effectLst/>
              <a:latin typeface="Arial" panose="020B0604020202020204" pitchFamily="34" charset="0"/>
            </a:endParaRPr>
          </a:p>
          <a:p>
            <a:pPr algn="l" rtl="0" fontAlgn="base"/>
            <a:r>
              <a:rPr lang="en-US" sz="1600" b="0" i="0" dirty="0">
                <a:solidFill>
                  <a:srgbClr val="000000"/>
                </a:solidFill>
                <a:effectLst/>
                <a:latin typeface="Times New Roman" panose="02020603050405020304" pitchFamily="18" charset="0"/>
              </a:rPr>
              <a:t>​</a:t>
            </a:r>
            <a:endParaRPr lang="en-US" sz="16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The File Management System was used before the use of DBMS.</a:t>
            </a:r>
            <a:r>
              <a:rPr lang="en-NZ" sz="1600" b="0" i="0" dirty="0">
                <a:solidFill>
                  <a:srgbClr val="000000"/>
                </a:solidFill>
                <a:effectLst/>
                <a:latin typeface="Times New Roman" panose="02020603050405020304" pitchFamily="18" charset="0"/>
              </a:rPr>
              <a:t>​</a:t>
            </a:r>
            <a:endParaRPr lang="en-NZ" sz="16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the disadvantages of the FMS are: </a:t>
            </a:r>
            <a:r>
              <a:rPr lang="en-NZ" sz="1600" b="0" i="0" dirty="0">
                <a:solidFill>
                  <a:srgbClr val="000000"/>
                </a:solidFill>
                <a:effectLst/>
                <a:latin typeface="Times New Roman" panose="02020603050405020304" pitchFamily="18" charset="0"/>
              </a:rPr>
              <a:t>​</a:t>
            </a:r>
            <a:endParaRPr lang="en-NZ" sz="1600" b="0" i="0" dirty="0">
              <a:solidFill>
                <a:srgbClr val="000000"/>
              </a:solidFill>
              <a:effectLst/>
              <a:latin typeface="Arial" panose="020B0604020202020204" pitchFamily="34" charset="0"/>
            </a:endParaRPr>
          </a:p>
          <a:p>
            <a:pPr algn="l" rtl="0" fontAlgn="base">
              <a:buFont typeface="+mj-lt"/>
              <a:buAutoNum type="arabicPeriod"/>
            </a:pPr>
            <a:r>
              <a:rPr lang="en-US" sz="1600" b="0" i="0" u="none" strike="noStrike" dirty="0">
                <a:solidFill>
                  <a:srgbClr val="000000"/>
                </a:solidFill>
                <a:effectLst/>
                <a:latin typeface="Times New Roman" panose="02020603050405020304" pitchFamily="18" charset="0"/>
              </a:rPr>
              <a:t>unstructured data</a:t>
            </a:r>
            <a:r>
              <a:rPr lang="en-NZ" sz="1600" b="0" i="0" dirty="0">
                <a:solidFill>
                  <a:srgbClr val="000000"/>
                </a:solidFill>
                <a:effectLst/>
                <a:latin typeface="Times New Roman" panose="02020603050405020304" pitchFamily="18" charset="0"/>
              </a:rPr>
              <a:t>​</a:t>
            </a:r>
            <a:endParaRPr lang="en-NZ" sz="1600" b="0" i="0" dirty="0">
              <a:solidFill>
                <a:srgbClr val="000000"/>
              </a:solidFill>
              <a:effectLst/>
              <a:latin typeface="Arial" panose="020B0604020202020204" pitchFamily="34" charset="0"/>
            </a:endParaRPr>
          </a:p>
          <a:p>
            <a:pPr algn="l" rtl="0" fontAlgn="base">
              <a:buFont typeface="+mj-lt"/>
              <a:buAutoNum type="arabicPeriod"/>
            </a:pPr>
            <a:r>
              <a:rPr lang="en-US" sz="1600" b="0" i="0" u="none" strike="noStrike" dirty="0">
                <a:solidFill>
                  <a:srgbClr val="000000"/>
                </a:solidFill>
                <a:effectLst/>
                <a:latin typeface="Times New Roman" panose="02020603050405020304" pitchFamily="18" charset="0"/>
              </a:rPr>
              <a:t>unorganized data </a:t>
            </a:r>
            <a:r>
              <a:rPr lang="en-NZ" sz="1600" b="0" i="0" dirty="0">
                <a:solidFill>
                  <a:srgbClr val="000000"/>
                </a:solidFill>
                <a:effectLst/>
                <a:latin typeface="Times New Roman" panose="02020603050405020304" pitchFamily="18" charset="0"/>
              </a:rPr>
              <a:t>​</a:t>
            </a:r>
            <a:endParaRPr lang="en-NZ" sz="1600" b="0" i="0" dirty="0">
              <a:solidFill>
                <a:srgbClr val="000000"/>
              </a:solidFill>
              <a:effectLst/>
              <a:latin typeface="Arial" panose="020B0604020202020204" pitchFamily="34" charset="0"/>
            </a:endParaRPr>
          </a:p>
          <a:p>
            <a:pPr algn="l" rtl="0" fontAlgn="base">
              <a:buFont typeface="+mj-lt"/>
              <a:buAutoNum type="arabicPeriod"/>
            </a:pPr>
            <a:r>
              <a:rPr lang="en-US" sz="1600" b="0" i="0" u="none" strike="noStrike" dirty="0">
                <a:solidFill>
                  <a:srgbClr val="000000"/>
                </a:solidFill>
                <a:effectLst/>
                <a:latin typeface="Times New Roman" panose="02020603050405020304" pitchFamily="18" charset="0"/>
              </a:rPr>
              <a:t>duplication or redundancy in data</a:t>
            </a:r>
            <a:r>
              <a:rPr lang="en-NZ" sz="1600" b="0" i="0" dirty="0">
                <a:solidFill>
                  <a:srgbClr val="000000"/>
                </a:solidFill>
                <a:effectLst/>
                <a:latin typeface="Times New Roman" panose="02020603050405020304" pitchFamily="18" charset="0"/>
              </a:rPr>
              <a:t>​</a:t>
            </a:r>
            <a:endParaRPr lang="en-NZ" sz="1600" b="0" i="0" dirty="0">
              <a:solidFill>
                <a:srgbClr val="000000"/>
              </a:solidFill>
              <a:effectLst/>
              <a:latin typeface="Arial" panose="020B0604020202020204" pitchFamily="34" charset="0"/>
            </a:endParaRPr>
          </a:p>
          <a:p>
            <a:pPr algn="l" rtl="0" fontAlgn="base">
              <a:buFont typeface="+mj-lt"/>
              <a:buAutoNum type="arabicPeriod"/>
            </a:pPr>
            <a:r>
              <a:rPr lang="en-US" sz="1600" b="0" i="0" u="none" strike="noStrike" dirty="0">
                <a:solidFill>
                  <a:srgbClr val="000000"/>
                </a:solidFill>
                <a:effectLst/>
                <a:latin typeface="Times New Roman" panose="02020603050405020304" pitchFamily="18" charset="0"/>
              </a:rPr>
              <a:t>non –integrity of the data (data is not the same)</a:t>
            </a:r>
            <a:r>
              <a:rPr lang="en-NZ" sz="1600" b="0" i="0" dirty="0">
                <a:solidFill>
                  <a:srgbClr val="000000"/>
                </a:solidFill>
                <a:effectLst/>
                <a:latin typeface="Times New Roman" panose="02020603050405020304" pitchFamily="18" charset="0"/>
              </a:rPr>
              <a:t>​</a:t>
            </a:r>
            <a:endParaRPr lang="en-NZ" sz="1600" b="0" i="0" dirty="0">
              <a:solidFill>
                <a:srgbClr val="000000"/>
              </a:solidFill>
              <a:effectLst/>
              <a:latin typeface="Arial" panose="020B0604020202020204" pitchFamily="34" charset="0"/>
            </a:endParaRPr>
          </a:p>
          <a:p>
            <a:endParaRPr lang="en-NZ" dirty="0"/>
          </a:p>
        </p:txBody>
      </p:sp>
    </p:spTree>
    <p:extLst>
      <p:ext uri="{BB962C8B-B14F-4D97-AF65-F5344CB8AC3E}">
        <p14:creationId xmlns:p14="http://schemas.microsoft.com/office/powerpoint/2010/main" val="2811963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B6EB-521A-C4E7-3882-4D2105DE970F}"/>
              </a:ext>
            </a:extLst>
          </p:cNvPr>
          <p:cNvSpPr>
            <a:spLocks noGrp="1"/>
          </p:cNvSpPr>
          <p:nvPr>
            <p:ph type="title"/>
          </p:nvPr>
        </p:nvSpPr>
        <p:spPr/>
        <p:txBody>
          <a:bodyPr/>
          <a:lstStyle/>
          <a:p>
            <a:r>
              <a:rPr lang="en-US" sz="4400" b="1" u="sng">
                <a:effectLst/>
                <a:latin typeface="Times New Roman" panose="02020603050405020304" pitchFamily="18" charset="0"/>
                <a:ea typeface="Calibri" panose="020F0502020204030204" pitchFamily="34" charset="0"/>
                <a:cs typeface="Arial" panose="020B0604020202020204" pitchFamily="34" charset="0"/>
              </a:rPr>
              <a:t>Update Query:</a:t>
            </a:r>
            <a:endParaRPr lang="en-NZ"/>
          </a:p>
        </p:txBody>
      </p:sp>
      <p:sp>
        <p:nvSpPr>
          <p:cNvPr id="3" name="Content Placeholder 2">
            <a:extLst>
              <a:ext uri="{FF2B5EF4-FFF2-40B4-BE49-F238E27FC236}">
                <a16:creationId xmlns:a16="http://schemas.microsoft.com/office/drawing/2014/main" id="{5BD53AAE-1CCB-FDD4-B2AC-6105809A246F}"/>
              </a:ext>
            </a:extLst>
          </p:cNvPr>
          <p:cNvSpPr>
            <a:spLocks noGrp="1"/>
          </p:cNvSpPr>
          <p:nvPr>
            <p:ph idx="1"/>
          </p:nvPr>
        </p:nvSpPr>
        <p:spPr/>
        <p:txBody>
          <a:bodyPr/>
          <a:lstStyle/>
          <a:p>
            <a:pPr>
              <a:lnSpc>
                <a:spcPct val="115000"/>
              </a:lnSpc>
              <a:spcAft>
                <a:spcPts val="1000"/>
              </a:spcAft>
            </a:pPr>
            <a:r>
              <a:rPr lang="en-US" sz="1800" b="1" u="sng" dirty="0">
                <a:effectLst/>
                <a:latin typeface="Times New Roman" panose="02020603050405020304" pitchFamily="18" charset="0"/>
                <a:ea typeface="Calibri" panose="020F0502020204030204" pitchFamily="34" charset="0"/>
                <a:cs typeface="Arial" panose="020B0604020202020204" pitchFamily="34" charset="0"/>
              </a:rPr>
              <a:t>Given:</a:t>
            </a:r>
            <a:r>
              <a:rPr lang="en-US" sz="1800" dirty="0">
                <a:effectLst/>
                <a:latin typeface="Times New Roman" panose="02020603050405020304" pitchFamily="18" charset="0"/>
                <a:ea typeface="Calibri" panose="020F0502020204030204" pitchFamily="34" charset="0"/>
                <a:cs typeface="Arial" panose="020B0604020202020204" pitchFamily="34" charset="0"/>
              </a:rPr>
              <a:t> update the table customer, set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lastname</a:t>
            </a:r>
            <a:r>
              <a:rPr lang="en-US" sz="1800" dirty="0">
                <a:effectLst/>
                <a:latin typeface="Times New Roman" panose="02020603050405020304" pitchFamily="18" charset="0"/>
                <a:ea typeface="Calibri" panose="020F0502020204030204" pitchFamily="34" charset="0"/>
                <a:cs typeface="Arial" panose="020B0604020202020204" pitchFamily="34" charset="0"/>
              </a:rPr>
              <a:t> of the customer- whose id is 2- to Omar.</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b="1" u="sng" dirty="0">
                <a:effectLst/>
                <a:latin typeface="Times New Roman" panose="02020603050405020304" pitchFamily="18" charset="0"/>
                <a:ea typeface="Calibri" panose="020F0502020204030204" pitchFamily="34" charset="0"/>
                <a:cs typeface="Arial" panose="020B0604020202020204" pitchFamily="34" charset="0"/>
              </a:rPr>
              <a:t>Solution:</a:t>
            </a:r>
            <a:r>
              <a:rPr lang="en-US" sz="1800" dirty="0">
                <a:effectLst/>
                <a:latin typeface="Times New Roman" panose="02020603050405020304" pitchFamily="18" charset="0"/>
                <a:ea typeface="Calibri" panose="020F0502020204030204" pitchFamily="34" charset="0"/>
                <a:cs typeface="Arial" panose="020B0604020202020204" pitchFamily="34" charset="0"/>
              </a:rPr>
              <a:t> update Customer set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C_LastName</a:t>
            </a:r>
            <a:r>
              <a:rPr lang="en-US" sz="1800" dirty="0">
                <a:effectLst/>
                <a:latin typeface="Times New Roman" panose="02020603050405020304" pitchFamily="18" charset="0"/>
                <a:ea typeface="Calibri" panose="020F0502020204030204" pitchFamily="34" charset="0"/>
                <a:cs typeface="Arial" panose="020B0604020202020204" pitchFamily="34" charset="0"/>
              </a:rPr>
              <a:t>=‘Omar</a:t>
            </a:r>
            <a:r>
              <a:rPr lang="en-US" sz="1800" dirty="0">
                <a:latin typeface="Times New Roman" panose="02020603050405020304" pitchFamily="18" charset="0"/>
                <a:ea typeface="Calibri" panose="020F0502020204030204" pitchFamily="34" charset="0"/>
                <a:cs typeface="Arial" panose="020B0604020202020204" pitchFamily="34"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 where C_ID=2;</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endParaRPr lang="en-NZ" dirty="0"/>
          </a:p>
        </p:txBody>
      </p:sp>
      <p:pic>
        <p:nvPicPr>
          <p:cNvPr id="5" name="Picture 4">
            <a:extLst>
              <a:ext uri="{FF2B5EF4-FFF2-40B4-BE49-F238E27FC236}">
                <a16:creationId xmlns:a16="http://schemas.microsoft.com/office/drawing/2014/main" id="{C38AB70C-F68C-DCB1-54A3-DEFCBC5792A1}"/>
              </a:ext>
            </a:extLst>
          </p:cNvPr>
          <p:cNvPicPr>
            <a:picLocks noChangeAspect="1"/>
          </p:cNvPicPr>
          <p:nvPr/>
        </p:nvPicPr>
        <p:blipFill>
          <a:blip r:embed="rId2"/>
          <a:stretch>
            <a:fillRect/>
          </a:stretch>
        </p:blipFill>
        <p:spPr>
          <a:xfrm>
            <a:off x="2478901" y="3311684"/>
            <a:ext cx="5624684" cy="1541669"/>
          </a:xfrm>
          <a:prstGeom prst="rect">
            <a:avLst/>
          </a:prstGeom>
        </p:spPr>
      </p:pic>
      <p:pic>
        <p:nvPicPr>
          <p:cNvPr id="6" name="Content Placeholder 3" descr="Diagram&#10;&#10;Description automatically generated">
            <a:extLst>
              <a:ext uri="{FF2B5EF4-FFF2-40B4-BE49-F238E27FC236}">
                <a16:creationId xmlns:a16="http://schemas.microsoft.com/office/drawing/2014/main" id="{11A82DEB-702E-4590-B685-7EA46C68CD7D}"/>
              </a:ext>
            </a:extLst>
          </p:cNvPr>
          <p:cNvPicPr>
            <a:picLocks noChangeAspect="1"/>
          </p:cNvPicPr>
          <p:nvPr/>
        </p:nvPicPr>
        <p:blipFill rotWithShape="1">
          <a:blip r:embed="rId3" cstate="print"/>
          <a:srcRect l="4176" t="15736" r="67748"/>
          <a:stretch/>
        </p:blipFill>
        <p:spPr bwMode="auto">
          <a:xfrm>
            <a:off x="9894637" y="2504500"/>
            <a:ext cx="1348751" cy="1849000"/>
          </a:xfrm>
          <a:prstGeom prst="rect">
            <a:avLst/>
          </a:prstGeom>
          <a:noFill/>
          <a:ln w="9525">
            <a:noFill/>
            <a:miter lim="800000"/>
            <a:headEnd/>
            <a:tailEnd/>
          </a:ln>
        </p:spPr>
      </p:pic>
    </p:spTree>
    <p:extLst>
      <p:ext uri="{BB962C8B-B14F-4D97-AF65-F5344CB8AC3E}">
        <p14:creationId xmlns:p14="http://schemas.microsoft.com/office/powerpoint/2010/main" val="331566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AB532-E01C-D951-10AC-050430436214}"/>
              </a:ext>
            </a:extLst>
          </p:cNvPr>
          <p:cNvSpPr>
            <a:spLocks noGrp="1"/>
          </p:cNvSpPr>
          <p:nvPr>
            <p:ph type="title"/>
          </p:nvPr>
        </p:nvSpPr>
        <p:spPr/>
        <p:txBody>
          <a:bodyPr/>
          <a:lstStyle/>
          <a:p>
            <a:r>
              <a:rPr lang="en-US" sz="4400" b="1" u="sng">
                <a:effectLst/>
                <a:latin typeface="Times New Roman" panose="02020603050405020304" pitchFamily="18" charset="0"/>
                <a:ea typeface="Calibri" panose="020F0502020204030204" pitchFamily="34" charset="0"/>
                <a:cs typeface="Arial" panose="020B0604020202020204" pitchFamily="34" charset="0"/>
              </a:rPr>
              <a:t>Delete Query:</a:t>
            </a:r>
            <a:endParaRPr lang="en-NZ"/>
          </a:p>
        </p:txBody>
      </p:sp>
      <p:sp>
        <p:nvSpPr>
          <p:cNvPr id="3" name="Content Placeholder 2">
            <a:extLst>
              <a:ext uri="{FF2B5EF4-FFF2-40B4-BE49-F238E27FC236}">
                <a16:creationId xmlns:a16="http://schemas.microsoft.com/office/drawing/2014/main" id="{3F682EC3-2850-D16F-D9B8-2AF290E4F015}"/>
              </a:ext>
            </a:extLst>
          </p:cNvPr>
          <p:cNvSpPr>
            <a:spLocks noGrp="1"/>
          </p:cNvSpPr>
          <p:nvPr>
            <p:ph idx="1"/>
          </p:nvPr>
        </p:nvSpPr>
        <p:spPr/>
        <p:txBody>
          <a:bodyPr/>
          <a:lstStyle/>
          <a:p>
            <a:pPr>
              <a:lnSpc>
                <a:spcPct val="115000"/>
              </a:lnSpc>
              <a:spcAft>
                <a:spcPts val="1000"/>
              </a:spcAft>
            </a:pPr>
            <a:r>
              <a:rPr lang="en-US" sz="1800" b="1" u="sng" dirty="0" err="1">
                <a:effectLst/>
                <a:latin typeface="Times New Roman" panose="02020603050405020304" pitchFamily="18" charset="0"/>
                <a:ea typeface="Calibri" panose="020F0502020204030204" pitchFamily="34" charset="0"/>
                <a:cs typeface="Arial" panose="020B0604020202020204" pitchFamily="34" charset="0"/>
              </a:rPr>
              <a:t>Given:</a:t>
            </a:r>
            <a:r>
              <a:rPr lang="en-US" sz="1800" dirty="0" err="1">
                <a:effectLst/>
                <a:latin typeface="Times New Roman" panose="02020603050405020304" pitchFamily="18" charset="0"/>
                <a:ea typeface="Calibri" panose="020F0502020204030204" pitchFamily="34" charset="0"/>
                <a:cs typeface="Arial" panose="020B0604020202020204" pitchFamily="34" charset="0"/>
              </a:rPr>
              <a:t>Delete</a:t>
            </a:r>
            <a:r>
              <a:rPr lang="en-US" sz="1800" dirty="0">
                <a:effectLst/>
                <a:latin typeface="Times New Roman" panose="02020603050405020304" pitchFamily="18" charset="0"/>
                <a:ea typeface="Calibri" panose="020F0502020204030204" pitchFamily="34" charset="0"/>
                <a:cs typeface="Arial" panose="020B0604020202020204" pitchFamily="34" charset="0"/>
              </a:rPr>
              <a:t> the record of the item whose id is </a:t>
            </a:r>
            <a:r>
              <a:rPr lang="en-US" sz="1800" dirty="0">
                <a:latin typeface="Times New Roman" panose="02020603050405020304" pitchFamily="18" charset="0"/>
                <a:ea typeface="Calibri" panose="020F0502020204030204" pitchFamily="34" charset="0"/>
                <a:cs typeface="Arial" panose="020B0604020202020204" pitchFamily="34" charset="0"/>
              </a:rPr>
              <a:t>7</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a:lnSpc>
                <a:spcPct val="115000"/>
              </a:lnSpc>
              <a:spcAft>
                <a:spcPts val="1000"/>
              </a:spcAft>
            </a:pPr>
            <a:r>
              <a:rPr lang="en-US" sz="1800" b="1" u="sng" dirty="0">
                <a:effectLst/>
                <a:latin typeface="Times New Roman" panose="02020603050405020304" pitchFamily="18" charset="0"/>
                <a:ea typeface="Calibri" panose="020F0502020204030204" pitchFamily="34" charset="0"/>
                <a:cs typeface="Arial" panose="020B0604020202020204" pitchFamily="34" charset="0"/>
              </a:rPr>
              <a:t>Solution:</a:t>
            </a:r>
            <a:r>
              <a:rPr lang="en-US" sz="1800" dirty="0">
                <a:effectLst/>
                <a:latin typeface="Times New Roman" panose="02020603050405020304" pitchFamily="18" charset="0"/>
                <a:ea typeface="Calibri" panose="020F0502020204030204" pitchFamily="34" charset="0"/>
                <a:cs typeface="Arial" panose="020B0604020202020204" pitchFamily="34" charset="0"/>
              </a:rPr>
              <a:t> Delete from Item where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Item_ID</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r>
              <a:rPr lang="en-US" sz="1800" dirty="0">
                <a:latin typeface="Times New Roman" panose="02020603050405020304" pitchFamily="18" charset="0"/>
                <a:ea typeface="Calibri" panose="020F0502020204030204" pitchFamily="34" charset="0"/>
                <a:cs typeface="Arial" panose="020B0604020202020204" pitchFamily="34" charset="0"/>
              </a:rPr>
              <a:t>7</a:t>
            </a:r>
            <a:endParaRPr lang="en-NZ" dirty="0"/>
          </a:p>
        </p:txBody>
      </p:sp>
      <p:pic>
        <p:nvPicPr>
          <p:cNvPr id="5" name="Picture 4">
            <a:extLst>
              <a:ext uri="{FF2B5EF4-FFF2-40B4-BE49-F238E27FC236}">
                <a16:creationId xmlns:a16="http://schemas.microsoft.com/office/drawing/2014/main" id="{F503FDC5-007E-4889-E13B-E03021895D98}"/>
              </a:ext>
            </a:extLst>
          </p:cNvPr>
          <p:cNvPicPr>
            <a:picLocks noChangeAspect="1"/>
          </p:cNvPicPr>
          <p:nvPr/>
        </p:nvPicPr>
        <p:blipFill>
          <a:blip r:embed="rId2"/>
          <a:stretch>
            <a:fillRect/>
          </a:stretch>
        </p:blipFill>
        <p:spPr>
          <a:xfrm>
            <a:off x="3299146" y="3222071"/>
            <a:ext cx="4496427" cy="1286054"/>
          </a:xfrm>
          <a:prstGeom prst="rect">
            <a:avLst/>
          </a:prstGeom>
        </p:spPr>
      </p:pic>
      <p:pic>
        <p:nvPicPr>
          <p:cNvPr id="6" name="Content Placeholder 3" descr="Diagram&#10;&#10;Description automatically generated">
            <a:extLst>
              <a:ext uri="{FF2B5EF4-FFF2-40B4-BE49-F238E27FC236}">
                <a16:creationId xmlns:a16="http://schemas.microsoft.com/office/drawing/2014/main" id="{95AABBEF-100F-478D-8860-E64FF6C69C1C}"/>
              </a:ext>
            </a:extLst>
          </p:cNvPr>
          <p:cNvPicPr>
            <a:picLocks noChangeAspect="1"/>
          </p:cNvPicPr>
          <p:nvPr/>
        </p:nvPicPr>
        <p:blipFill rotWithShape="1">
          <a:blip r:embed="rId3" cstate="print"/>
          <a:srcRect l="76531" t="15736"/>
          <a:stretch/>
        </p:blipFill>
        <p:spPr bwMode="auto">
          <a:xfrm>
            <a:off x="10226351" y="1027906"/>
            <a:ext cx="1127449" cy="1849000"/>
          </a:xfrm>
          <a:prstGeom prst="rect">
            <a:avLst/>
          </a:prstGeom>
          <a:noFill/>
          <a:ln w="9525">
            <a:noFill/>
            <a:miter lim="800000"/>
            <a:headEnd/>
            <a:tailEnd/>
          </a:ln>
        </p:spPr>
      </p:pic>
    </p:spTree>
    <p:extLst>
      <p:ext uri="{BB962C8B-B14F-4D97-AF65-F5344CB8AC3E}">
        <p14:creationId xmlns:p14="http://schemas.microsoft.com/office/powerpoint/2010/main" val="1640237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4ADD-D0DD-AA7F-479E-B7EB0F950F12}"/>
              </a:ext>
            </a:extLst>
          </p:cNvPr>
          <p:cNvSpPr>
            <a:spLocks noGrp="1"/>
          </p:cNvSpPr>
          <p:nvPr>
            <p:ph type="title"/>
          </p:nvPr>
        </p:nvSpPr>
        <p:spPr>
          <a:xfrm>
            <a:off x="838200" y="0"/>
            <a:ext cx="10515600" cy="1325563"/>
          </a:xfrm>
        </p:spPr>
        <p:txBody>
          <a:bodyPr/>
          <a:lstStyle/>
          <a:p>
            <a:r>
              <a:rPr lang="en-US" sz="1800" b="1" u="sng" dirty="0">
                <a:effectLst/>
                <a:latin typeface="Calibri" panose="020F0502020204030204" pitchFamily="34" charset="0"/>
                <a:ea typeface="Calibri" panose="020F0502020204030204" pitchFamily="34" charset="0"/>
                <a:cs typeface="Arial" panose="020B0604020202020204" pitchFamily="34" charset="0"/>
              </a:rPr>
              <a:t>Queries that use Aggregate functions:</a:t>
            </a:r>
            <a:br>
              <a:rPr lang="en-NZ" sz="1800" dirty="0">
                <a:effectLst/>
                <a:latin typeface="Calibri" panose="020F0502020204030204" pitchFamily="34" charset="0"/>
                <a:ea typeface="Calibri" panose="020F0502020204030204" pitchFamily="34" charset="0"/>
                <a:cs typeface="Arial" panose="020B0604020202020204" pitchFamily="34" charset="0"/>
              </a:rPr>
            </a:br>
            <a:br>
              <a:rPr lang="en-NZ" sz="1800" dirty="0">
                <a:effectLst/>
                <a:latin typeface="Calibri" panose="020F0502020204030204" pitchFamily="34" charset="0"/>
                <a:ea typeface="Calibri" panose="020F0502020204030204" pitchFamily="34" charset="0"/>
                <a:cs typeface="Arial" panose="020B0604020202020204" pitchFamily="34" charset="0"/>
              </a:rPr>
            </a:br>
            <a:endParaRPr lang="en-NZ" dirty="0"/>
          </a:p>
        </p:txBody>
      </p:sp>
      <p:sp>
        <p:nvSpPr>
          <p:cNvPr id="3" name="Content Placeholder 2">
            <a:extLst>
              <a:ext uri="{FF2B5EF4-FFF2-40B4-BE49-F238E27FC236}">
                <a16:creationId xmlns:a16="http://schemas.microsoft.com/office/drawing/2014/main" id="{D2CEF3B2-E864-F92C-8995-8BD211D206B0}"/>
              </a:ext>
            </a:extLst>
          </p:cNvPr>
          <p:cNvSpPr>
            <a:spLocks noGrp="1"/>
          </p:cNvSpPr>
          <p:nvPr>
            <p:ph idx="1"/>
          </p:nvPr>
        </p:nvSpPr>
        <p:spPr>
          <a:xfrm>
            <a:off x="519418" y="785390"/>
            <a:ext cx="10515600" cy="5799968"/>
          </a:xfrm>
        </p:spPr>
        <p:txBody>
          <a:bodyPr>
            <a:normAutofit fontScale="77500" lnSpcReduction="20000"/>
          </a:bodyPr>
          <a:lstStyle/>
          <a:p>
            <a:pPr marL="342900" lvl="0" indent="-342900">
              <a:lnSpc>
                <a:spcPct val="115000"/>
              </a:lnSpc>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Aggregate functions are: sum( ), min( ),max( ), count() , and avg( ).</a:t>
            </a:r>
          </a:p>
          <a:p>
            <a:pPr marL="285750" indent="-228600">
              <a:lnSpc>
                <a:spcPct val="120000"/>
              </a:lnSpc>
            </a:pPr>
            <a:r>
              <a:rPr lang="en-US" sz="1800" b="1" u="sng" dirty="0">
                <a:effectLst/>
                <a:latin typeface="Times New Roman" panose="02020603050405020304" pitchFamily="18" charset="0"/>
                <a:ea typeface="Calibri" panose="020F0502020204030204" pitchFamily="34" charset="0"/>
                <a:cs typeface="Arial" panose="020B0604020202020204" pitchFamily="34" charset="0"/>
              </a:rPr>
              <a:t>Given:</a:t>
            </a:r>
            <a:r>
              <a:rPr lang="en-US" sz="1800" dirty="0">
                <a:effectLst/>
                <a:latin typeface="Times New Roman" panose="02020603050405020304" pitchFamily="18" charset="0"/>
                <a:ea typeface="Calibri" panose="020F0502020204030204" pitchFamily="34" charset="0"/>
                <a:cs typeface="Arial" panose="020B0604020202020204" pitchFamily="34" charset="0"/>
              </a:rPr>
              <a:t> How many orders do I have?</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marL="285750" indent="-228600">
              <a:lnSpc>
                <a:spcPct val="120000"/>
              </a:lnSpc>
              <a:spcAft>
                <a:spcPts val="1000"/>
              </a:spcAft>
            </a:pPr>
            <a:r>
              <a:rPr lang="en-US" sz="1800" b="1" u="sng" dirty="0">
                <a:effectLst/>
                <a:latin typeface="Times New Roman" panose="02020603050405020304" pitchFamily="18" charset="0"/>
                <a:ea typeface="Calibri" panose="020F0502020204030204" pitchFamily="34" charset="0"/>
                <a:cs typeface="Arial" panose="020B0604020202020204" pitchFamily="34" charset="0"/>
              </a:rPr>
              <a:t>Solution:</a:t>
            </a: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select count(</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Order_ID</a:t>
            </a:r>
            <a:r>
              <a:rPr lang="en-US" sz="1800" dirty="0">
                <a:effectLst/>
                <a:latin typeface="Times New Roman" panose="02020603050405020304" pitchFamily="18" charset="0"/>
                <a:ea typeface="Calibri" panose="020F0502020204030204" pitchFamily="34" charset="0"/>
                <a:cs typeface="Arial" panose="020B0604020202020204" pitchFamily="34" charset="0"/>
              </a:rPr>
              <a:t>) as Count from Orders;</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indent="-228600">
              <a:lnSpc>
                <a:spcPct val="120000"/>
              </a:lnSpc>
              <a:spcAft>
                <a:spcPts val="100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r>
              <a:rPr lang="en-US" sz="1800" b="1" u="sng" dirty="0">
                <a:effectLst/>
                <a:latin typeface="Times New Roman" panose="02020603050405020304" pitchFamily="18" charset="0"/>
                <a:ea typeface="Calibri" panose="020F0502020204030204" pitchFamily="34" charset="0"/>
                <a:cs typeface="Arial" panose="020B0604020202020204" pitchFamily="34" charset="0"/>
              </a:rPr>
              <a:t>Given:</a:t>
            </a:r>
            <a:r>
              <a:rPr lang="en-US" sz="1800" dirty="0">
                <a:effectLst/>
                <a:latin typeface="Times New Roman" panose="02020603050405020304" pitchFamily="18" charset="0"/>
                <a:ea typeface="Calibri" panose="020F0502020204030204" pitchFamily="34" charset="0"/>
                <a:cs typeface="Arial" panose="020B0604020202020204" pitchFamily="34" charset="0"/>
              </a:rPr>
              <a:t> What is the maximum order quantity?</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marL="285750" indent="-228600">
              <a:lnSpc>
                <a:spcPct val="120000"/>
              </a:lnSpc>
            </a:pPr>
            <a:r>
              <a:rPr lang="en-US" sz="1800" b="1" u="sng" dirty="0">
                <a:effectLst/>
                <a:latin typeface="Times New Roman" panose="02020603050405020304" pitchFamily="18" charset="0"/>
                <a:ea typeface="Calibri" panose="020F0502020204030204" pitchFamily="34" charset="0"/>
                <a:cs typeface="Arial" panose="020B0604020202020204" pitchFamily="34" charset="0"/>
              </a:rPr>
              <a:t> Solution:</a:t>
            </a:r>
            <a:r>
              <a:rPr lang="en-US" sz="1800" dirty="0">
                <a:effectLst/>
                <a:latin typeface="Times New Roman" panose="02020603050405020304" pitchFamily="18" charset="0"/>
                <a:ea typeface="Calibri" panose="020F0502020204030204" pitchFamily="34" charset="0"/>
                <a:cs typeface="Arial" panose="020B0604020202020204" pitchFamily="34" charset="0"/>
              </a:rPr>
              <a:t> select max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Order_Quantity</a:t>
            </a:r>
            <a:r>
              <a:rPr lang="en-US" sz="1800" dirty="0">
                <a:effectLst/>
                <a:latin typeface="Times New Roman" panose="02020603050405020304" pitchFamily="18" charset="0"/>
                <a:ea typeface="Calibri" panose="020F0502020204030204" pitchFamily="34" charset="0"/>
                <a:cs typeface="Arial" panose="020B0604020202020204" pitchFamily="34" charset="0"/>
              </a:rPr>
              <a:t>) as max from Orders; </a:t>
            </a:r>
          </a:p>
          <a:p>
            <a:pPr marL="285750" indent="-228600">
              <a:lnSpc>
                <a:spcPct val="120000"/>
              </a:lnSpc>
            </a:pP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indent="-228600">
              <a:lnSpc>
                <a:spcPct val="115000"/>
              </a:lnSpc>
              <a:spcAft>
                <a:spcPts val="100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r>
              <a:rPr lang="en-US" sz="1800" b="1" u="sng" dirty="0">
                <a:effectLst/>
                <a:latin typeface="Times New Roman" panose="02020603050405020304" pitchFamily="18" charset="0"/>
                <a:ea typeface="Calibri" panose="020F0502020204030204" pitchFamily="34" charset="0"/>
                <a:cs typeface="Arial" panose="020B0604020202020204" pitchFamily="34" charset="0"/>
              </a:rPr>
              <a:t>Given:</a:t>
            </a:r>
            <a:r>
              <a:rPr lang="en-US" sz="1800" dirty="0">
                <a:effectLst/>
                <a:latin typeface="Times New Roman" panose="02020603050405020304" pitchFamily="18" charset="0"/>
                <a:ea typeface="Calibri" panose="020F0502020204030204" pitchFamily="34" charset="0"/>
                <a:cs typeface="Arial" panose="020B0604020202020204" pitchFamily="34" charset="0"/>
              </a:rPr>
              <a:t>   What is the minimum order quantity?</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marL="285750" indent="-228600">
              <a:lnSpc>
                <a:spcPct val="115000"/>
              </a:lnSpc>
            </a:pPr>
            <a:r>
              <a:rPr lang="en-US" sz="1800" b="1" u="sng" dirty="0">
                <a:effectLst/>
                <a:latin typeface="Times New Roman" panose="02020603050405020304" pitchFamily="18" charset="0"/>
                <a:ea typeface="Calibri" panose="020F0502020204030204" pitchFamily="34" charset="0"/>
                <a:cs typeface="Arial" panose="020B0604020202020204" pitchFamily="34" charset="0"/>
              </a:rPr>
              <a:t> Solution:</a:t>
            </a:r>
            <a:r>
              <a:rPr lang="en-US" sz="1800" dirty="0">
                <a:effectLst/>
                <a:latin typeface="Times New Roman" panose="02020603050405020304" pitchFamily="18" charset="0"/>
                <a:ea typeface="Calibri" panose="020F0502020204030204" pitchFamily="34" charset="0"/>
                <a:cs typeface="Arial" panose="020B0604020202020204" pitchFamily="34" charset="0"/>
              </a:rPr>
              <a:t> select min(</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Order_Quantity</a:t>
            </a:r>
            <a:r>
              <a:rPr lang="en-US" sz="1800" dirty="0">
                <a:effectLst/>
                <a:latin typeface="Times New Roman" panose="02020603050405020304" pitchFamily="18" charset="0"/>
                <a:ea typeface="Calibri" panose="020F0502020204030204" pitchFamily="34" charset="0"/>
                <a:cs typeface="Arial" panose="020B0604020202020204" pitchFamily="34" charset="0"/>
              </a:rPr>
              <a:t>) as min from Orders;</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marL="57150" indent="0">
              <a:lnSpc>
                <a:spcPct val="115000"/>
              </a:lnSpc>
              <a:spcAft>
                <a:spcPts val="1000"/>
              </a:spcAft>
              <a:buNone/>
            </a:pP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indent="-228600">
              <a:lnSpc>
                <a:spcPct val="115000"/>
              </a:lnSpc>
              <a:spcAft>
                <a:spcPts val="1000"/>
              </a:spcAft>
            </a:pP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r>
              <a:rPr lang="en-US" sz="1800" b="1" u="sng" dirty="0">
                <a:effectLst/>
                <a:latin typeface="Times New Roman" panose="02020603050405020304" pitchFamily="18" charset="0"/>
                <a:ea typeface="Calibri" panose="020F0502020204030204" pitchFamily="34" charset="0"/>
                <a:cs typeface="Arial" panose="020B0604020202020204" pitchFamily="34" charset="0"/>
              </a:rPr>
              <a:t>Given: </a:t>
            </a:r>
            <a:r>
              <a:rPr lang="en-US" sz="1800" dirty="0">
                <a:effectLst/>
                <a:latin typeface="Times New Roman" panose="02020603050405020304" pitchFamily="18" charset="0"/>
                <a:ea typeface="Calibri" panose="020F0502020204030204" pitchFamily="34" charset="0"/>
                <a:cs typeface="Arial" panose="020B0604020202020204" pitchFamily="34" charset="0"/>
              </a:rPr>
              <a:t> I want to get the sum of all the order-quantities for the item whose ID=1.</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marL="285750" indent="-228600">
              <a:lnSpc>
                <a:spcPct val="115000"/>
              </a:lnSpc>
            </a:pPr>
            <a:r>
              <a:rPr lang="en-US" sz="1800" b="1" u="sng" dirty="0">
                <a:effectLst/>
                <a:latin typeface="Times New Roman" panose="02020603050405020304" pitchFamily="18" charset="0"/>
                <a:ea typeface="Calibri" panose="020F0502020204030204" pitchFamily="34" charset="0"/>
                <a:cs typeface="Arial" panose="020B0604020202020204" pitchFamily="34" charset="0"/>
              </a:rPr>
              <a:t>Solution:</a:t>
            </a:r>
            <a:r>
              <a:rPr lang="en-US" sz="1800" dirty="0">
                <a:effectLst/>
                <a:latin typeface="Times New Roman" panose="02020603050405020304" pitchFamily="18" charset="0"/>
                <a:ea typeface="Calibri" panose="020F0502020204030204" pitchFamily="34" charset="0"/>
                <a:cs typeface="Arial" panose="020B0604020202020204" pitchFamily="34" charset="0"/>
              </a:rPr>
              <a:t> select sum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Order_Quantity</a:t>
            </a:r>
            <a:r>
              <a:rPr lang="en-US" sz="1800" dirty="0">
                <a:effectLst/>
                <a:latin typeface="Times New Roman" panose="02020603050405020304" pitchFamily="18" charset="0"/>
                <a:ea typeface="Calibri" panose="020F0502020204030204" pitchFamily="34" charset="0"/>
                <a:cs typeface="Arial" panose="020B0604020202020204" pitchFamily="34" charset="0"/>
              </a:rPr>
              <a:t>) as sum from Orders where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Item_ID</a:t>
            </a:r>
            <a:r>
              <a:rPr lang="en-US" sz="1800" dirty="0">
                <a:effectLst/>
                <a:latin typeface="Times New Roman" panose="02020603050405020304" pitchFamily="18" charset="0"/>
                <a:ea typeface="Calibri" panose="020F0502020204030204" pitchFamily="34" charset="0"/>
                <a:cs typeface="Arial" panose="020B0604020202020204" pitchFamily="34" charset="0"/>
              </a:rPr>
              <a:t>=1;</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marL="5715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marL="285750" indent="-228600">
              <a:lnSpc>
                <a:spcPct val="115000"/>
              </a:lnSpc>
              <a:spcAft>
                <a:spcPts val="1000"/>
              </a:spcAft>
            </a:pPr>
            <a:r>
              <a:rPr lang="en-US" sz="1800" b="1" u="sng" dirty="0">
                <a:effectLst/>
                <a:latin typeface="Times New Roman" panose="02020603050405020304" pitchFamily="18" charset="0"/>
                <a:ea typeface="Calibri" panose="020F0502020204030204" pitchFamily="34" charset="0"/>
                <a:cs typeface="Arial" panose="020B0604020202020204" pitchFamily="34" charset="0"/>
              </a:rPr>
              <a:t>Given:</a:t>
            </a:r>
            <a:r>
              <a:rPr lang="en-US" sz="1800" dirty="0">
                <a:effectLst/>
                <a:latin typeface="Times New Roman" panose="02020603050405020304" pitchFamily="18" charset="0"/>
                <a:ea typeface="Calibri" panose="020F0502020204030204" pitchFamily="34" charset="0"/>
                <a:cs typeface="Arial" panose="020B0604020202020204" pitchFamily="34" charset="0"/>
              </a:rPr>
              <a:t> I want to get the average of the order-quantities for the item whose ID=2.</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marL="285750" indent="-228600">
              <a:lnSpc>
                <a:spcPct val="115000"/>
              </a:lnSpc>
              <a:spcAft>
                <a:spcPts val="1000"/>
              </a:spcAft>
            </a:pPr>
            <a:r>
              <a:rPr lang="en-US" sz="1800" b="1" u="sng" dirty="0">
                <a:effectLst/>
                <a:latin typeface="Times New Roman" panose="02020603050405020304" pitchFamily="18" charset="0"/>
                <a:ea typeface="Calibri" panose="020F0502020204030204" pitchFamily="34" charset="0"/>
                <a:cs typeface="Arial" panose="020B0604020202020204" pitchFamily="34" charset="0"/>
              </a:rPr>
              <a:t>Solution:</a:t>
            </a:r>
            <a:r>
              <a:rPr lang="en-US" sz="1800" dirty="0">
                <a:effectLst/>
                <a:latin typeface="Times New Roman" panose="02020603050405020304" pitchFamily="18" charset="0"/>
                <a:ea typeface="Calibri" panose="020F0502020204030204" pitchFamily="34" charset="0"/>
                <a:cs typeface="Arial" panose="020B0604020202020204" pitchFamily="34" charset="0"/>
              </a:rPr>
              <a:t> select avg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Order_Quantity</a:t>
            </a:r>
            <a:r>
              <a:rPr lang="en-US" sz="1800" dirty="0">
                <a:effectLst/>
                <a:latin typeface="Times New Roman" panose="02020603050405020304" pitchFamily="18" charset="0"/>
                <a:ea typeface="Calibri" panose="020F0502020204030204" pitchFamily="34" charset="0"/>
                <a:cs typeface="Arial" panose="020B0604020202020204" pitchFamily="34" charset="0"/>
              </a:rPr>
              <a:t>) as average from order where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Item_ID</a:t>
            </a:r>
            <a:r>
              <a:rPr lang="en-US" sz="1800" dirty="0">
                <a:effectLst/>
                <a:latin typeface="Times New Roman" panose="02020603050405020304" pitchFamily="18" charset="0"/>
                <a:ea typeface="Calibri" panose="020F0502020204030204" pitchFamily="34" charset="0"/>
                <a:cs typeface="Arial" panose="020B0604020202020204" pitchFamily="34" charset="0"/>
              </a:rPr>
              <a:t>=2;</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buFont typeface="Times New Roman" panose="02020603050405020304" pitchFamily="18" charset="0"/>
              <a:buChar char="-"/>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nSpc>
                <a:spcPct val="115000"/>
              </a:lnSpc>
              <a:buFont typeface="Times New Roman" panose="02020603050405020304" pitchFamily="18" charset="0"/>
              <a:buChar char="-"/>
            </a:pPr>
            <a:endParaRPr lang="en-NZ" sz="1800" dirty="0">
              <a:effectLst/>
              <a:latin typeface="Calibri" panose="020F0502020204030204" pitchFamily="34" charset="0"/>
              <a:ea typeface="Calibri" panose="020F0502020204030204" pitchFamily="34" charset="0"/>
              <a:cs typeface="Arial" panose="020B0604020202020204" pitchFamily="34" charset="0"/>
            </a:endParaRPr>
          </a:p>
          <a:p>
            <a:endParaRPr lang="en-NZ" dirty="0"/>
          </a:p>
        </p:txBody>
      </p:sp>
      <p:pic>
        <p:nvPicPr>
          <p:cNvPr id="4" name="Content Placeholder 3" descr="Diagram&#10;&#10;Description automatically generated">
            <a:extLst>
              <a:ext uri="{FF2B5EF4-FFF2-40B4-BE49-F238E27FC236}">
                <a16:creationId xmlns:a16="http://schemas.microsoft.com/office/drawing/2014/main" id="{C1741BC1-6719-43C4-B5EB-22DE1317E6DD}"/>
              </a:ext>
            </a:extLst>
          </p:cNvPr>
          <p:cNvPicPr>
            <a:picLocks noChangeAspect="1"/>
          </p:cNvPicPr>
          <p:nvPr/>
        </p:nvPicPr>
        <p:blipFill rotWithShape="1">
          <a:blip r:embed="rId2" cstate="print"/>
          <a:srcRect l="4176" t="15736"/>
          <a:stretch/>
        </p:blipFill>
        <p:spPr bwMode="auto">
          <a:xfrm>
            <a:off x="6287585" y="1451591"/>
            <a:ext cx="4603357" cy="1849000"/>
          </a:xfrm>
          <a:prstGeom prst="rect">
            <a:avLst/>
          </a:prstGeom>
          <a:noFill/>
          <a:ln w="9525">
            <a:noFill/>
            <a:miter lim="800000"/>
            <a:headEnd/>
            <a:tailEnd/>
          </a:ln>
        </p:spPr>
      </p:pic>
    </p:spTree>
    <p:extLst>
      <p:ext uri="{BB962C8B-B14F-4D97-AF65-F5344CB8AC3E}">
        <p14:creationId xmlns:p14="http://schemas.microsoft.com/office/powerpoint/2010/main" val="622189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52CB-D539-836A-A4F1-D4C91DF46057}"/>
              </a:ext>
            </a:extLst>
          </p:cNvPr>
          <p:cNvSpPr>
            <a:spLocks noGrp="1"/>
          </p:cNvSpPr>
          <p:nvPr>
            <p:ph type="title"/>
          </p:nvPr>
        </p:nvSpPr>
        <p:spPr>
          <a:xfrm>
            <a:off x="838200" y="5691"/>
            <a:ext cx="10515600" cy="1325563"/>
          </a:xfrm>
        </p:spPr>
        <p:txBody>
          <a:bodyPr/>
          <a:lstStyle/>
          <a:p>
            <a:r>
              <a:rPr lang="en-US">
                <a:cs typeface="Calibri Light"/>
              </a:rPr>
              <a:t>Types of joins:</a:t>
            </a:r>
            <a:endParaRPr lang="en-US"/>
          </a:p>
        </p:txBody>
      </p:sp>
      <p:pic>
        <p:nvPicPr>
          <p:cNvPr id="4" name="Picture 4" descr="Chart, bubble chart&#10;&#10;Description automatically generated">
            <a:extLst>
              <a:ext uri="{FF2B5EF4-FFF2-40B4-BE49-F238E27FC236}">
                <a16:creationId xmlns:a16="http://schemas.microsoft.com/office/drawing/2014/main" id="{E53A254A-701B-B7D7-8634-EFE0B10D18CF}"/>
              </a:ext>
            </a:extLst>
          </p:cNvPr>
          <p:cNvPicPr>
            <a:picLocks noGrp="1" noChangeAspect="1"/>
          </p:cNvPicPr>
          <p:nvPr>
            <p:ph idx="1"/>
          </p:nvPr>
        </p:nvPicPr>
        <p:blipFill rotWithShape="1">
          <a:blip r:embed="rId2"/>
          <a:srcRect t="-99" r="15037"/>
          <a:stretch/>
        </p:blipFill>
        <p:spPr>
          <a:xfrm>
            <a:off x="4902311" y="7273"/>
            <a:ext cx="5724979" cy="6845424"/>
          </a:xfrm>
        </p:spPr>
      </p:pic>
      <p:pic>
        <p:nvPicPr>
          <p:cNvPr id="5" name="Content Placeholder 3" descr="Diagram&#10;&#10;Description automatically generated">
            <a:extLst>
              <a:ext uri="{FF2B5EF4-FFF2-40B4-BE49-F238E27FC236}">
                <a16:creationId xmlns:a16="http://schemas.microsoft.com/office/drawing/2014/main" id="{159F9DEA-6DB6-4DC2-9AF6-0E4E6A7BE4C6}"/>
              </a:ext>
            </a:extLst>
          </p:cNvPr>
          <p:cNvPicPr>
            <a:picLocks noChangeAspect="1"/>
          </p:cNvPicPr>
          <p:nvPr/>
        </p:nvPicPr>
        <p:blipFill rotWithShape="1">
          <a:blip r:embed="rId3" cstate="print"/>
          <a:srcRect l="4176" t="15736"/>
          <a:stretch/>
        </p:blipFill>
        <p:spPr bwMode="auto">
          <a:xfrm>
            <a:off x="298954" y="2242975"/>
            <a:ext cx="4603357" cy="1849000"/>
          </a:xfrm>
          <a:prstGeom prst="rect">
            <a:avLst/>
          </a:prstGeom>
          <a:noFill/>
          <a:ln w="9525">
            <a:noFill/>
            <a:miter lim="800000"/>
            <a:headEnd/>
            <a:tailEnd/>
          </a:ln>
        </p:spPr>
      </p:pic>
    </p:spTree>
    <p:extLst>
      <p:ext uri="{BB962C8B-B14F-4D97-AF65-F5344CB8AC3E}">
        <p14:creationId xmlns:p14="http://schemas.microsoft.com/office/powerpoint/2010/main" val="2512419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32617-7F33-2330-30EB-9FE6A0BECD62}"/>
              </a:ext>
            </a:extLst>
          </p:cNvPr>
          <p:cNvSpPr>
            <a:spLocks noGrp="1"/>
          </p:cNvSpPr>
          <p:nvPr>
            <p:ph type="title"/>
          </p:nvPr>
        </p:nvSpPr>
        <p:spPr/>
        <p:txBody>
          <a:bodyPr/>
          <a:lstStyle/>
          <a:p>
            <a:r>
              <a:rPr lang="en-US" sz="4400" b="1" u="sng" dirty="0">
                <a:effectLst/>
                <a:latin typeface="Times New Roman" panose="02020603050405020304" pitchFamily="18" charset="0"/>
                <a:ea typeface="Calibri" panose="020F0502020204030204" pitchFamily="34" charset="0"/>
                <a:cs typeface="Arial" panose="020B0604020202020204" pitchFamily="34" charset="0"/>
              </a:rPr>
              <a:t>Queries that use Inner Join:</a:t>
            </a:r>
            <a:br>
              <a:rPr lang="en-NZ" sz="4400" dirty="0">
                <a:effectLst/>
                <a:latin typeface="Calibri" panose="020F0502020204030204" pitchFamily="34" charset="0"/>
                <a:ea typeface="Calibri" panose="020F0502020204030204" pitchFamily="34" charset="0"/>
                <a:cs typeface="Arial" panose="020B0604020202020204" pitchFamily="34" charset="0"/>
              </a:rPr>
            </a:br>
            <a:endParaRPr lang="en-NZ" dirty="0"/>
          </a:p>
        </p:txBody>
      </p:sp>
      <p:sp>
        <p:nvSpPr>
          <p:cNvPr id="3" name="Content Placeholder 2">
            <a:extLst>
              <a:ext uri="{FF2B5EF4-FFF2-40B4-BE49-F238E27FC236}">
                <a16:creationId xmlns:a16="http://schemas.microsoft.com/office/drawing/2014/main" id="{06DF5F31-BE76-2CDA-7FC6-6011F57BA90C}"/>
              </a:ext>
            </a:extLst>
          </p:cNvPr>
          <p:cNvSpPr>
            <a:spLocks noGrp="1"/>
          </p:cNvSpPr>
          <p:nvPr>
            <p:ph idx="1"/>
          </p:nvPr>
        </p:nvSpPr>
        <p:spPr>
          <a:xfrm>
            <a:off x="617119" y="1139482"/>
            <a:ext cx="10515600" cy="5348637"/>
          </a:xfrm>
        </p:spPr>
        <p:txBody>
          <a:bodyPr vert="horz" lIns="91440" tIns="45720" rIns="91440" bIns="45720" rtlCol="0" anchor="t">
            <a:normAutofit/>
          </a:bodyPr>
          <a:lstStyle/>
          <a:p>
            <a:pPr>
              <a:lnSpc>
                <a:spcPct val="115000"/>
              </a:lnSpc>
              <a:spcAft>
                <a:spcPts val="1000"/>
              </a:spcAft>
            </a:pPr>
            <a:r>
              <a:rPr lang="en-US" sz="1800" b="1" u="sng" dirty="0">
                <a:effectLst/>
                <a:latin typeface="Times New Roman"/>
                <a:ea typeface="Calibri" panose="020F0502020204030204" pitchFamily="34" charset="0"/>
                <a:cs typeface="Arial"/>
              </a:rPr>
              <a:t>Given: </a:t>
            </a:r>
            <a:r>
              <a:rPr lang="en-US" sz="1800" dirty="0">
                <a:effectLst/>
                <a:latin typeface="Times New Roman"/>
                <a:ea typeface="Calibri" panose="020F0502020204030204" pitchFamily="34" charset="0"/>
                <a:cs typeface="Arial"/>
              </a:rPr>
              <a:t>I want to get the </a:t>
            </a:r>
            <a:r>
              <a:rPr lang="en-US" sz="1800" dirty="0" err="1">
                <a:effectLst/>
                <a:latin typeface="Times New Roman"/>
                <a:ea typeface="Calibri" panose="020F0502020204030204" pitchFamily="34" charset="0"/>
                <a:cs typeface="Arial"/>
              </a:rPr>
              <a:t>Item_Name</a:t>
            </a:r>
            <a:r>
              <a:rPr lang="en-US" sz="1800" dirty="0">
                <a:effectLst/>
                <a:latin typeface="Times New Roman"/>
                <a:ea typeface="Calibri" panose="020F0502020204030204" pitchFamily="34" charset="0"/>
                <a:cs typeface="Arial"/>
              </a:rPr>
              <a:t> for the order number 1.</a:t>
            </a:r>
            <a:endParaRPr lang="en-NZ" sz="1800" dirty="0">
              <a:effectLst/>
              <a:latin typeface="Times New Roman"/>
              <a:ea typeface="Calibri" panose="020F0502020204030204" pitchFamily="34" charset="0"/>
              <a:cs typeface="Arial"/>
            </a:endParaRPr>
          </a:p>
          <a:p>
            <a:pPr>
              <a:lnSpc>
                <a:spcPct val="115000"/>
              </a:lnSpc>
              <a:spcAft>
                <a:spcPts val="1000"/>
              </a:spcAft>
            </a:pPr>
            <a:r>
              <a:rPr lang="en-US" sz="1800" b="1" u="sng" dirty="0">
                <a:effectLst/>
                <a:latin typeface="Times New Roman"/>
                <a:ea typeface="Calibri" panose="020F0502020204030204" pitchFamily="34" charset="0"/>
                <a:cs typeface="Arial"/>
              </a:rPr>
              <a:t>Solution:</a:t>
            </a:r>
            <a:r>
              <a:rPr lang="en-US" sz="1800" b="1" dirty="0">
                <a:effectLst/>
                <a:latin typeface="Times New Roman"/>
                <a:ea typeface="Calibri" panose="020F0502020204030204" pitchFamily="34" charset="0"/>
                <a:cs typeface="Arial"/>
              </a:rPr>
              <a:t> </a:t>
            </a:r>
            <a:r>
              <a:rPr lang="en-US" sz="1800" dirty="0">
                <a:effectLst/>
                <a:latin typeface="Times New Roman"/>
                <a:ea typeface="Calibri" panose="020F0502020204030204" pitchFamily="34" charset="0"/>
                <a:cs typeface="Arial"/>
              </a:rPr>
              <a:t>select </a:t>
            </a:r>
            <a:r>
              <a:rPr lang="en-US" sz="1800" dirty="0" err="1">
                <a:effectLst/>
                <a:latin typeface="Times New Roman"/>
                <a:ea typeface="Calibri" panose="020F0502020204030204" pitchFamily="34" charset="0"/>
                <a:cs typeface="Arial"/>
              </a:rPr>
              <a:t>Item_Name</a:t>
            </a:r>
            <a:r>
              <a:rPr lang="en-US" sz="1800" dirty="0">
                <a:effectLst/>
                <a:latin typeface="Times New Roman"/>
                <a:ea typeface="Calibri" panose="020F0502020204030204" pitchFamily="34" charset="0"/>
                <a:cs typeface="Arial"/>
              </a:rPr>
              <a:t> from Item INNER JOIN </a:t>
            </a:r>
            <a:r>
              <a:rPr lang="en-US" sz="1800" dirty="0">
                <a:latin typeface="Times New Roman"/>
                <a:ea typeface="Calibri" panose="020F0502020204030204" pitchFamily="34" charset="0"/>
                <a:cs typeface="Arial"/>
              </a:rPr>
              <a:t>Orders</a:t>
            </a:r>
            <a:r>
              <a:rPr lang="en-US" sz="1800" dirty="0">
                <a:effectLst/>
                <a:latin typeface="Times New Roman"/>
                <a:ea typeface="Calibri" panose="020F0502020204030204" pitchFamily="34" charset="0"/>
                <a:cs typeface="Arial"/>
              </a:rPr>
              <a:t> ON </a:t>
            </a:r>
            <a:r>
              <a:rPr lang="en-US" sz="1800" dirty="0" err="1">
                <a:effectLst/>
                <a:latin typeface="Times New Roman"/>
                <a:ea typeface="Calibri" panose="020F0502020204030204" pitchFamily="34" charset="0"/>
                <a:cs typeface="Arial"/>
              </a:rPr>
              <a:t>Item.Item_ID</a:t>
            </a:r>
            <a:r>
              <a:rPr lang="en-US" sz="1800" dirty="0">
                <a:effectLst/>
                <a:latin typeface="Times New Roman"/>
                <a:ea typeface="Calibri" panose="020F0502020204030204" pitchFamily="34" charset="0"/>
                <a:cs typeface="Arial"/>
              </a:rPr>
              <a:t>=</a:t>
            </a:r>
            <a:r>
              <a:rPr lang="en-US" sz="1800" dirty="0" err="1">
                <a:latin typeface="Times New Roman"/>
                <a:ea typeface="Calibri" panose="020F0502020204030204" pitchFamily="34" charset="0"/>
                <a:cs typeface="Arial"/>
              </a:rPr>
              <a:t>Orders</a:t>
            </a:r>
            <a:r>
              <a:rPr lang="en-US" sz="1800" dirty="0" err="1">
                <a:effectLst/>
                <a:latin typeface="Times New Roman"/>
                <a:ea typeface="Calibri" panose="020F0502020204030204" pitchFamily="34" charset="0"/>
                <a:cs typeface="Arial"/>
              </a:rPr>
              <a:t>.Item_ID</a:t>
            </a:r>
            <a:r>
              <a:rPr lang="en-US" sz="1800" dirty="0">
                <a:effectLst/>
                <a:latin typeface="Times New Roman"/>
                <a:ea typeface="Calibri" panose="020F0502020204030204" pitchFamily="34" charset="0"/>
                <a:cs typeface="Arial"/>
              </a:rPr>
              <a:t> where </a:t>
            </a:r>
            <a:r>
              <a:rPr lang="en-US" sz="1800" dirty="0" err="1">
                <a:effectLst/>
                <a:latin typeface="Times New Roman"/>
                <a:ea typeface="Calibri" panose="020F0502020204030204" pitchFamily="34" charset="0"/>
                <a:cs typeface="Arial"/>
              </a:rPr>
              <a:t>Order_ID</a:t>
            </a:r>
            <a:r>
              <a:rPr lang="en-US" sz="1800" dirty="0">
                <a:effectLst/>
                <a:latin typeface="Times New Roman"/>
                <a:ea typeface="Calibri" panose="020F0502020204030204" pitchFamily="34" charset="0"/>
                <a:cs typeface="Arial"/>
              </a:rPr>
              <a:t> =1;</a:t>
            </a:r>
            <a:endParaRPr lang="en-NZ" sz="1800" dirty="0">
              <a:effectLst/>
              <a:latin typeface="Times New Roman"/>
              <a:ea typeface="Calibri" panose="020F0502020204030204" pitchFamily="34" charset="0"/>
              <a:cs typeface="Arial"/>
            </a:endParaRPr>
          </a:p>
          <a:p>
            <a:pPr marL="0" indent="0">
              <a:lnSpc>
                <a:spcPct val="115000"/>
              </a:lnSpc>
              <a:spcAft>
                <a:spcPts val="1000"/>
              </a:spcAft>
              <a:buNone/>
            </a:pP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14999"/>
              </a:lnSpc>
              <a:spcAft>
                <a:spcPts val="1000"/>
              </a:spcAft>
              <a:buNone/>
            </a:pPr>
            <a:endParaRPr lang="en-NZ" sz="1800" dirty="0">
              <a:latin typeface="Calibri"/>
              <a:ea typeface="Calibri" panose="020F0502020204030204" pitchFamily="34" charset="0"/>
              <a:cs typeface="Arial"/>
            </a:endParaRPr>
          </a:p>
          <a:p>
            <a:pPr marL="0" indent="0">
              <a:lnSpc>
                <a:spcPct val="114999"/>
              </a:lnSpc>
              <a:spcAft>
                <a:spcPts val="1000"/>
              </a:spcAft>
              <a:buNone/>
            </a:pPr>
            <a:endParaRPr lang="en-NZ" sz="1800" dirty="0">
              <a:latin typeface="Calibri"/>
              <a:ea typeface="Calibri" panose="020F0502020204030204" pitchFamily="34" charset="0"/>
              <a:cs typeface="Arial"/>
            </a:endParaRPr>
          </a:p>
          <a:p>
            <a:pPr marL="0" indent="0">
              <a:lnSpc>
                <a:spcPct val="114999"/>
              </a:lnSpc>
              <a:spcAft>
                <a:spcPts val="1000"/>
              </a:spcAft>
              <a:buNone/>
            </a:pPr>
            <a:endParaRPr lang="en-NZ" sz="1800" dirty="0">
              <a:latin typeface="Calibri"/>
              <a:ea typeface="Calibri" panose="020F0502020204030204" pitchFamily="34" charset="0"/>
              <a:cs typeface="Arial"/>
            </a:endParaRPr>
          </a:p>
          <a:p>
            <a:pPr>
              <a:lnSpc>
                <a:spcPct val="115000"/>
              </a:lnSpc>
              <a:spcAft>
                <a:spcPts val="1000"/>
              </a:spcAft>
            </a:pPr>
            <a:r>
              <a:rPr lang="en-US" sz="1800" b="1" u="sng" dirty="0">
                <a:effectLst/>
                <a:latin typeface="Times New Roman"/>
                <a:ea typeface="Calibri" panose="020F0502020204030204" pitchFamily="34" charset="0"/>
                <a:cs typeface="Arial"/>
              </a:rPr>
              <a:t>Given: </a:t>
            </a:r>
            <a:r>
              <a:rPr lang="en-US" sz="1800" dirty="0">
                <a:effectLst/>
                <a:latin typeface="Times New Roman"/>
                <a:ea typeface="Calibri" panose="020F0502020204030204" pitchFamily="34" charset="0"/>
                <a:cs typeface="Arial"/>
              </a:rPr>
              <a:t>I want to get the Name of the all the customers that ordered the Item </a:t>
            </a:r>
            <a:r>
              <a:rPr lang="en-US" sz="1800" dirty="0">
                <a:latin typeface="Times New Roman"/>
                <a:ea typeface="Calibri" panose="020F0502020204030204" pitchFamily="34" charset="0"/>
                <a:cs typeface="Arial"/>
              </a:rPr>
              <a:t>'tv </a:t>
            </a:r>
            <a:r>
              <a:rPr lang="en-US" sz="1800" dirty="0">
                <a:effectLst/>
                <a:latin typeface="Times New Roman"/>
                <a:ea typeface="Calibri" panose="020F0502020204030204" pitchFamily="34" charset="0"/>
                <a:cs typeface="Arial"/>
              </a:rPr>
              <a:t>table</a:t>
            </a:r>
            <a:r>
              <a:rPr lang="en-US" sz="1800" dirty="0">
                <a:latin typeface="Times New Roman"/>
                <a:ea typeface="Calibri" panose="020F0502020204030204" pitchFamily="34" charset="0"/>
                <a:cs typeface="Arial"/>
              </a:rPr>
              <a:t>'; </a:t>
            </a:r>
            <a:endParaRPr lang="en-NZ" sz="1800" dirty="0">
              <a:effectLst/>
              <a:latin typeface="Calibri"/>
              <a:ea typeface="Calibri" panose="020F0502020204030204" pitchFamily="34" charset="0"/>
              <a:cs typeface="Arial" panose="020B0604020202020204" pitchFamily="34" charset="0"/>
            </a:endParaRPr>
          </a:p>
          <a:p>
            <a:r>
              <a:rPr lang="en-US" sz="1800" b="1" u="sng" dirty="0">
                <a:effectLst/>
                <a:latin typeface="Times New Roman"/>
                <a:ea typeface="Calibri" panose="020F0502020204030204" pitchFamily="34" charset="0"/>
                <a:cs typeface="Arial"/>
              </a:rPr>
              <a:t>Solution:</a:t>
            </a:r>
            <a:r>
              <a:rPr lang="en-US" sz="1800" b="1" dirty="0">
                <a:latin typeface="Times New Roman"/>
                <a:ea typeface="Calibri" panose="020F0502020204030204" pitchFamily="34" charset="0"/>
                <a:cs typeface="Arial"/>
              </a:rPr>
              <a:t> </a:t>
            </a:r>
            <a:r>
              <a:rPr lang="en-US" sz="1800" dirty="0">
                <a:ea typeface="+mn-lt"/>
                <a:cs typeface="+mn-lt"/>
              </a:rPr>
              <a:t>select </a:t>
            </a:r>
            <a:r>
              <a:rPr lang="en-US" sz="1800" dirty="0" err="1">
                <a:ea typeface="+mn-lt"/>
                <a:cs typeface="+mn-lt"/>
              </a:rPr>
              <a:t>C_FirstName</a:t>
            </a:r>
            <a:r>
              <a:rPr lang="en-US" sz="1800" dirty="0">
                <a:ea typeface="+mn-lt"/>
                <a:cs typeface="+mn-lt"/>
              </a:rPr>
              <a:t> from Item INNER JOIN (Customer INNER JOIN Orders ON </a:t>
            </a:r>
            <a:r>
              <a:rPr lang="en-US" sz="1800" dirty="0" err="1">
                <a:ea typeface="+mn-lt"/>
                <a:cs typeface="+mn-lt"/>
              </a:rPr>
              <a:t>Customer.C_ID</a:t>
            </a:r>
            <a:r>
              <a:rPr lang="en-US" sz="1800" dirty="0">
                <a:ea typeface="+mn-lt"/>
                <a:cs typeface="+mn-lt"/>
              </a:rPr>
              <a:t> = </a:t>
            </a:r>
            <a:r>
              <a:rPr lang="en-US" sz="1800" dirty="0" err="1">
                <a:ea typeface="+mn-lt"/>
                <a:cs typeface="+mn-lt"/>
              </a:rPr>
              <a:t>Orders.C_ID</a:t>
            </a:r>
            <a:r>
              <a:rPr lang="en-US" sz="1800" dirty="0">
                <a:ea typeface="+mn-lt"/>
                <a:cs typeface="+mn-lt"/>
              </a:rPr>
              <a:t>) ON </a:t>
            </a:r>
            <a:r>
              <a:rPr lang="en-US" sz="1800" dirty="0" err="1">
                <a:ea typeface="+mn-lt"/>
                <a:cs typeface="+mn-lt"/>
              </a:rPr>
              <a:t>Item.Item_ID</a:t>
            </a:r>
            <a:r>
              <a:rPr lang="en-US" sz="1800" dirty="0">
                <a:ea typeface="+mn-lt"/>
                <a:cs typeface="+mn-lt"/>
              </a:rPr>
              <a:t> = </a:t>
            </a:r>
            <a:r>
              <a:rPr lang="en-US" sz="1800" dirty="0" err="1">
                <a:ea typeface="+mn-lt"/>
                <a:cs typeface="+mn-lt"/>
              </a:rPr>
              <a:t>Orders.Item_ID</a:t>
            </a:r>
            <a:r>
              <a:rPr lang="en-US" sz="1800" dirty="0">
                <a:ea typeface="+mn-lt"/>
                <a:cs typeface="+mn-lt"/>
              </a:rPr>
              <a:t> where </a:t>
            </a:r>
            <a:r>
              <a:rPr lang="en-US" sz="1800" dirty="0" err="1">
                <a:ea typeface="+mn-lt"/>
                <a:cs typeface="+mn-lt"/>
              </a:rPr>
              <a:t>Item.Item_Name</a:t>
            </a:r>
            <a:r>
              <a:rPr lang="en-US" sz="1800" dirty="0">
                <a:ea typeface="+mn-lt"/>
                <a:cs typeface="+mn-lt"/>
              </a:rPr>
              <a:t>='tv table';</a:t>
            </a:r>
            <a:endParaRPr lang="en-US" dirty="0">
              <a:cs typeface="Calibri" panose="020F0502020204030204"/>
            </a:endParaRPr>
          </a:p>
          <a:p>
            <a:endParaRPr lang="en-NZ" dirty="0"/>
          </a:p>
        </p:txBody>
      </p:sp>
      <p:pic>
        <p:nvPicPr>
          <p:cNvPr id="5" name="Content Placeholder 3" descr="Diagram&#10;&#10;Description automatically generated">
            <a:extLst>
              <a:ext uri="{FF2B5EF4-FFF2-40B4-BE49-F238E27FC236}">
                <a16:creationId xmlns:a16="http://schemas.microsoft.com/office/drawing/2014/main" id="{915A6811-B524-249B-135D-8F0E6076A328}"/>
              </a:ext>
            </a:extLst>
          </p:cNvPr>
          <p:cNvPicPr>
            <a:picLocks noChangeAspect="1"/>
          </p:cNvPicPr>
          <p:nvPr/>
        </p:nvPicPr>
        <p:blipFill rotWithShape="1">
          <a:blip r:embed="rId2" cstate="print"/>
          <a:srcRect l="4176" t="15736"/>
          <a:stretch/>
        </p:blipFill>
        <p:spPr bwMode="auto">
          <a:xfrm>
            <a:off x="2358757" y="2417143"/>
            <a:ext cx="5941069" cy="2386310"/>
          </a:xfrm>
          <a:prstGeom prst="rect">
            <a:avLst/>
          </a:prstGeom>
          <a:noFill/>
          <a:ln w="9525">
            <a:noFill/>
            <a:miter lim="800000"/>
            <a:headEnd/>
            <a:tailEnd/>
          </a:ln>
        </p:spPr>
      </p:pic>
      <p:sp>
        <p:nvSpPr>
          <p:cNvPr id="7" name="TextBox 6">
            <a:extLst>
              <a:ext uri="{FF2B5EF4-FFF2-40B4-BE49-F238E27FC236}">
                <a16:creationId xmlns:a16="http://schemas.microsoft.com/office/drawing/2014/main" id="{FAD8A705-CA8D-D209-960D-DAFD6E23E07E}"/>
              </a:ext>
            </a:extLst>
          </p:cNvPr>
          <p:cNvSpPr txBox="1"/>
          <p:nvPr/>
        </p:nvSpPr>
        <p:spPr>
          <a:xfrm>
            <a:off x="8504747" y="2782558"/>
            <a:ext cx="2743200" cy="1200329"/>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It's always advisable to look at your database when you write these queries.</a:t>
            </a:r>
          </a:p>
        </p:txBody>
      </p:sp>
      <p:pic>
        <p:nvPicPr>
          <p:cNvPr id="8" name="Picture 8" descr="Graphical user interface, application&#10;&#10;Description automatically generated">
            <a:extLst>
              <a:ext uri="{FF2B5EF4-FFF2-40B4-BE49-F238E27FC236}">
                <a16:creationId xmlns:a16="http://schemas.microsoft.com/office/drawing/2014/main" id="{E7E3EC7F-E40E-56AF-58E1-D8946206BF91}"/>
              </a:ext>
            </a:extLst>
          </p:cNvPr>
          <p:cNvPicPr>
            <a:picLocks noChangeAspect="1"/>
          </p:cNvPicPr>
          <p:nvPr/>
        </p:nvPicPr>
        <p:blipFill>
          <a:blip r:embed="rId3"/>
          <a:stretch>
            <a:fillRect/>
          </a:stretch>
        </p:blipFill>
        <p:spPr>
          <a:xfrm>
            <a:off x="10551694" y="4644953"/>
            <a:ext cx="1162050" cy="590550"/>
          </a:xfrm>
          <a:prstGeom prst="rect">
            <a:avLst/>
          </a:prstGeom>
        </p:spPr>
      </p:pic>
    </p:spTree>
    <p:extLst>
      <p:ext uri="{BB962C8B-B14F-4D97-AF65-F5344CB8AC3E}">
        <p14:creationId xmlns:p14="http://schemas.microsoft.com/office/powerpoint/2010/main" val="2851274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85A7-F020-79B7-E71C-221ED8878819}"/>
              </a:ext>
            </a:extLst>
          </p:cNvPr>
          <p:cNvSpPr>
            <a:spLocks noGrp="1"/>
          </p:cNvSpPr>
          <p:nvPr>
            <p:ph type="title"/>
          </p:nvPr>
        </p:nvSpPr>
        <p:spPr/>
        <p:txBody>
          <a:bodyPr/>
          <a:lstStyle/>
          <a:p>
            <a:r>
              <a:rPr lang="en-US" sz="4400" b="1" u="sng">
                <a:effectLst/>
                <a:latin typeface="Times New Roman" panose="02020603050405020304" pitchFamily="18" charset="0"/>
                <a:ea typeface="Calibri" panose="020F0502020204030204" pitchFamily="34" charset="0"/>
                <a:cs typeface="Arial" panose="020B0604020202020204" pitchFamily="34" charset="0"/>
              </a:rPr>
              <a:t>Select/Group By:</a:t>
            </a:r>
            <a:br>
              <a:rPr lang="en-NZ" sz="4400">
                <a:effectLst/>
                <a:latin typeface="Calibri" panose="020F0502020204030204" pitchFamily="34" charset="0"/>
                <a:ea typeface="Calibri" panose="020F0502020204030204" pitchFamily="34" charset="0"/>
                <a:cs typeface="Arial" panose="020B0604020202020204" pitchFamily="34" charset="0"/>
              </a:rPr>
            </a:br>
            <a:endParaRPr lang="en-NZ"/>
          </a:p>
        </p:txBody>
      </p:sp>
      <p:sp>
        <p:nvSpPr>
          <p:cNvPr id="3" name="Content Placeholder 2">
            <a:extLst>
              <a:ext uri="{FF2B5EF4-FFF2-40B4-BE49-F238E27FC236}">
                <a16:creationId xmlns:a16="http://schemas.microsoft.com/office/drawing/2014/main" id="{7FB883FF-4035-DF9B-FB88-DA5EF4070B3B}"/>
              </a:ext>
            </a:extLst>
          </p:cNvPr>
          <p:cNvSpPr>
            <a:spLocks noGrp="1"/>
          </p:cNvSpPr>
          <p:nvPr>
            <p:ph idx="1"/>
          </p:nvPr>
        </p:nvSpPr>
        <p:spPr/>
        <p:txBody>
          <a:bodyPr/>
          <a:lstStyle/>
          <a:p>
            <a:pPr>
              <a:lnSpc>
                <a:spcPct val="115000"/>
              </a:lnSpc>
              <a:spcAft>
                <a:spcPts val="1000"/>
              </a:spcAft>
            </a:pPr>
            <a:r>
              <a:rPr lang="en-US" sz="1800" b="1" u="sng" dirty="0">
                <a:effectLst/>
                <a:latin typeface="Times New Roman" panose="02020603050405020304" pitchFamily="18" charset="0"/>
                <a:ea typeface="Calibri" panose="020F0502020204030204" pitchFamily="34" charset="0"/>
                <a:cs typeface="Arial" panose="020B0604020202020204" pitchFamily="34" charset="0"/>
              </a:rPr>
              <a:t>Given:</a:t>
            </a:r>
            <a:r>
              <a:rPr lang="en-US" sz="1800" dirty="0">
                <a:effectLst/>
                <a:latin typeface="Times New Roman" panose="02020603050405020304" pitchFamily="18" charset="0"/>
                <a:ea typeface="Calibri" panose="020F0502020204030204" pitchFamily="34" charset="0"/>
                <a:cs typeface="Arial" panose="020B0604020202020204" pitchFamily="34" charset="0"/>
              </a:rPr>
              <a:t> I want to count the number of the orders grouped by each customer name.</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b="1" u="sng" dirty="0">
                <a:effectLst/>
                <a:latin typeface="Times New Roman" panose="02020603050405020304" pitchFamily="18" charset="0"/>
                <a:ea typeface="Calibri" panose="020F0502020204030204" pitchFamily="34" charset="0"/>
                <a:cs typeface="Arial" panose="020B0604020202020204" pitchFamily="34" charset="0"/>
              </a:rPr>
              <a:t>Solution:</a:t>
            </a:r>
            <a:r>
              <a:rPr lang="en-US" sz="1800" dirty="0">
                <a:effectLst/>
                <a:latin typeface="Times New Roman" panose="02020603050405020304" pitchFamily="18" charset="0"/>
                <a:ea typeface="Calibri" panose="020F0502020204030204" pitchFamily="34" charset="0"/>
                <a:cs typeface="Arial" panose="020B0604020202020204" pitchFamily="34" charset="0"/>
              </a:rPr>
              <a:t> select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C_FirstName</a:t>
            </a:r>
            <a:r>
              <a:rPr lang="en-US" sz="1800" dirty="0">
                <a:effectLst/>
                <a:latin typeface="Times New Roman" panose="02020603050405020304" pitchFamily="18" charset="0"/>
                <a:ea typeface="Calibri" panose="020F0502020204030204" pitchFamily="34" charset="0"/>
                <a:cs typeface="Arial" panose="020B0604020202020204" pitchFamily="34" charset="0"/>
              </a:rPr>
              <a:t>, count(</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Order_ID</a:t>
            </a:r>
            <a:r>
              <a:rPr lang="en-US" sz="1800" dirty="0">
                <a:effectLst/>
                <a:latin typeface="Times New Roman" panose="02020603050405020304" pitchFamily="18" charset="0"/>
                <a:ea typeface="Calibri" panose="020F0502020204030204" pitchFamily="34" charset="0"/>
                <a:cs typeface="Arial" panose="020B0604020202020204" pitchFamily="34" charset="0"/>
              </a:rPr>
              <a:t>) as count from Customer INNER JOIN Orders ON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Customer.C_ID</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Orders.C_ID</a:t>
            </a:r>
            <a:r>
              <a:rPr lang="en-US" sz="1800" dirty="0">
                <a:effectLst/>
                <a:latin typeface="Times New Roman" panose="02020603050405020304" pitchFamily="18" charset="0"/>
                <a:ea typeface="Calibri" panose="020F0502020204030204" pitchFamily="34" charset="0"/>
                <a:cs typeface="Arial" panose="020B0604020202020204" pitchFamily="34" charset="0"/>
              </a:rPr>
              <a:t> group by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C_FirstName</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endParaRPr lang="en-NZ" dirty="0"/>
          </a:p>
        </p:txBody>
      </p:sp>
      <p:pic>
        <p:nvPicPr>
          <p:cNvPr id="2050" name="Picture 2">
            <a:extLst>
              <a:ext uri="{FF2B5EF4-FFF2-40B4-BE49-F238E27FC236}">
                <a16:creationId xmlns:a16="http://schemas.microsoft.com/office/drawing/2014/main" id="{72CF2823-7C75-E634-A553-A1C33ACA2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8125" y="4214739"/>
            <a:ext cx="21717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3" descr="Diagram&#10;&#10;Description automatically generated">
            <a:extLst>
              <a:ext uri="{FF2B5EF4-FFF2-40B4-BE49-F238E27FC236}">
                <a16:creationId xmlns:a16="http://schemas.microsoft.com/office/drawing/2014/main" id="{5A3AA8CE-59C5-4562-A79D-F8D6BA85B099}"/>
              </a:ext>
            </a:extLst>
          </p:cNvPr>
          <p:cNvPicPr>
            <a:picLocks noChangeAspect="1"/>
          </p:cNvPicPr>
          <p:nvPr/>
        </p:nvPicPr>
        <p:blipFill rotWithShape="1">
          <a:blip r:embed="rId3" cstate="print"/>
          <a:srcRect l="4176" t="15736"/>
          <a:stretch/>
        </p:blipFill>
        <p:spPr bwMode="auto">
          <a:xfrm>
            <a:off x="7249886" y="3491223"/>
            <a:ext cx="3982977" cy="1599816"/>
          </a:xfrm>
          <a:prstGeom prst="rect">
            <a:avLst/>
          </a:prstGeom>
          <a:noFill/>
          <a:ln w="9525">
            <a:noFill/>
            <a:miter lim="800000"/>
            <a:headEnd/>
            <a:tailEnd/>
          </a:ln>
        </p:spPr>
      </p:pic>
      <p:grpSp>
        <p:nvGrpSpPr>
          <p:cNvPr id="7" name="Group 6">
            <a:extLst>
              <a:ext uri="{FF2B5EF4-FFF2-40B4-BE49-F238E27FC236}">
                <a16:creationId xmlns:a16="http://schemas.microsoft.com/office/drawing/2014/main" id="{A7446F78-73DA-4E5E-8138-209067ED7C98}"/>
              </a:ext>
            </a:extLst>
          </p:cNvPr>
          <p:cNvGrpSpPr/>
          <p:nvPr/>
        </p:nvGrpSpPr>
        <p:grpSpPr>
          <a:xfrm>
            <a:off x="3545265" y="2640218"/>
            <a:ext cx="1843200" cy="186480"/>
            <a:chOff x="3545265" y="2640218"/>
            <a:chExt cx="1843200" cy="18648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6BC9F49-B7FC-4EF0-A64A-42334C656260}"/>
                    </a:ext>
                  </a:extLst>
                </p14:cNvPr>
                <p14:cNvContentPartPr/>
                <p14:nvPr/>
              </p14:nvContentPartPr>
              <p14:xfrm>
                <a:off x="3545265" y="2640218"/>
                <a:ext cx="1800000" cy="158760"/>
              </p14:xfrm>
            </p:contentPart>
          </mc:Choice>
          <mc:Fallback xmlns="">
            <p:pic>
              <p:nvPicPr>
                <p:cNvPr id="4" name="Ink 3">
                  <a:extLst>
                    <a:ext uri="{FF2B5EF4-FFF2-40B4-BE49-F238E27FC236}">
                      <a16:creationId xmlns:a16="http://schemas.microsoft.com/office/drawing/2014/main" id="{66BC9F49-B7FC-4EF0-A64A-42334C656260}"/>
                    </a:ext>
                  </a:extLst>
                </p:cNvPr>
                <p:cNvPicPr/>
                <p:nvPr/>
              </p:nvPicPr>
              <p:blipFill>
                <a:blip r:embed="rId5"/>
                <a:stretch>
                  <a:fillRect/>
                </a:stretch>
              </p:blipFill>
              <p:spPr>
                <a:xfrm>
                  <a:off x="3536625" y="2631578"/>
                  <a:ext cx="181764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F81CC39-FE77-4915-B864-864E53725351}"/>
                    </a:ext>
                  </a:extLst>
                </p14:cNvPr>
                <p14:cNvContentPartPr/>
                <p14:nvPr/>
              </p14:nvContentPartPr>
              <p14:xfrm>
                <a:off x="5336985" y="2752178"/>
                <a:ext cx="51480" cy="74520"/>
              </p14:xfrm>
            </p:contentPart>
          </mc:Choice>
          <mc:Fallback xmlns="">
            <p:pic>
              <p:nvPicPr>
                <p:cNvPr id="6" name="Ink 5">
                  <a:extLst>
                    <a:ext uri="{FF2B5EF4-FFF2-40B4-BE49-F238E27FC236}">
                      <a16:creationId xmlns:a16="http://schemas.microsoft.com/office/drawing/2014/main" id="{5F81CC39-FE77-4915-B864-864E53725351}"/>
                    </a:ext>
                  </a:extLst>
                </p:cNvPr>
                <p:cNvPicPr/>
                <p:nvPr/>
              </p:nvPicPr>
              <p:blipFill>
                <a:blip r:embed="rId7"/>
                <a:stretch>
                  <a:fillRect/>
                </a:stretch>
              </p:blipFill>
              <p:spPr>
                <a:xfrm>
                  <a:off x="5327985" y="2743178"/>
                  <a:ext cx="69120" cy="92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78A367EF-B699-4619-9AAD-2D913B22536E}"/>
                  </a:ext>
                </a:extLst>
              </p14:cNvPr>
              <p14:cNvContentPartPr/>
              <p14:nvPr/>
            </p14:nvContentPartPr>
            <p14:xfrm>
              <a:off x="3524745" y="2627618"/>
              <a:ext cx="150840" cy="87480"/>
            </p14:xfrm>
          </p:contentPart>
        </mc:Choice>
        <mc:Fallback xmlns="">
          <p:pic>
            <p:nvPicPr>
              <p:cNvPr id="8" name="Ink 7">
                <a:extLst>
                  <a:ext uri="{FF2B5EF4-FFF2-40B4-BE49-F238E27FC236}">
                    <a16:creationId xmlns:a16="http://schemas.microsoft.com/office/drawing/2014/main" id="{78A367EF-B699-4619-9AAD-2D913B22536E}"/>
                  </a:ext>
                </a:extLst>
              </p:cNvPr>
              <p:cNvPicPr/>
              <p:nvPr/>
            </p:nvPicPr>
            <p:blipFill>
              <a:blip r:embed="rId9"/>
              <a:stretch>
                <a:fillRect/>
              </a:stretch>
            </p:blipFill>
            <p:spPr>
              <a:xfrm>
                <a:off x="3515745" y="2618618"/>
                <a:ext cx="168480" cy="105120"/>
              </a:xfrm>
              <a:prstGeom prst="rect">
                <a:avLst/>
              </a:prstGeom>
            </p:spPr>
          </p:pic>
        </mc:Fallback>
      </mc:AlternateContent>
    </p:spTree>
    <p:extLst>
      <p:ext uri="{BB962C8B-B14F-4D97-AF65-F5344CB8AC3E}">
        <p14:creationId xmlns:p14="http://schemas.microsoft.com/office/powerpoint/2010/main" val="658384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85A7-F020-79B7-E71C-221ED8878819}"/>
              </a:ext>
            </a:extLst>
          </p:cNvPr>
          <p:cNvSpPr>
            <a:spLocks noGrp="1"/>
          </p:cNvSpPr>
          <p:nvPr>
            <p:ph type="title"/>
          </p:nvPr>
        </p:nvSpPr>
        <p:spPr/>
        <p:txBody>
          <a:bodyPr/>
          <a:lstStyle/>
          <a:p>
            <a:r>
              <a:rPr lang="en-US" sz="4400" b="1" u="sng">
                <a:effectLst/>
                <a:latin typeface="Times New Roman" panose="02020603050405020304" pitchFamily="18" charset="0"/>
                <a:ea typeface="Calibri" panose="020F0502020204030204" pitchFamily="34" charset="0"/>
                <a:cs typeface="Arial" panose="020B0604020202020204" pitchFamily="34" charset="0"/>
              </a:rPr>
              <a:t>Select/Group By:</a:t>
            </a:r>
            <a:br>
              <a:rPr lang="en-NZ" sz="4400">
                <a:effectLst/>
                <a:latin typeface="Calibri" panose="020F0502020204030204" pitchFamily="34" charset="0"/>
                <a:ea typeface="Calibri" panose="020F0502020204030204" pitchFamily="34" charset="0"/>
                <a:cs typeface="Arial" panose="020B0604020202020204" pitchFamily="34" charset="0"/>
              </a:rPr>
            </a:br>
            <a:endParaRPr lang="en-NZ"/>
          </a:p>
        </p:txBody>
      </p:sp>
      <p:sp>
        <p:nvSpPr>
          <p:cNvPr id="3" name="Content Placeholder 2">
            <a:extLst>
              <a:ext uri="{FF2B5EF4-FFF2-40B4-BE49-F238E27FC236}">
                <a16:creationId xmlns:a16="http://schemas.microsoft.com/office/drawing/2014/main" id="{7FB883FF-4035-DF9B-FB88-DA5EF4070B3B}"/>
              </a:ext>
            </a:extLst>
          </p:cNvPr>
          <p:cNvSpPr>
            <a:spLocks noGrp="1"/>
          </p:cNvSpPr>
          <p:nvPr>
            <p:ph idx="1"/>
          </p:nvPr>
        </p:nvSpPr>
        <p:spPr/>
        <p:txBody>
          <a:bodyPr/>
          <a:lstStyle/>
          <a:p>
            <a:pPr>
              <a:lnSpc>
                <a:spcPct val="115000"/>
              </a:lnSpc>
              <a:spcAft>
                <a:spcPts val="1000"/>
              </a:spcAft>
            </a:pPr>
            <a:r>
              <a:rPr lang="en-US" sz="1800" b="1" u="sng" dirty="0">
                <a:effectLst/>
                <a:latin typeface="Times New Roman" panose="02020603050405020304" pitchFamily="18" charset="0"/>
                <a:ea typeface="Calibri" panose="020F0502020204030204" pitchFamily="34" charset="0"/>
                <a:cs typeface="Arial" panose="020B0604020202020204" pitchFamily="34" charset="0"/>
              </a:rPr>
              <a:t>Given:</a:t>
            </a:r>
            <a:r>
              <a:rPr lang="en-US" sz="1800" dirty="0">
                <a:effectLst/>
                <a:latin typeface="Times New Roman" panose="02020603050405020304" pitchFamily="18" charset="0"/>
                <a:ea typeface="Calibri" panose="020F0502020204030204" pitchFamily="34" charset="0"/>
                <a:cs typeface="Arial" panose="020B0604020202020204" pitchFamily="34" charset="0"/>
              </a:rPr>
              <a:t> I want to count the number of the orders grouped by each customer name. Sort the data by the descending order of the number of Orders.</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b="1" u="sng" dirty="0">
                <a:effectLst/>
                <a:latin typeface="Times New Roman" panose="02020603050405020304" pitchFamily="18" charset="0"/>
                <a:ea typeface="Calibri" panose="020F0502020204030204" pitchFamily="34" charset="0"/>
                <a:cs typeface="Arial" panose="020B0604020202020204" pitchFamily="34" charset="0"/>
              </a:rPr>
              <a:t>Solution:</a:t>
            </a:r>
            <a:r>
              <a:rPr lang="en-US" sz="1800" dirty="0">
                <a:effectLst/>
                <a:latin typeface="Times New Roman" panose="02020603050405020304" pitchFamily="18" charset="0"/>
                <a:ea typeface="Calibri" panose="020F0502020204030204" pitchFamily="34" charset="0"/>
                <a:cs typeface="Arial" panose="020B0604020202020204" pitchFamily="34" charset="0"/>
              </a:rPr>
              <a:t> select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C_FirstName</a:t>
            </a:r>
            <a:r>
              <a:rPr lang="en-US" sz="1800" dirty="0">
                <a:effectLst/>
                <a:latin typeface="Times New Roman" panose="02020603050405020304" pitchFamily="18" charset="0"/>
                <a:ea typeface="Calibri" panose="020F0502020204030204" pitchFamily="34" charset="0"/>
                <a:cs typeface="Arial" panose="020B0604020202020204" pitchFamily="34" charset="0"/>
              </a:rPr>
              <a:t>, count(</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Order_ID</a:t>
            </a:r>
            <a:r>
              <a:rPr lang="en-US" sz="1800" dirty="0">
                <a:effectLst/>
                <a:latin typeface="Times New Roman" panose="02020603050405020304" pitchFamily="18" charset="0"/>
                <a:ea typeface="Calibri" panose="020F0502020204030204" pitchFamily="34" charset="0"/>
                <a:cs typeface="Arial" panose="020B0604020202020204" pitchFamily="34" charset="0"/>
              </a:rPr>
              <a:t>) as count from Customer INNER JOIN Orders ON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Customer.C_ID</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Orders.C_ID</a:t>
            </a:r>
            <a:r>
              <a:rPr lang="en-US" sz="1800" dirty="0">
                <a:effectLst/>
                <a:latin typeface="Times New Roman" panose="02020603050405020304" pitchFamily="18" charset="0"/>
                <a:ea typeface="Calibri" panose="020F0502020204030204" pitchFamily="34" charset="0"/>
                <a:cs typeface="Arial" panose="020B0604020202020204" pitchFamily="34" charset="0"/>
              </a:rPr>
              <a:t> group by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C_FirstName</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NZ" sz="1800" dirty="0">
                <a:effectLst/>
                <a:latin typeface="Times New Roman" panose="02020603050405020304" pitchFamily="18" charset="0"/>
                <a:ea typeface="Calibri" panose="020F0502020204030204" pitchFamily="34" charset="0"/>
                <a:cs typeface="Arial" panose="020B0604020202020204" pitchFamily="34" charset="0"/>
              </a:rPr>
              <a:t>order by  count([</a:t>
            </a:r>
            <a:r>
              <a:rPr lang="en-NZ" sz="1800" dirty="0" err="1">
                <a:effectLst/>
                <a:latin typeface="Times New Roman" panose="02020603050405020304" pitchFamily="18" charset="0"/>
                <a:ea typeface="Calibri" panose="020F0502020204030204" pitchFamily="34" charset="0"/>
                <a:cs typeface="Arial" panose="020B0604020202020204" pitchFamily="34" charset="0"/>
              </a:rPr>
              <a:t>Order_ID</a:t>
            </a:r>
            <a:r>
              <a:rPr lang="en-NZ" sz="1800" dirty="0">
                <a:effectLst/>
                <a:latin typeface="Times New Roman" panose="02020603050405020304" pitchFamily="18" charset="0"/>
                <a:ea typeface="Calibri" panose="020F0502020204030204" pitchFamily="34" charset="0"/>
                <a:cs typeface="Arial" panose="020B0604020202020204" pitchFamily="34" charset="0"/>
              </a:rPr>
              <a:t>]) </a:t>
            </a:r>
            <a:r>
              <a:rPr lang="en-NZ" sz="1800" dirty="0" err="1">
                <a:effectLst/>
                <a:latin typeface="Times New Roman" panose="02020603050405020304" pitchFamily="18" charset="0"/>
                <a:ea typeface="Calibri" panose="020F0502020204030204" pitchFamily="34" charset="0"/>
                <a:cs typeface="Arial" panose="020B0604020202020204" pitchFamily="34" charset="0"/>
              </a:rPr>
              <a:t>desc</a:t>
            </a:r>
            <a:r>
              <a:rPr lang="en-NZ" sz="18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endParaRPr lang="en-NZ" dirty="0"/>
          </a:p>
        </p:txBody>
      </p:sp>
      <p:pic>
        <p:nvPicPr>
          <p:cNvPr id="5" name="Picture 4">
            <a:extLst>
              <a:ext uri="{FF2B5EF4-FFF2-40B4-BE49-F238E27FC236}">
                <a16:creationId xmlns:a16="http://schemas.microsoft.com/office/drawing/2014/main" id="{DDB86276-2692-32AA-CE33-7895EC293B43}"/>
              </a:ext>
            </a:extLst>
          </p:cNvPr>
          <p:cNvPicPr>
            <a:picLocks noChangeAspect="1"/>
          </p:cNvPicPr>
          <p:nvPr/>
        </p:nvPicPr>
        <p:blipFill>
          <a:blip r:embed="rId2"/>
          <a:stretch>
            <a:fillRect/>
          </a:stretch>
        </p:blipFill>
        <p:spPr>
          <a:xfrm>
            <a:off x="3981155" y="3814244"/>
            <a:ext cx="2114845" cy="809738"/>
          </a:xfrm>
          <a:prstGeom prst="rect">
            <a:avLst/>
          </a:prstGeom>
        </p:spPr>
      </p:pic>
      <p:pic>
        <p:nvPicPr>
          <p:cNvPr id="6" name="Content Placeholder 3" descr="Diagram&#10;&#10;Description automatically generated">
            <a:extLst>
              <a:ext uri="{FF2B5EF4-FFF2-40B4-BE49-F238E27FC236}">
                <a16:creationId xmlns:a16="http://schemas.microsoft.com/office/drawing/2014/main" id="{20C71770-1954-4614-B2AC-29D54C461416}"/>
              </a:ext>
            </a:extLst>
          </p:cNvPr>
          <p:cNvPicPr>
            <a:picLocks noChangeAspect="1"/>
          </p:cNvPicPr>
          <p:nvPr/>
        </p:nvPicPr>
        <p:blipFill rotWithShape="1">
          <a:blip r:embed="rId3" cstate="print"/>
          <a:srcRect l="4176" t="15736"/>
          <a:stretch/>
        </p:blipFill>
        <p:spPr bwMode="auto">
          <a:xfrm>
            <a:off x="7641772" y="3814244"/>
            <a:ext cx="3831771" cy="1539082"/>
          </a:xfrm>
          <a:prstGeom prst="rect">
            <a:avLst/>
          </a:prstGeom>
          <a:noFill/>
          <a:ln w="9525">
            <a:noFill/>
            <a:miter lim="800000"/>
            <a:headEnd/>
            <a:tailEnd/>
          </a:ln>
        </p:spPr>
      </p:pic>
    </p:spTree>
    <p:extLst>
      <p:ext uri="{BB962C8B-B14F-4D97-AF65-F5344CB8AC3E}">
        <p14:creationId xmlns:p14="http://schemas.microsoft.com/office/powerpoint/2010/main" val="37647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AF4E-B29C-277A-5561-9982D9A0BBC8}"/>
              </a:ext>
            </a:extLst>
          </p:cNvPr>
          <p:cNvSpPr>
            <a:spLocks noGrp="1"/>
          </p:cNvSpPr>
          <p:nvPr>
            <p:ph type="title"/>
          </p:nvPr>
        </p:nvSpPr>
        <p:spPr/>
        <p:txBody>
          <a:bodyPr/>
          <a:lstStyle/>
          <a:p>
            <a:r>
              <a:rPr lang="en-US" sz="4400" b="1" u="sng">
                <a:effectLst/>
                <a:latin typeface="Times New Roman" panose="02020603050405020304" pitchFamily="18" charset="0"/>
                <a:ea typeface="Calibri" panose="020F0502020204030204" pitchFamily="34" charset="0"/>
                <a:cs typeface="Arial" panose="020B0604020202020204" pitchFamily="34" charset="0"/>
              </a:rPr>
              <a:t>Select/Group By/having:</a:t>
            </a:r>
            <a:br>
              <a:rPr lang="en-NZ" sz="4400">
                <a:effectLst/>
                <a:latin typeface="Calibri" panose="020F0502020204030204" pitchFamily="34" charset="0"/>
                <a:ea typeface="Calibri" panose="020F0502020204030204" pitchFamily="34" charset="0"/>
                <a:cs typeface="Arial" panose="020B0604020202020204" pitchFamily="34" charset="0"/>
              </a:rPr>
            </a:br>
            <a:endParaRPr lang="en-NZ"/>
          </a:p>
        </p:txBody>
      </p:sp>
      <p:sp>
        <p:nvSpPr>
          <p:cNvPr id="3" name="Content Placeholder 2">
            <a:extLst>
              <a:ext uri="{FF2B5EF4-FFF2-40B4-BE49-F238E27FC236}">
                <a16:creationId xmlns:a16="http://schemas.microsoft.com/office/drawing/2014/main" id="{8B084775-9748-3034-B6E3-4824E402F88D}"/>
              </a:ext>
            </a:extLst>
          </p:cNvPr>
          <p:cNvSpPr>
            <a:spLocks noGrp="1"/>
          </p:cNvSpPr>
          <p:nvPr>
            <p:ph idx="1"/>
          </p:nvPr>
        </p:nvSpPr>
        <p:spPr/>
        <p:txBody>
          <a:bodyPr/>
          <a:lstStyle/>
          <a:p>
            <a:pPr>
              <a:lnSpc>
                <a:spcPct val="115000"/>
              </a:lnSpc>
              <a:spcAft>
                <a:spcPts val="1000"/>
              </a:spcAft>
            </a:pPr>
            <a:r>
              <a:rPr lang="en-US" sz="1800" b="1" u="sng" dirty="0">
                <a:effectLst/>
                <a:latin typeface="Times New Roman" panose="02020603050405020304" pitchFamily="18" charset="0"/>
                <a:ea typeface="Calibri" panose="020F0502020204030204" pitchFamily="34" charset="0"/>
                <a:cs typeface="Arial" panose="020B0604020202020204" pitchFamily="34" charset="0"/>
              </a:rPr>
              <a:t>Given: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NZ" sz="1600" b="0" i="0" u="none" strike="noStrike" dirty="0">
                <a:solidFill>
                  <a:srgbClr val="000000"/>
                </a:solidFill>
                <a:effectLst/>
                <a:latin typeface="Calibri" panose="020F0502020204030204" pitchFamily="34" charset="0"/>
              </a:rPr>
              <a:t> I want to see the names of the customers who placed more than 1 order, grouped by the number of Orders they made.</a:t>
            </a:r>
            <a:r>
              <a:rPr lang="en-NZ" sz="1600" b="0" i="0" dirty="0">
                <a:solidFill>
                  <a:srgbClr val="000000"/>
                </a:solidFill>
                <a:effectLst/>
                <a:latin typeface="Calibri" panose="020F0502020204030204" pitchFamily="34" charset="0"/>
              </a:rPr>
              <a:t>​</a:t>
            </a:r>
            <a:endParaRPr lang="en-US" sz="2400" dirty="0">
              <a:latin typeface="Times New Roman" panose="02020603050405020304" pitchFamily="18" charset="0"/>
              <a:ea typeface="Calibri" panose="020F0502020204030204" pitchFamily="34" charset="0"/>
              <a:cs typeface="Arial" panose="020B0604020202020204" pitchFamily="34" charset="0"/>
            </a:endParaRPr>
          </a:p>
          <a:p>
            <a:pPr>
              <a:lnSpc>
                <a:spcPct val="115000"/>
              </a:lnSpc>
              <a:spcAft>
                <a:spcPts val="1000"/>
              </a:spcAft>
            </a:pPr>
            <a:r>
              <a:rPr lang="en-US" sz="1800" b="1" u="sng" dirty="0">
                <a:effectLst/>
                <a:latin typeface="Times New Roman" panose="02020603050405020304" pitchFamily="18" charset="0"/>
                <a:ea typeface="Calibri" panose="020F0502020204030204" pitchFamily="34" charset="0"/>
                <a:cs typeface="Arial" panose="020B0604020202020204" pitchFamily="34" charset="0"/>
              </a:rPr>
              <a:t>Solution:</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NZ" sz="1800" dirty="0">
                <a:effectLst/>
                <a:latin typeface="Times New Roman" panose="02020603050405020304" pitchFamily="18" charset="0"/>
                <a:ea typeface="Calibri" panose="020F0502020204030204" pitchFamily="34" charset="0"/>
                <a:cs typeface="Arial" panose="020B0604020202020204" pitchFamily="34" charset="0"/>
              </a:rPr>
              <a:t>select </a:t>
            </a:r>
            <a:r>
              <a:rPr lang="en-NZ" sz="1800" dirty="0" err="1">
                <a:effectLst/>
                <a:latin typeface="Times New Roman" panose="02020603050405020304" pitchFamily="18" charset="0"/>
                <a:ea typeface="Calibri" panose="020F0502020204030204" pitchFamily="34" charset="0"/>
                <a:cs typeface="Arial" panose="020B0604020202020204" pitchFamily="34" charset="0"/>
              </a:rPr>
              <a:t>C_FirstName,count</a:t>
            </a:r>
            <a:r>
              <a:rPr lang="en-NZ" sz="1800" dirty="0">
                <a:effectLst/>
                <a:latin typeface="Times New Roman" panose="02020603050405020304" pitchFamily="18" charset="0"/>
                <a:ea typeface="Calibri" panose="020F0502020204030204" pitchFamily="34" charset="0"/>
                <a:cs typeface="Arial" panose="020B0604020202020204" pitchFamily="34" charset="0"/>
              </a:rPr>
              <a:t>(</a:t>
            </a:r>
            <a:r>
              <a:rPr lang="en-NZ" sz="1800" dirty="0" err="1">
                <a:effectLst/>
                <a:latin typeface="Times New Roman" panose="02020603050405020304" pitchFamily="18" charset="0"/>
                <a:ea typeface="Calibri" panose="020F0502020204030204" pitchFamily="34" charset="0"/>
                <a:cs typeface="Arial" panose="020B0604020202020204" pitchFamily="34" charset="0"/>
              </a:rPr>
              <a:t>Orders.Item_ID</a:t>
            </a:r>
            <a:r>
              <a:rPr lang="en-NZ" sz="1800" dirty="0">
                <a:effectLst/>
                <a:latin typeface="Times New Roman" panose="02020603050405020304" pitchFamily="18" charset="0"/>
                <a:ea typeface="Calibri" panose="020F0502020204030204" pitchFamily="34" charset="0"/>
                <a:cs typeface="Arial" panose="020B0604020202020204" pitchFamily="34" charset="0"/>
              </a:rPr>
              <a:t>) as count from Customer INNER JOIN Orders ON </a:t>
            </a:r>
            <a:r>
              <a:rPr lang="en-NZ" sz="1800" dirty="0" err="1">
                <a:effectLst/>
                <a:latin typeface="Times New Roman" panose="02020603050405020304" pitchFamily="18" charset="0"/>
                <a:ea typeface="Calibri" panose="020F0502020204030204" pitchFamily="34" charset="0"/>
                <a:cs typeface="Arial" panose="020B0604020202020204" pitchFamily="34" charset="0"/>
              </a:rPr>
              <a:t>Customer.C_ID</a:t>
            </a:r>
            <a:r>
              <a:rPr lang="en-NZ" sz="1800" dirty="0">
                <a:effectLst/>
                <a:latin typeface="Times New Roman" panose="02020603050405020304" pitchFamily="18" charset="0"/>
                <a:ea typeface="Calibri" panose="020F0502020204030204" pitchFamily="34" charset="0"/>
                <a:cs typeface="Arial" panose="020B0604020202020204" pitchFamily="34" charset="0"/>
              </a:rPr>
              <a:t>=</a:t>
            </a:r>
            <a:r>
              <a:rPr lang="en-NZ" sz="1800" dirty="0" err="1">
                <a:effectLst/>
                <a:latin typeface="Times New Roman" panose="02020603050405020304" pitchFamily="18" charset="0"/>
                <a:ea typeface="Calibri" panose="020F0502020204030204" pitchFamily="34" charset="0"/>
                <a:cs typeface="Arial" panose="020B0604020202020204" pitchFamily="34" charset="0"/>
              </a:rPr>
              <a:t>Orders.C_ID</a:t>
            </a:r>
            <a:r>
              <a:rPr lang="en-NZ" sz="1800" dirty="0">
                <a:effectLst/>
                <a:latin typeface="Times New Roman" panose="02020603050405020304" pitchFamily="18" charset="0"/>
                <a:ea typeface="Calibri" panose="020F0502020204030204" pitchFamily="34" charset="0"/>
                <a:cs typeface="Arial" panose="020B0604020202020204" pitchFamily="34" charset="0"/>
              </a:rPr>
              <a:t> group by </a:t>
            </a:r>
            <a:r>
              <a:rPr lang="en-NZ" sz="1800" dirty="0" err="1">
                <a:effectLst/>
                <a:latin typeface="Times New Roman" panose="02020603050405020304" pitchFamily="18" charset="0"/>
                <a:ea typeface="Calibri" panose="020F0502020204030204" pitchFamily="34" charset="0"/>
                <a:cs typeface="Arial" panose="020B0604020202020204" pitchFamily="34" charset="0"/>
              </a:rPr>
              <a:t>C_FirstName</a:t>
            </a:r>
            <a:r>
              <a:rPr lang="en-NZ" sz="1800" dirty="0">
                <a:effectLst/>
                <a:latin typeface="Times New Roman" panose="02020603050405020304" pitchFamily="18" charset="0"/>
                <a:ea typeface="Calibri" panose="020F0502020204030204" pitchFamily="34" charset="0"/>
                <a:cs typeface="Arial" panose="020B0604020202020204" pitchFamily="34" charset="0"/>
              </a:rPr>
              <a:t> having count(</a:t>
            </a:r>
            <a:r>
              <a:rPr lang="en-NZ" sz="1800" dirty="0" err="1">
                <a:effectLst/>
                <a:latin typeface="Times New Roman" panose="02020603050405020304" pitchFamily="18" charset="0"/>
                <a:ea typeface="Calibri" panose="020F0502020204030204" pitchFamily="34" charset="0"/>
                <a:cs typeface="Arial" panose="020B0604020202020204" pitchFamily="34" charset="0"/>
              </a:rPr>
              <a:t>Orders.Item_ID</a:t>
            </a:r>
            <a:r>
              <a:rPr lang="en-NZ" sz="1800" dirty="0">
                <a:effectLst/>
                <a:latin typeface="Times New Roman" panose="02020603050405020304" pitchFamily="18" charset="0"/>
                <a:ea typeface="Calibri" panose="020F0502020204030204" pitchFamily="34" charset="0"/>
                <a:cs typeface="Arial" panose="020B0604020202020204" pitchFamily="34" charset="0"/>
              </a:rPr>
              <a:t>) &gt;1;</a:t>
            </a:r>
            <a:endParaRPr lang="en-NZ" dirty="0"/>
          </a:p>
        </p:txBody>
      </p:sp>
      <p:pic>
        <p:nvPicPr>
          <p:cNvPr id="5" name="Picture 4">
            <a:extLst>
              <a:ext uri="{FF2B5EF4-FFF2-40B4-BE49-F238E27FC236}">
                <a16:creationId xmlns:a16="http://schemas.microsoft.com/office/drawing/2014/main" id="{41718467-919E-A919-C4FF-A83F77C5288C}"/>
              </a:ext>
            </a:extLst>
          </p:cNvPr>
          <p:cNvPicPr>
            <a:picLocks noChangeAspect="1"/>
          </p:cNvPicPr>
          <p:nvPr/>
        </p:nvPicPr>
        <p:blipFill>
          <a:blip r:embed="rId2"/>
          <a:stretch>
            <a:fillRect/>
          </a:stretch>
        </p:blipFill>
        <p:spPr>
          <a:xfrm>
            <a:off x="1292329" y="3814061"/>
            <a:ext cx="4561833" cy="1236384"/>
          </a:xfrm>
          <a:prstGeom prst="rect">
            <a:avLst/>
          </a:prstGeom>
        </p:spPr>
      </p:pic>
      <p:pic>
        <p:nvPicPr>
          <p:cNvPr id="6" name="Content Placeholder 3" descr="Diagram&#10;&#10;Description automatically generated">
            <a:extLst>
              <a:ext uri="{FF2B5EF4-FFF2-40B4-BE49-F238E27FC236}">
                <a16:creationId xmlns:a16="http://schemas.microsoft.com/office/drawing/2014/main" id="{A1CC32D9-91FD-4F9F-8E09-5A49C7281AED}"/>
              </a:ext>
            </a:extLst>
          </p:cNvPr>
          <p:cNvPicPr>
            <a:picLocks noChangeAspect="1"/>
          </p:cNvPicPr>
          <p:nvPr/>
        </p:nvPicPr>
        <p:blipFill rotWithShape="1">
          <a:blip r:embed="rId3" cstate="print"/>
          <a:srcRect l="4176" t="15736"/>
          <a:stretch/>
        </p:blipFill>
        <p:spPr bwMode="auto">
          <a:xfrm>
            <a:off x="7095453" y="3949904"/>
            <a:ext cx="4603357" cy="2000730"/>
          </a:xfrm>
          <a:prstGeom prst="rect">
            <a:avLst/>
          </a:prstGeom>
          <a:noFill/>
          <a:ln w="9525">
            <a:noFill/>
            <a:miter lim="800000"/>
            <a:headEnd/>
            <a:tailEnd/>
          </a:ln>
        </p:spPr>
      </p:pic>
    </p:spTree>
    <p:extLst>
      <p:ext uri="{BB962C8B-B14F-4D97-AF65-F5344CB8AC3E}">
        <p14:creationId xmlns:p14="http://schemas.microsoft.com/office/powerpoint/2010/main" val="196294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C7B3-B78C-3EF1-D999-8230EA1F5590}"/>
              </a:ext>
            </a:extLst>
          </p:cNvPr>
          <p:cNvSpPr>
            <a:spLocks noGrp="1"/>
          </p:cNvSpPr>
          <p:nvPr>
            <p:ph type="title"/>
          </p:nvPr>
        </p:nvSpPr>
        <p:spPr>
          <a:xfrm>
            <a:off x="913701" y="71511"/>
            <a:ext cx="10515600" cy="859668"/>
          </a:xfrm>
        </p:spPr>
        <p:txBody>
          <a:bodyPr/>
          <a:lstStyle/>
          <a:p>
            <a:r>
              <a:rPr lang="en-NZ"/>
              <a:t>Types of Relationships in DB:</a:t>
            </a:r>
          </a:p>
        </p:txBody>
      </p:sp>
      <p:sp>
        <p:nvSpPr>
          <p:cNvPr id="3" name="Content Placeholder 2">
            <a:extLst>
              <a:ext uri="{FF2B5EF4-FFF2-40B4-BE49-F238E27FC236}">
                <a16:creationId xmlns:a16="http://schemas.microsoft.com/office/drawing/2014/main" id="{45E6054F-5FE9-624D-C4BC-F6ABE60D1947}"/>
              </a:ext>
            </a:extLst>
          </p:cNvPr>
          <p:cNvSpPr>
            <a:spLocks noGrp="1"/>
          </p:cNvSpPr>
          <p:nvPr>
            <p:ph idx="1"/>
          </p:nvPr>
        </p:nvSpPr>
        <p:spPr>
          <a:xfrm>
            <a:off x="838200" y="1842403"/>
            <a:ext cx="10515600" cy="4351338"/>
          </a:xfrm>
        </p:spPr>
        <p:txBody>
          <a:bodyPr/>
          <a:lstStyle/>
          <a:p>
            <a:pPr marL="342900" lvl="0" indent="-342900">
              <a:lnSpc>
                <a:spcPct val="115000"/>
              </a:lnSpc>
              <a:spcAft>
                <a:spcPts val="100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Several types of relationships can be defined in database: one-to-many, many-to-many, and one-to-one relationships.</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Times New Roman" panose="02020603050405020304" pitchFamily="18" charset="0"/>
                <a:ea typeface="Calibri" panose="020F0502020204030204" pitchFamily="34" charset="0"/>
              </a:rPr>
              <a:t>A </a:t>
            </a:r>
            <a:r>
              <a:rPr lang="en-US" sz="1800" b="1" dirty="0">
                <a:solidFill>
                  <a:srgbClr val="FF0000"/>
                </a:solidFill>
                <a:effectLst/>
                <a:latin typeface="Times New Roman" panose="02020603050405020304" pitchFamily="18" charset="0"/>
                <a:ea typeface="Calibri" panose="020F0502020204030204" pitchFamily="34" charset="0"/>
              </a:rPr>
              <a:t>many -to-one </a:t>
            </a:r>
            <a:r>
              <a:rPr lang="en-US" sz="1800" dirty="0">
                <a:effectLst/>
                <a:latin typeface="Times New Roman" panose="02020603050405020304" pitchFamily="18" charset="0"/>
                <a:ea typeface="Calibri" panose="020F0502020204030204" pitchFamily="34" charset="0"/>
              </a:rPr>
              <a:t>relationship is a relationship that is single valued in a direction and multi-valued in another direction: </a:t>
            </a:r>
          </a:p>
          <a:p>
            <a:pPr marL="0" indent="0">
              <a:buNone/>
            </a:pPr>
            <a:r>
              <a:rPr lang="en-US" sz="1800" dirty="0">
                <a:effectLst/>
                <a:latin typeface="Times New Roman" panose="02020603050405020304" pitchFamily="18" charset="0"/>
                <a:ea typeface="Calibri" panose="020F0502020204030204" pitchFamily="34" charset="0"/>
              </a:rPr>
              <a:t>Example 1: Employee can work in only one department, but a department can have different employees. Example 2: Employee can make many orders, but a single order refers to one employee</a:t>
            </a:r>
          </a:p>
          <a:p>
            <a:endParaRPr lang="en-NZ" dirty="0"/>
          </a:p>
        </p:txBody>
      </p:sp>
      <p:pic>
        <p:nvPicPr>
          <p:cNvPr id="7" name="Picture 6" descr="Diagram&#10;&#10;Description automatically generated">
            <a:extLst>
              <a:ext uri="{FF2B5EF4-FFF2-40B4-BE49-F238E27FC236}">
                <a16:creationId xmlns:a16="http://schemas.microsoft.com/office/drawing/2014/main" id="{1F1DEEE3-9711-FA4B-A34C-74DD2508DEF5}"/>
              </a:ext>
            </a:extLst>
          </p:cNvPr>
          <p:cNvPicPr>
            <a:picLocks noChangeAspect="1"/>
          </p:cNvPicPr>
          <p:nvPr/>
        </p:nvPicPr>
        <p:blipFill>
          <a:blip r:embed="rId2"/>
          <a:stretch>
            <a:fillRect/>
          </a:stretch>
        </p:blipFill>
        <p:spPr>
          <a:xfrm>
            <a:off x="4302285" y="4194494"/>
            <a:ext cx="3332404" cy="2459693"/>
          </a:xfrm>
          <a:prstGeom prst="rect">
            <a:avLst/>
          </a:prstGeom>
        </p:spPr>
      </p:pic>
      <p:sp>
        <p:nvSpPr>
          <p:cNvPr id="8" name="Title 1">
            <a:extLst>
              <a:ext uri="{FF2B5EF4-FFF2-40B4-BE49-F238E27FC236}">
                <a16:creationId xmlns:a16="http://schemas.microsoft.com/office/drawing/2014/main" id="{2BA9A981-1E47-C799-BCCE-32E96D212781}"/>
              </a:ext>
            </a:extLst>
          </p:cNvPr>
          <p:cNvSpPr txBox="1">
            <a:spLocks/>
          </p:cNvSpPr>
          <p:nvPr/>
        </p:nvSpPr>
        <p:spPr>
          <a:xfrm>
            <a:off x="586530" y="596766"/>
            <a:ext cx="10515600" cy="9364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3200">
                <a:solidFill>
                  <a:srgbClr val="FF0000"/>
                </a:solidFill>
              </a:rPr>
              <a:t>Many – to – one relationship:</a:t>
            </a:r>
          </a:p>
        </p:txBody>
      </p:sp>
    </p:spTree>
    <p:extLst>
      <p:ext uri="{BB962C8B-B14F-4D97-AF65-F5344CB8AC3E}">
        <p14:creationId xmlns:p14="http://schemas.microsoft.com/office/powerpoint/2010/main" val="4070425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7B78BE-6615-4AD5-B16B-2021BB164C9B}"/>
              </a:ext>
            </a:extLst>
          </p:cNvPr>
          <p:cNvSpPr>
            <a:spLocks noGrp="1"/>
          </p:cNvSpPr>
          <p:nvPr>
            <p:ph idx="1"/>
          </p:nvPr>
        </p:nvSpPr>
        <p:spPr/>
        <p:txBody>
          <a:bodyPr/>
          <a:lstStyle/>
          <a:p>
            <a:pPr marL="342900" lvl="0" indent="-342900">
              <a:lnSpc>
                <a:spcPct val="115000"/>
              </a:lnSpc>
              <a:buFont typeface="Times New Roman" panose="02020603050405020304" pitchFamily="18"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The most common type of relationship is the one-to-many. </a:t>
            </a:r>
          </a:p>
          <a:p>
            <a:pPr marL="342900" lvl="0" indent="-342900">
              <a:lnSpc>
                <a:spcPct val="115000"/>
              </a:lnSpc>
              <a:buFont typeface="Times New Roman" panose="02020603050405020304" pitchFamily="18"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In a one to many relationship a record in Table A can have more than one matching record in Table B, but a record in table B has at most one matching record in Table A. An example of this would be Orders and Employees.</a:t>
            </a:r>
          </a:p>
          <a:p>
            <a:pPr marL="342900" lvl="0" indent="-342900">
              <a:lnSpc>
                <a:spcPct val="115000"/>
              </a:lnSpc>
              <a:buFont typeface="Times New Roman" panose="02020603050405020304" pitchFamily="18"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 A single employee may have sold more than one order, but a particular customer’s order was sold by only one employee. </a:t>
            </a:r>
          </a:p>
          <a:p>
            <a:pPr marL="342900" lvl="0" indent="-342900">
              <a:lnSpc>
                <a:spcPct val="115000"/>
              </a:lnSpc>
              <a:buFont typeface="Times New Roman" panose="02020603050405020304" pitchFamily="18"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This type of relationship is created by including the primary key field from the table on the one side as an additional field (foreign key) in the table on the many side</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spcAft>
                <a:spcPts val="1000"/>
              </a:spcAft>
              <a:buFont typeface="Times New Roman" panose="02020603050405020304" pitchFamily="18" charset="0"/>
              <a:buChar char="-"/>
            </a:pPr>
            <a:r>
              <a:rPr lang="en-US" sz="18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 </a:t>
            </a:r>
            <a:endParaRPr lang="en-NZ" dirty="0"/>
          </a:p>
        </p:txBody>
      </p:sp>
      <p:sp>
        <p:nvSpPr>
          <p:cNvPr id="4" name="Title 1">
            <a:extLst>
              <a:ext uri="{FF2B5EF4-FFF2-40B4-BE49-F238E27FC236}">
                <a16:creationId xmlns:a16="http://schemas.microsoft.com/office/drawing/2014/main" id="{4EBFC6C3-B867-C41F-603E-02EDE30FEAB9}"/>
              </a:ext>
            </a:extLst>
          </p:cNvPr>
          <p:cNvSpPr txBox="1">
            <a:spLocks/>
          </p:cNvSpPr>
          <p:nvPr/>
        </p:nvSpPr>
        <p:spPr>
          <a:xfrm>
            <a:off x="838200" y="336708"/>
            <a:ext cx="10515600" cy="9364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3200">
                <a:solidFill>
                  <a:srgbClr val="FF0000"/>
                </a:solidFill>
              </a:rPr>
              <a:t>Many – to – one relationship:</a:t>
            </a:r>
          </a:p>
        </p:txBody>
      </p:sp>
    </p:spTree>
    <p:extLst>
      <p:ext uri="{BB962C8B-B14F-4D97-AF65-F5344CB8AC3E}">
        <p14:creationId xmlns:p14="http://schemas.microsoft.com/office/powerpoint/2010/main" val="144481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46397-7953-5CE5-9EAD-A1AC26417ADB}"/>
              </a:ext>
            </a:extLst>
          </p:cNvPr>
          <p:cNvSpPr>
            <a:spLocks noGrp="1"/>
          </p:cNvSpPr>
          <p:nvPr>
            <p:ph type="title"/>
          </p:nvPr>
        </p:nvSpPr>
        <p:spPr>
          <a:xfrm>
            <a:off x="594919" y="-122719"/>
            <a:ext cx="10515600" cy="936451"/>
          </a:xfrm>
        </p:spPr>
        <p:txBody>
          <a:bodyPr/>
          <a:lstStyle/>
          <a:p>
            <a:r>
              <a:rPr lang="en-NZ">
                <a:solidFill>
                  <a:srgbClr val="FF0000"/>
                </a:solidFill>
              </a:rPr>
              <a:t>Many – to – many relationship:</a:t>
            </a:r>
          </a:p>
        </p:txBody>
      </p:sp>
      <p:sp>
        <p:nvSpPr>
          <p:cNvPr id="3" name="Content Placeholder 2">
            <a:extLst>
              <a:ext uri="{FF2B5EF4-FFF2-40B4-BE49-F238E27FC236}">
                <a16:creationId xmlns:a16="http://schemas.microsoft.com/office/drawing/2014/main" id="{3BFE2AB2-1BBE-B5DE-787A-04C11AA7320E}"/>
              </a:ext>
            </a:extLst>
          </p:cNvPr>
          <p:cNvSpPr>
            <a:spLocks noGrp="1"/>
          </p:cNvSpPr>
          <p:nvPr>
            <p:ph idx="1"/>
          </p:nvPr>
        </p:nvSpPr>
        <p:spPr>
          <a:xfrm>
            <a:off x="511028" y="624309"/>
            <a:ext cx="11429301" cy="4351338"/>
          </a:xfrm>
        </p:spPr>
        <p:txBody>
          <a:bodyPr/>
          <a:lstStyle/>
          <a:p>
            <a:r>
              <a:rPr lang="en-US" sz="2400" dirty="0">
                <a:effectLst/>
                <a:latin typeface="Times New Roman" panose="02020603050405020304" pitchFamily="18" charset="0"/>
                <a:ea typeface="Calibri" panose="020F0502020204030204" pitchFamily="34" charset="0"/>
                <a:cs typeface="Arial" panose="020B0604020202020204" pitchFamily="34" charset="0"/>
              </a:rPr>
              <a:t>A many -to-many relationship is a relationship that is multi- valued in both directions: Employee can work in many projects; a project can have many employees.</a:t>
            </a:r>
            <a:endParaRPr lang="en-NZ" sz="2400" dirty="0">
              <a:effectLst/>
              <a:latin typeface="Calibri" panose="020F0502020204030204" pitchFamily="34" charset="0"/>
              <a:ea typeface="Calibri" panose="020F0502020204030204" pitchFamily="34" charset="0"/>
              <a:cs typeface="Arial" panose="020B0604020202020204" pitchFamily="34" charset="0"/>
            </a:endParaRPr>
          </a:p>
          <a:p>
            <a:endParaRPr lang="en-NZ" dirty="0"/>
          </a:p>
        </p:txBody>
      </p:sp>
      <p:pic>
        <p:nvPicPr>
          <p:cNvPr id="4" name="Picture 3" descr="Diagram&#10;&#10;Description automatically generated">
            <a:extLst>
              <a:ext uri="{FF2B5EF4-FFF2-40B4-BE49-F238E27FC236}">
                <a16:creationId xmlns:a16="http://schemas.microsoft.com/office/drawing/2014/main" id="{9EA8080C-9A83-5194-422F-6CAB82BBFA5D}"/>
              </a:ext>
            </a:extLst>
          </p:cNvPr>
          <p:cNvPicPr>
            <a:picLocks noChangeAspect="1"/>
          </p:cNvPicPr>
          <p:nvPr/>
        </p:nvPicPr>
        <p:blipFill>
          <a:blip r:embed="rId2"/>
          <a:stretch>
            <a:fillRect/>
          </a:stretch>
        </p:blipFill>
        <p:spPr>
          <a:xfrm>
            <a:off x="2898054" y="1372036"/>
            <a:ext cx="5042591" cy="1979846"/>
          </a:xfrm>
          <a:prstGeom prst="rect">
            <a:avLst/>
          </a:prstGeom>
        </p:spPr>
      </p:pic>
      <p:sp>
        <p:nvSpPr>
          <p:cNvPr id="5" name="TextBox 4">
            <a:extLst>
              <a:ext uri="{FF2B5EF4-FFF2-40B4-BE49-F238E27FC236}">
                <a16:creationId xmlns:a16="http://schemas.microsoft.com/office/drawing/2014/main" id="{F6BD16A9-4B35-F6E9-2129-ECF0C4D609C2}"/>
              </a:ext>
            </a:extLst>
          </p:cNvPr>
          <p:cNvSpPr txBox="1"/>
          <p:nvPr/>
        </p:nvSpPr>
        <p:spPr>
          <a:xfrm>
            <a:off x="171623" y="3429000"/>
            <a:ext cx="12108109" cy="3683060"/>
          </a:xfrm>
          <a:prstGeom prst="rect">
            <a:avLst/>
          </a:prstGeom>
          <a:noFill/>
        </p:spPr>
        <p:txBody>
          <a:bodyPr wrap="square" rtlCol="0">
            <a:spAutoFit/>
          </a:bodyPr>
          <a:lstStyle/>
          <a:p>
            <a:pPr marL="342900" lvl="0" indent="-342900">
              <a:lnSpc>
                <a:spcPct val="115000"/>
              </a:lnSpc>
              <a:buFont typeface="Times New Roman" panose="02020603050405020304" pitchFamily="18"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In a many-to-many relationship, a row in table A may have many matching rows in table B, and vice versa. An example of a many to many situation would be students and classes. One class has many students in it and likewise one student can have many classes. </a:t>
            </a:r>
          </a:p>
          <a:p>
            <a:pPr marL="342900" lvl="0" indent="-342900">
              <a:lnSpc>
                <a:spcPct val="115000"/>
              </a:lnSpc>
              <a:buFont typeface="Times New Roman" panose="02020603050405020304" pitchFamily="18"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A many-to-many relationship between tables is only possible by creating a third table (called a junction table) whose primary key consists of two fields – the keys from both Tables A and B. </a:t>
            </a:r>
          </a:p>
          <a:p>
            <a:pPr marL="342900" lvl="0" indent="-342900">
              <a:lnSpc>
                <a:spcPct val="115000"/>
              </a:lnSpc>
              <a:buFont typeface="Times New Roman" panose="02020603050405020304" pitchFamily="18"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To accommodate this situation, create a junction table containing the primary key from Table A and the primary key from Table B. Other pertinent fields may also be included in this table. </a:t>
            </a:r>
          </a:p>
          <a:p>
            <a:pPr marL="342900" lvl="0" indent="-342900">
              <a:lnSpc>
                <a:spcPct val="115000"/>
              </a:lnSpc>
              <a:buFont typeface="Times New Roman" panose="02020603050405020304" pitchFamily="18"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After you have created the junction table, you will then set the relationships by creating a one-to-many relationship between Table A and the junction table and between Table B and </a:t>
            </a:r>
            <a:r>
              <a:rPr lang="en-US" sz="1800" b="1" dirty="0">
                <a:effectLst/>
                <a:latin typeface="Calibri" panose="020F0502020204030204" pitchFamily="34" charset="0"/>
                <a:ea typeface="Calibri" panose="020F0502020204030204" pitchFamily="34" charset="0"/>
                <a:cs typeface="Arial" panose="020B0604020202020204" pitchFamily="34" charset="0"/>
              </a:rPr>
              <a:t>the junction table</a:t>
            </a:r>
            <a:endParaRPr lang="en-NZ" sz="1800" b="1" dirty="0">
              <a:effectLst/>
              <a:latin typeface="Calibri" panose="020F0502020204030204" pitchFamily="34" charset="0"/>
              <a:ea typeface="Calibri" panose="020F0502020204030204" pitchFamily="34" charset="0"/>
              <a:cs typeface="Arial" panose="020B0604020202020204" pitchFamily="34" charset="0"/>
            </a:endParaRPr>
          </a:p>
          <a:p>
            <a:pPr marL="285750">
              <a:lnSpc>
                <a:spcPct val="115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NZ" sz="1800" dirty="0">
              <a:effectLst/>
              <a:latin typeface="Calibri" panose="020F0502020204030204" pitchFamily="34" charset="0"/>
              <a:ea typeface="Calibri" panose="020F0502020204030204" pitchFamily="34" charset="0"/>
              <a:cs typeface="Arial" panose="020B0604020202020204" pitchFamily="34" charset="0"/>
            </a:endParaRPr>
          </a:p>
          <a:p>
            <a:endParaRPr lang="en-NZ" dirty="0"/>
          </a:p>
        </p:txBody>
      </p:sp>
    </p:spTree>
    <p:extLst>
      <p:ext uri="{BB962C8B-B14F-4D97-AF65-F5344CB8AC3E}">
        <p14:creationId xmlns:p14="http://schemas.microsoft.com/office/powerpoint/2010/main" val="1131903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8C2F-2553-D287-32F0-E682E7F5FE76}"/>
              </a:ext>
            </a:extLst>
          </p:cNvPr>
          <p:cNvSpPr>
            <a:spLocks noGrp="1"/>
          </p:cNvSpPr>
          <p:nvPr>
            <p:ph type="title"/>
          </p:nvPr>
        </p:nvSpPr>
        <p:spPr>
          <a:xfrm>
            <a:off x="838200" y="365126"/>
            <a:ext cx="10515600" cy="806158"/>
          </a:xfrm>
        </p:spPr>
        <p:txBody>
          <a:bodyPr/>
          <a:lstStyle/>
          <a:p>
            <a:r>
              <a:rPr lang="en-NZ" dirty="0">
                <a:solidFill>
                  <a:srgbClr val="FF0000"/>
                </a:solidFill>
              </a:rPr>
              <a:t>One to one relationship</a:t>
            </a:r>
          </a:p>
        </p:txBody>
      </p:sp>
      <p:sp>
        <p:nvSpPr>
          <p:cNvPr id="3" name="Content Placeholder 2">
            <a:extLst>
              <a:ext uri="{FF2B5EF4-FFF2-40B4-BE49-F238E27FC236}">
                <a16:creationId xmlns:a16="http://schemas.microsoft.com/office/drawing/2014/main" id="{7ADCACD9-A602-7463-99DA-322B85AEDD2F}"/>
              </a:ext>
            </a:extLst>
          </p:cNvPr>
          <p:cNvSpPr>
            <a:spLocks noGrp="1"/>
          </p:cNvSpPr>
          <p:nvPr>
            <p:ph idx="1"/>
          </p:nvPr>
        </p:nvSpPr>
        <p:spPr>
          <a:xfrm>
            <a:off x="290732" y="1417662"/>
            <a:ext cx="11063068" cy="4351338"/>
          </a:xfrm>
        </p:spPr>
        <p:txBody>
          <a:bodyPr/>
          <a:lstStyle/>
          <a:p>
            <a:r>
              <a:rPr lang="en-US" sz="2400" dirty="0">
                <a:effectLst/>
                <a:latin typeface="Times New Roman" panose="02020603050405020304" pitchFamily="18" charset="0"/>
                <a:ea typeface="Calibri" panose="020F0502020204030204" pitchFamily="34" charset="0"/>
              </a:rPr>
              <a:t>A one -to one relationship is a relationship that is single-valued in both directions: A manager manages one department; a department has only one manager.</a:t>
            </a:r>
          </a:p>
          <a:p>
            <a:endParaRPr lang="en-US" sz="1800" dirty="0">
              <a:latin typeface="Times New Roman" panose="02020603050405020304" pitchFamily="18" charset="0"/>
            </a:endParaRPr>
          </a:p>
          <a:p>
            <a:r>
              <a:rPr lang="en-NZ" sz="2400" b="0" i="0" dirty="0">
                <a:effectLst/>
                <a:latin typeface="Helvetica" panose="020B0604020202020204" pitchFamily="34" charset="0"/>
              </a:rPr>
              <a:t>This type of relationship is not common, because most information related in this way would be in one table. You might use a one-to-one relationship to divide a table with many fields, to isolate part of a table for security reasons, or to store information that applies only to a subset of the main table</a:t>
            </a:r>
            <a:r>
              <a:rPr lang="en-NZ" sz="2400" b="0" i="0" dirty="0">
                <a:solidFill>
                  <a:srgbClr val="35535F"/>
                </a:solidFill>
                <a:effectLst/>
                <a:latin typeface="Helvetica" panose="020B0604020202020204" pitchFamily="34" charset="0"/>
              </a:rPr>
              <a:t>.</a:t>
            </a:r>
            <a:endParaRPr lang="en-NZ" sz="2400" dirty="0"/>
          </a:p>
        </p:txBody>
      </p:sp>
    </p:spTree>
    <p:extLst>
      <p:ext uri="{BB962C8B-B14F-4D97-AF65-F5344CB8AC3E}">
        <p14:creationId xmlns:p14="http://schemas.microsoft.com/office/powerpoint/2010/main" val="3854666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E7A6-434F-FABE-B7CA-597849889166}"/>
              </a:ext>
            </a:extLst>
          </p:cNvPr>
          <p:cNvSpPr>
            <a:spLocks noGrp="1"/>
          </p:cNvSpPr>
          <p:nvPr>
            <p:ph type="title"/>
          </p:nvPr>
        </p:nvSpPr>
        <p:spPr/>
        <p:txBody>
          <a:bodyPr>
            <a:normAutofit fontScale="90000"/>
          </a:bodyPr>
          <a:lstStyle/>
          <a:p>
            <a:r>
              <a:rPr lang="en-NZ" dirty="0"/>
              <a:t>Another example of many to many relationship:</a:t>
            </a:r>
            <a:br>
              <a:rPr lang="en-NZ" dirty="0"/>
            </a:br>
            <a:endParaRPr lang="en-NZ" dirty="0"/>
          </a:p>
        </p:txBody>
      </p:sp>
      <p:pic>
        <p:nvPicPr>
          <p:cNvPr id="4" name="Content Placeholder 3">
            <a:extLst>
              <a:ext uri="{FF2B5EF4-FFF2-40B4-BE49-F238E27FC236}">
                <a16:creationId xmlns:a16="http://schemas.microsoft.com/office/drawing/2014/main" id="{13442A4F-4472-5BFC-4E1F-6B25A4C663CB}"/>
              </a:ext>
            </a:extLst>
          </p:cNvPr>
          <p:cNvPicPr>
            <a:picLocks noGrp="1" noChangeAspect="1"/>
          </p:cNvPicPr>
          <p:nvPr>
            <p:ph idx="1"/>
          </p:nvPr>
        </p:nvPicPr>
        <p:blipFill>
          <a:blip r:embed="rId2" cstate="print"/>
          <a:srcRect/>
          <a:stretch>
            <a:fillRect/>
          </a:stretch>
        </p:blipFill>
        <p:spPr bwMode="auto">
          <a:xfrm>
            <a:off x="1554909" y="1494606"/>
            <a:ext cx="9082182" cy="4148426"/>
          </a:xfrm>
          <a:prstGeom prst="rect">
            <a:avLst/>
          </a:prstGeom>
          <a:noFill/>
          <a:ln w="9525">
            <a:noFill/>
            <a:miter lim="800000"/>
            <a:headEnd/>
            <a:tailEnd/>
          </a:ln>
        </p:spPr>
      </p:pic>
    </p:spTree>
    <p:extLst>
      <p:ext uri="{BB962C8B-B14F-4D97-AF65-F5344CB8AC3E}">
        <p14:creationId xmlns:p14="http://schemas.microsoft.com/office/powerpoint/2010/main" val="2165359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A0AE-146A-B4D8-E744-0135AA8C530C}"/>
              </a:ext>
            </a:extLst>
          </p:cNvPr>
          <p:cNvSpPr>
            <a:spLocks noGrp="1"/>
          </p:cNvSpPr>
          <p:nvPr>
            <p:ph type="title"/>
          </p:nvPr>
        </p:nvSpPr>
        <p:spPr>
          <a:xfrm>
            <a:off x="419100" y="187356"/>
            <a:ext cx="11353800" cy="1325563"/>
          </a:xfrm>
        </p:spPr>
        <p:txBody>
          <a:bodyPr>
            <a:normAutofit fontScale="90000"/>
          </a:bodyPr>
          <a:lstStyle/>
          <a:p>
            <a:r>
              <a:rPr lang="en-NZ" dirty="0"/>
              <a:t>Exercise: Create a Database called </a:t>
            </a:r>
            <a:r>
              <a:rPr lang="en-NZ" dirty="0" err="1"/>
              <a:t>OrderingItems.db</a:t>
            </a:r>
            <a:r>
              <a:rPr lang="en-NZ" dirty="0"/>
              <a:t> , and create the following tables using design view:</a:t>
            </a:r>
          </a:p>
        </p:txBody>
      </p:sp>
      <p:pic>
        <p:nvPicPr>
          <p:cNvPr id="4" name="Picture 3">
            <a:extLst>
              <a:ext uri="{FF2B5EF4-FFF2-40B4-BE49-F238E27FC236}">
                <a16:creationId xmlns:a16="http://schemas.microsoft.com/office/drawing/2014/main" id="{E53F08A8-B0F0-32F8-A08D-2B845CB7CF8E}"/>
              </a:ext>
            </a:extLst>
          </p:cNvPr>
          <p:cNvPicPr>
            <a:picLocks noChangeAspect="1"/>
          </p:cNvPicPr>
          <p:nvPr/>
        </p:nvPicPr>
        <p:blipFill>
          <a:blip r:embed="rId2" cstate="print"/>
          <a:srcRect/>
          <a:stretch>
            <a:fillRect/>
          </a:stretch>
        </p:blipFill>
        <p:spPr bwMode="auto">
          <a:xfrm>
            <a:off x="838200" y="4178049"/>
            <a:ext cx="2876550" cy="1800225"/>
          </a:xfrm>
          <a:prstGeom prst="rect">
            <a:avLst/>
          </a:prstGeom>
          <a:noFill/>
          <a:ln w="9525">
            <a:noFill/>
            <a:miter lim="800000"/>
            <a:headEnd/>
            <a:tailEnd/>
          </a:ln>
        </p:spPr>
      </p:pic>
      <p:pic>
        <p:nvPicPr>
          <p:cNvPr id="5" name="Picture 4">
            <a:extLst>
              <a:ext uri="{FF2B5EF4-FFF2-40B4-BE49-F238E27FC236}">
                <a16:creationId xmlns:a16="http://schemas.microsoft.com/office/drawing/2014/main" id="{3A01369A-6A01-F8C8-0DC8-62DFBC0E678D}"/>
              </a:ext>
            </a:extLst>
          </p:cNvPr>
          <p:cNvPicPr>
            <a:picLocks noChangeAspect="1"/>
          </p:cNvPicPr>
          <p:nvPr/>
        </p:nvPicPr>
        <p:blipFill>
          <a:blip r:embed="rId3" cstate="print"/>
          <a:srcRect/>
          <a:stretch>
            <a:fillRect/>
          </a:stretch>
        </p:blipFill>
        <p:spPr bwMode="auto">
          <a:xfrm>
            <a:off x="4420575" y="4178049"/>
            <a:ext cx="2838450" cy="1733550"/>
          </a:xfrm>
          <a:prstGeom prst="rect">
            <a:avLst/>
          </a:prstGeom>
          <a:noFill/>
          <a:ln w="9525">
            <a:noFill/>
            <a:miter lim="800000"/>
            <a:headEnd/>
            <a:tailEnd/>
          </a:ln>
        </p:spPr>
      </p:pic>
      <p:pic>
        <p:nvPicPr>
          <p:cNvPr id="6" name="Picture 5">
            <a:extLst>
              <a:ext uri="{FF2B5EF4-FFF2-40B4-BE49-F238E27FC236}">
                <a16:creationId xmlns:a16="http://schemas.microsoft.com/office/drawing/2014/main" id="{D2B5BB1D-E9A5-AD54-772C-2D231AAE0D1B}"/>
              </a:ext>
            </a:extLst>
          </p:cNvPr>
          <p:cNvPicPr>
            <a:picLocks noChangeAspect="1"/>
          </p:cNvPicPr>
          <p:nvPr/>
        </p:nvPicPr>
        <p:blipFill>
          <a:blip r:embed="rId4" cstate="print"/>
          <a:srcRect/>
          <a:stretch>
            <a:fillRect/>
          </a:stretch>
        </p:blipFill>
        <p:spPr bwMode="auto">
          <a:xfrm>
            <a:off x="7964851" y="4205595"/>
            <a:ext cx="2769971" cy="1678458"/>
          </a:xfrm>
          <a:prstGeom prst="rect">
            <a:avLst/>
          </a:prstGeom>
          <a:noFill/>
          <a:ln w="9525">
            <a:noFill/>
            <a:miter lim="800000"/>
            <a:headEnd/>
            <a:tailEnd/>
          </a:ln>
        </p:spPr>
      </p:pic>
      <p:pic>
        <p:nvPicPr>
          <p:cNvPr id="8" name="Picture 7">
            <a:extLst>
              <a:ext uri="{FF2B5EF4-FFF2-40B4-BE49-F238E27FC236}">
                <a16:creationId xmlns:a16="http://schemas.microsoft.com/office/drawing/2014/main" id="{6EE1131A-057A-CEBE-7967-333E662DFC64}"/>
              </a:ext>
            </a:extLst>
          </p:cNvPr>
          <p:cNvPicPr>
            <a:picLocks noChangeAspect="1"/>
          </p:cNvPicPr>
          <p:nvPr/>
        </p:nvPicPr>
        <p:blipFill rotWithShape="1">
          <a:blip r:embed="rId5"/>
          <a:srcRect r="80208" b="30052"/>
          <a:stretch/>
        </p:blipFill>
        <p:spPr>
          <a:xfrm>
            <a:off x="419100" y="1460544"/>
            <a:ext cx="1791186" cy="2438814"/>
          </a:xfrm>
          <a:prstGeom prst="rect">
            <a:avLst/>
          </a:prstGeom>
        </p:spPr>
      </p:pic>
      <p:cxnSp>
        <p:nvCxnSpPr>
          <p:cNvPr id="10" name="Straight Arrow Connector 9">
            <a:extLst>
              <a:ext uri="{FF2B5EF4-FFF2-40B4-BE49-F238E27FC236}">
                <a16:creationId xmlns:a16="http://schemas.microsoft.com/office/drawing/2014/main" id="{73602361-0262-776D-19FA-6909A8955B1C}"/>
              </a:ext>
            </a:extLst>
          </p:cNvPr>
          <p:cNvCxnSpPr/>
          <p:nvPr/>
        </p:nvCxnSpPr>
        <p:spPr>
          <a:xfrm flipV="1">
            <a:off x="838200" y="3277772"/>
            <a:ext cx="8038514" cy="1406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F44A6CD3-C05D-8E51-C0CF-46451A197530}"/>
              </a:ext>
            </a:extLst>
          </p:cNvPr>
          <p:cNvGrpSpPr/>
          <p:nvPr/>
        </p:nvGrpSpPr>
        <p:grpSpPr>
          <a:xfrm>
            <a:off x="154385" y="2630243"/>
            <a:ext cx="302040" cy="192600"/>
            <a:chOff x="154385" y="2630243"/>
            <a:chExt cx="302040" cy="192600"/>
          </a:xfrm>
        </p:grpSpPr>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2A0B40A9-3E27-29C6-2AEE-8F9DF842AD27}"/>
                    </a:ext>
                  </a:extLst>
                </p14:cNvPr>
                <p14:cNvContentPartPr/>
                <p14:nvPr/>
              </p14:nvContentPartPr>
              <p14:xfrm>
                <a:off x="154385" y="2630603"/>
                <a:ext cx="257040" cy="110880"/>
              </p14:xfrm>
            </p:contentPart>
          </mc:Choice>
          <mc:Fallback xmlns="">
            <p:pic>
              <p:nvPicPr>
                <p:cNvPr id="11" name="Ink 10">
                  <a:extLst>
                    <a:ext uri="{FF2B5EF4-FFF2-40B4-BE49-F238E27FC236}">
                      <a16:creationId xmlns:a16="http://schemas.microsoft.com/office/drawing/2014/main" id="{2A0B40A9-3E27-29C6-2AEE-8F9DF842AD27}"/>
                    </a:ext>
                  </a:extLst>
                </p:cNvPr>
                <p:cNvPicPr/>
                <p:nvPr/>
              </p:nvPicPr>
              <p:blipFill>
                <a:blip r:embed="rId7"/>
                <a:stretch>
                  <a:fillRect/>
                </a:stretch>
              </p:blipFill>
              <p:spPr>
                <a:xfrm>
                  <a:off x="145385" y="2621603"/>
                  <a:ext cx="27468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8E3C00FB-6DE7-DAC9-076F-A345890F1316}"/>
                    </a:ext>
                  </a:extLst>
                </p14:cNvPr>
                <p14:cNvContentPartPr/>
                <p14:nvPr/>
              </p14:nvContentPartPr>
              <p14:xfrm>
                <a:off x="337265" y="2630243"/>
                <a:ext cx="119160" cy="192600"/>
              </p14:xfrm>
            </p:contentPart>
          </mc:Choice>
          <mc:Fallback xmlns="">
            <p:pic>
              <p:nvPicPr>
                <p:cNvPr id="12" name="Ink 11">
                  <a:extLst>
                    <a:ext uri="{FF2B5EF4-FFF2-40B4-BE49-F238E27FC236}">
                      <a16:creationId xmlns:a16="http://schemas.microsoft.com/office/drawing/2014/main" id="{8E3C00FB-6DE7-DAC9-076F-A345890F1316}"/>
                    </a:ext>
                  </a:extLst>
                </p:cNvPr>
                <p:cNvPicPr/>
                <p:nvPr/>
              </p:nvPicPr>
              <p:blipFill>
                <a:blip r:embed="rId9"/>
                <a:stretch>
                  <a:fillRect/>
                </a:stretch>
              </p:blipFill>
              <p:spPr>
                <a:xfrm>
                  <a:off x="328265" y="2621603"/>
                  <a:ext cx="136800" cy="210240"/>
                </a:xfrm>
                <a:prstGeom prst="rect">
                  <a:avLst/>
                </a:prstGeom>
              </p:spPr>
            </p:pic>
          </mc:Fallback>
        </mc:AlternateContent>
      </p:grpSp>
      <p:cxnSp>
        <p:nvCxnSpPr>
          <p:cNvPr id="15" name="Straight Arrow Connector 14">
            <a:extLst>
              <a:ext uri="{FF2B5EF4-FFF2-40B4-BE49-F238E27FC236}">
                <a16:creationId xmlns:a16="http://schemas.microsoft.com/office/drawing/2014/main" id="{8B79089E-FDD1-3EF8-0CAE-4BABCEB6917C}"/>
              </a:ext>
            </a:extLst>
          </p:cNvPr>
          <p:cNvCxnSpPr/>
          <p:nvPr/>
        </p:nvCxnSpPr>
        <p:spPr>
          <a:xfrm flipV="1">
            <a:off x="5261317" y="3362865"/>
            <a:ext cx="3713871" cy="1490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B151A5B-7C1C-DA15-A5E5-9E2C01330776}"/>
              </a:ext>
            </a:extLst>
          </p:cNvPr>
          <p:cNvCxnSpPr/>
          <p:nvPr/>
        </p:nvCxnSpPr>
        <p:spPr>
          <a:xfrm flipH="1" flipV="1">
            <a:off x="8975188" y="3362865"/>
            <a:ext cx="1336430" cy="1490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13006D7-6E77-85C0-B6F0-1746D7E4CEA3}"/>
              </a:ext>
            </a:extLst>
          </p:cNvPr>
          <p:cNvSpPr txBox="1"/>
          <p:nvPr/>
        </p:nvSpPr>
        <p:spPr>
          <a:xfrm>
            <a:off x="8266694" y="2760878"/>
            <a:ext cx="3588041" cy="369332"/>
          </a:xfrm>
          <a:prstGeom prst="rect">
            <a:avLst/>
          </a:prstGeom>
          <a:noFill/>
        </p:spPr>
        <p:txBody>
          <a:bodyPr wrap="square" rtlCol="0">
            <a:spAutoFit/>
          </a:bodyPr>
          <a:lstStyle/>
          <a:p>
            <a:r>
              <a:rPr lang="en-NZ" b="1" dirty="0"/>
              <a:t>Primary keys</a:t>
            </a:r>
          </a:p>
        </p:txBody>
      </p:sp>
      <p:pic>
        <p:nvPicPr>
          <p:cNvPr id="20" name="Picture 19">
            <a:extLst>
              <a:ext uri="{FF2B5EF4-FFF2-40B4-BE49-F238E27FC236}">
                <a16:creationId xmlns:a16="http://schemas.microsoft.com/office/drawing/2014/main" id="{AF6F6C26-D96B-5A90-5093-8BC10217496A}"/>
              </a:ext>
            </a:extLst>
          </p:cNvPr>
          <p:cNvPicPr>
            <a:picLocks noChangeAspect="1"/>
          </p:cNvPicPr>
          <p:nvPr/>
        </p:nvPicPr>
        <p:blipFill rotWithShape="1">
          <a:blip r:embed="rId10"/>
          <a:srcRect l="6580" r="83810"/>
          <a:stretch/>
        </p:blipFill>
        <p:spPr>
          <a:xfrm>
            <a:off x="8592050" y="1574894"/>
            <a:ext cx="766275" cy="1247949"/>
          </a:xfrm>
          <a:prstGeom prst="rect">
            <a:avLst/>
          </a:prstGeom>
        </p:spPr>
      </p:pic>
    </p:spTree>
    <p:extLst>
      <p:ext uri="{BB962C8B-B14F-4D97-AF65-F5344CB8AC3E}">
        <p14:creationId xmlns:p14="http://schemas.microsoft.com/office/powerpoint/2010/main" val="3856385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2ADAA8-9F8C-590C-AF76-C847F9D68BEB}"/>
              </a:ext>
            </a:extLst>
          </p:cNvPr>
          <p:cNvSpPr txBox="1"/>
          <p:nvPr/>
        </p:nvSpPr>
        <p:spPr>
          <a:xfrm>
            <a:off x="0" y="926428"/>
            <a:ext cx="7182465" cy="1798185"/>
          </a:xfrm>
          <a:prstGeom prst="rect">
            <a:avLst/>
          </a:prstGeom>
          <a:noFill/>
        </p:spPr>
        <p:txBody>
          <a:bodyPr wrap="square">
            <a:spAutoFit/>
          </a:bodyPr>
          <a:lstStyle/>
          <a:p>
            <a:pPr marL="342900" indent="-342900">
              <a:lnSpc>
                <a:spcPct val="150000"/>
              </a:lnSpc>
              <a:spcAft>
                <a:spcPts val="100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After you created the table Customer, : set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Customer_ID</a:t>
            </a:r>
            <a:r>
              <a:rPr lang="en-US" sz="1800" dirty="0">
                <a:effectLst/>
                <a:latin typeface="Times New Roman" panose="02020603050405020304" pitchFamily="18" charset="0"/>
                <a:ea typeface="Calibri" panose="020F0502020204030204" pitchFamily="34" charset="0"/>
                <a:cs typeface="Arial" panose="020B0604020202020204" pitchFamily="34" charset="0"/>
              </a:rPr>
              <a:t>, the FirstName,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LastName</a:t>
            </a:r>
            <a:r>
              <a:rPr lang="en-US" sz="1800" dirty="0">
                <a:effectLst/>
                <a:latin typeface="Times New Roman" panose="02020603050405020304" pitchFamily="18" charset="0"/>
                <a:ea typeface="Calibri" panose="020F0502020204030204" pitchFamily="34" charset="0"/>
                <a:cs typeface="Arial" panose="020B0604020202020204" pitchFamily="34" charset="0"/>
              </a:rPr>
              <a:t>,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phoneNumber</a:t>
            </a:r>
            <a:r>
              <a:rPr lang="en-US" sz="1800" dirty="0">
                <a:effectLst/>
                <a:latin typeface="Times New Roman" panose="02020603050405020304" pitchFamily="18" charset="0"/>
                <a:ea typeface="Calibri" panose="020F0502020204030204" pitchFamily="34" charset="0"/>
                <a:cs typeface="Arial" panose="020B0604020202020204" pitchFamily="34" charset="0"/>
              </a:rPr>
              <a:t>, the Address, the email address ,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RegisteredDate</a:t>
            </a:r>
            <a:r>
              <a:rPr lang="en-US" sz="1800" dirty="0">
                <a:effectLst/>
                <a:latin typeface="Times New Roman" panose="02020603050405020304" pitchFamily="18" charset="0"/>
                <a:ea typeface="Calibri" panose="020F0502020204030204" pitchFamily="34" charset="0"/>
                <a:cs typeface="Arial" panose="020B0604020202020204" pitchFamily="34" charset="0"/>
              </a:rPr>
              <a:t> to “required field”. </a:t>
            </a:r>
          </a:p>
          <a:p>
            <a:pPr marL="742950">
              <a:lnSpc>
                <a:spcPct val="150000"/>
              </a:lnSpc>
              <a:spcAft>
                <a:spcPts val="1000"/>
              </a:spcAft>
            </a:pPr>
            <a:endParaRPr lang="en-NZ"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7E0A95BF-A9B9-388C-B344-E4CA2DDE5AA7}"/>
              </a:ext>
            </a:extLst>
          </p:cNvPr>
          <p:cNvPicPr>
            <a:picLocks noChangeAspect="1"/>
          </p:cNvPicPr>
          <p:nvPr/>
        </p:nvPicPr>
        <p:blipFill>
          <a:blip r:embed="rId2"/>
          <a:stretch>
            <a:fillRect/>
          </a:stretch>
        </p:blipFill>
        <p:spPr>
          <a:xfrm>
            <a:off x="691441" y="3611196"/>
            <a:ext cx="3256781" cy="2929334"/>
          </a:xfrm>
          <a:prstGeom prst="rect">
            <a:avLst/>
          </a:prstGeom>
        </p:spPr>
      </p:pic>
      <p:sp>
        <p:nvSpPr>
          <p:cNvPr id="6" name="TextBox 5">
            <a:extLst>
              <a:ext uri="{FF2B5EF4-FFF2-40B4-BE49-F238E27FC236}">
                <a16:creationId xmlns:a16="http://schemas.microsoft.com/office/drawing/2014/main" id="{B54A0AEA-E0FA-5FD0-EC6C-508BDD197063}"/>
              </a:ext>
            </a:extLst>
          </p:cNvPr>
          <p:cNvSpPr txBox="1"/>
          <p:nvPr/>
        </p:nvSpPr>
        <p:spPr>
          <a:xfrm>
            <a:off x="806849" y="2497284"/>
            <a:ext cx="5568766" cy="830997"/>
          </a:xfrm>
          <a:prstGeom prst="rect">
            <a:avLst/>
          </a:prstGeom>
          <a:noFill/>
        </p:spPr>
        <p:txBody>
          <a:bodyPr wrap="square">
            <a:spAutoFit/>
          </a:bodyPr>
          <a:lstStyle/>
          <a:p>
            <a:r>
              <a:rPr lang="en-NZ" sz="2400" b="1" dirty="0"/>
              <a:t>Setting Field Properties- Input Mask for telephone number</a:t>
            </a:r>
          </a:p>
        </p:txBody>
      </p:sp>
      <p:sp>
        <p:nvSpPr>
          <p:cNvPr id="8" name="TextBox 7">
            <a:extLst>
              <a:ext uri="{FF2B5EF4-FFF2-40B4-BE49-F238E27FC236}">
                <a16:creationId xmlns:a16="http://schemas.microsoft.com/office/drawing/2014/main" id="{9F1AD18D-B6CF-957E-AB7A-29E6974D16C4}"/>
              </a:ext>
            </a:extLst>
          </p:cNvPr>
          <p:cNvSpPr txBox="1"/>
          <p:nvPr/>
        </p:nvSpPr>
        <p:spPr>
          <a:xfrm>
            <a:off x="4278812" y="5289452"/>
            <a:ext cx="7622455" cy="878895"/>
          </a:xfrm>
          <a:prstGeom prst="rect">
            <a:avLst/>
          </a:prstGeom>
          <a:noFill/>
        </p:spPr>
        <p:txBody>
          <a:bodyPr wrap="square">
            <a:spAutoFit/>
          </a:bodyPr>
          <a:lstStyle/>
          <a:p>
            <a:pPr marL="342900" indent="-342900">
              <a:lnSpc>
                <a:spcPct val="150000"/>
              </a:lnSpc>
              <a:spcAft>
                <a:spcPts val="100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In the customer table: choose the input mask of the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TelephoneNumber</a:t>
            </a:r>
            <a:r>
              <a:rPr lang="en-US" sz="1800" dirty="0">
                <a:effectLst/>
                <a:latin typeface="Times New Roman" panose="02020603050405020304" pitchFamily="18" charset="0"/>
                <a:ea typeface="Calibri" panose="020F0502020204030204" pitchFamily="34" charset="0"/>
                <a:cs typeface="Arial" panose="020B0604020202020204" pitchFamily="34" charset="0"/>
              </a:rPr>
              <a:t> to be: !\(999") "900\ 0000;;_</a:t>
            </a:r>
            <a:endParaRPr lang="en-NZ"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02EABD1-64C1-2B60-20D8-1020E4CEBE98}"/>
              </a:ext>
            </a:extLst>
          </p:cNvPr>
          <p:cNvSpPr txBox="1"/>
          <p:nvPr/>
        </p:nvSpPr>
        <p:spPr>
          <a:xfrm>
            <a:off x="3036277" y="121560"/>
            <a:ext cx="6119446" cy="461665"/>
          </a:xfrm>
          <a:prstGeom prst="rect">
            <a:avLst/>
          </a:prstGeom>
          <a:noFill/>
        </p:spPr>
        <p:txBody>
          <a:bodyPr wrap="square">
            <a:spAutoFit/>
          </a:bodyPr>
          <a:lstStyle/>
          <a:p>
            <a:r>
              <a:rPr lang="en-NZ" sz="2400" b="1" dirty="0"/>
              <a:t>Setting Field Properties: </a:t>
            </a:r>
            <a:endParaRPr lang="en-NZ" sz="2400" dirty="0"/>
          </a:p>
        </p:txBody>
      </p:sp>
      <p:pic>
        <p:nvPicPr>
          <p:cNvPr id="12" name="Picture 11">
            <a:extLst>
              <a:ext uri="{FF2B5EF4-FFF2-40B4-BE49-F238E27FC236}">
                <a16:creationId xmlns:a16="http://schemas.microsoft.com/office/drawing/2014/main" id="{860E6EF7-B71F-883B-1312-2CD0D0AD6DBA}"/>
              </a:ext>
            </a:extLst>
          </p:cNvPr>
          <p:cNvPicPr>
            <a:picLocks noChangeAspect="1"/>
          </p:cNvPicPr>
          <p:nvPr/>
        </p:nvPicPr>
        <p:blipFill>
          <a:blip r:embed="rId3"/>
          <a:stretch>
            <a:fillRect/>
          </a:stretch>
        </p:blipFill>
        <p:spPr>
          <a:xfrm>
            <a:off x="7851921" y="328287"/>
            <a:ext cx="3648638" cy="4395336"/>
          </a:xfrm>
          <a:prstGeom prst="rect">
            <a:avLst/>
          </a:prstGeom>
        </p:spPr>
      </p:pic>
      <p:grpSp>
        <p:nvGrpSpPr>
          <p:cNvPr id="15" name="Group 14">
            <a:extLst>
              <a:ext uri="{FF2B5EF4-FFF2-40B4-BE49-F238E27FC236}">
                <a16:creationId xmlns:a16="http://schemas.microsoft.com/office/drawing/2014/main" id="{CD84F457-282D-8408-4E20-FE47A538D283}"/>
              </a:ext>
            </a:extLst>
          </p:cNvPr>
          <p:cNvGrpSpPr/>
          <p:nvPr/>
        </p:nvGrpSpPr>
        <p:grpSpPr>
          <a:xfrm>
            <a:off x="9394145" y="3840203"/>
            <a:ext cx="144000" cy="115560"/>
            <a:chOff x="9394145" y="3840203"/>
            <a:chExt cx="144000" cy="115560"/>
          </a:xfrm>
        </p:grpSpPr>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DB9C555A-9F78-18FD-5864-90CAAA435FB9}"/>
                    </a:ext>
                  </a:extLst>
                </p14:cNvPr>
                <p14:cNvContentPartPr/>
                <p14:nvPr/>
              </p14:nvContentPartPr>
              <p14:xfrm>
                <a:off x="9465065" y="3853883"/>
                <a:ext cx="73080" cy="37800"/>
              </p14:xfrm>
            </p:contentPart>
          </mc:Choice>
          <mc:Fallback xmlns="">
            <p:pic>
              <p:nvPicPr>
                <p:cNvPr id="13" name="Ink 12">
                  <a:extLst>
                    <a:ext uri="{FF2B5EF4-FFF2-40B4-BE49-F238E27FC236}">
                      <a16:creationId xmlns:a16="http://schemas.microsoft.com/office/drawing/2014/main" id="{DB9C555A-9F78-18FD-5864-90CAAA435FB9}"/>
                    </a:ext>
                  </a:extLst>
                </p:cNvPr>
                <p:cNvPicPr/>
                <p:nvPr/>
              </p:nvPicPr>
              <p:blipFill>
                <a:blip r:embed="rId5"/>
                <a:stretch>
                  <a:fillRect/>
                </a:stretch>
              </p:blipFill>
              <p:spPr>
                <a:xfrm>
                  <a:off x="9456065" y="3844883"/>
                  <a:ext cx="9072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88FB951B-9A9E-5980-1895-96281836A004}"/>
                    </a:ext>
                  </a:extLst>
                </p14:cNvPr>
                <p14:cNvContentPartPr/>
                <p14:nvPr/>
              </p14:nvContentPartPr>
              <p14:xfrm>
                <a:off x="9394145" y="3840203"/>
                <a:ext cx="83880" cy="115560"/>
              </p14:xfrm>
            </p:contentPart>
          </mc:Choice>
          <mc:Fallback xmlns="">
            <p:pic>
              <p:nvPicPr>
                <p:cNvPr id="14" name="Ink 13">
                  <a:extLst>
                    <a:ext uri="{FF2B5EF4-FFF2-40B4-BE49-F238E27FC236}">
                      <a16:creationId xmlns:a16="http://schemas.microsoft.com/office/drawing/2014/main" id="{88FB951B-9A9E-5980-1895-96281836A004}"/>
                    </a:ext>
                  </a:extLst>
                </p:cNvPr>
                <p:cNvPicPr/>
                <p:nvPr/>
              </p:nvPicPr>
              <p:blipFill>
                <a:blip r:embed="rId7"/>
                <a:stretch>
                  <a:fillRect/>
                </a:stretch>
              </p:blipFill>
              <p:spPr>
                <a:xfrm>
                  <a:off x="9385505" y="3831203"/>
                  <a:ext cx="101520" cy="133200"/>
                </a:xfrm>
                <a:prstGeom prst="rect">
                  <a:avLst/>
                </a:prstGeom>
              </p:spPr>
            </p:pic>
          </mc:Fallback>
        </mc:AlternateContent>
      </p:grpSp>
    </p:spTree>
    <p:extLst>
      <p:ext uri="{BB962C8B-B14F-4D97-AF65-F5344CB8AC3E}">
        <p14:creationId xmlns:p14="http://schemas.microsoft.com/office/powerpoint/2010/main" val="270466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TotalTime>
  <Words>2485</Words>
  <Application>Microsoft Office PowerPoint</Application>
  <PresentationFormat>Widescreen</PresentationFormat>
  <Paragraphs>170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Intro to Database Concepts &amp; Design​</vt:lpstr>
      <vt:lpstr>What’s a database?</vt:lpstr>
      <vt:lpstr>Types of Relationships in DB:</vt:lpstr>
      <vt:lpstr>PowerPoint Presentation</vt:lpstr>
      <vt:lpstr>Many – to – many relationship:</vt:lpstr>
      <vt:lpstr>One to one relationship</vt:lpstr>
      <vt:lpstr>Another example of many to many relationship: </vt:lpstr>
      <vt:lpstr>Exercise: Create a Database called OrderingItems.db , and create the following tables using design view:</vt:lpstr>
      <vt:lpstr>PowerPoint Presentation</vt:lpstr>
      <vt:lpstr>Setting Field Properties: validation rule for email address:</vt:lpstr>
      <vt:lpstr>PowerPoint Presentation</vt:lpstr>
      <vt:lpstr>PowerPoint Presentation</vt:lpstr>
      <vt:lpstr>PowerPoint Presentation</vt:lpstr>
      <vt:lpstr>Creating Queries:</vt:lpstr>
      <vt:lpstr>DDL Vs. DML</vt:lpstr>
      <vt:lpstr>Examples of DDL syntax for creating a table with primary key and foreign key constraints:</vt:lpstr>
      <vt:lpstr>Simple SQL queries- DML</vt:lpstr>
      <vt:lpstr>Use of wildcard:</vt:lpstr>
      <vt:lpstr>Insert Query:  </vt:lpstr>
      <vt:lpstr>Update Query:</vt:lpstr>
      <vt:lpstr>Delete Query:</vt:lpstr>
      <vt:lpstr>Queries that use Aggregate functions:  </vt:lpstr>
      <vt:lpstr>Types of joins:</vt:lpstr>
      <vt:lpstr>Queries that use Inner Join: </vt:lpstr>
      <vt:lpstr>Select/Group By: </vt:lpstr>
      <vt:lpstr>Select/Group By: </vt:lpstr>
      <vt:lpstr>Select/Group By/having: </vt:lpstr>
    </vt:vector>
  </TitlesOfParts>
  <Company>UP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DBMS</dc:title>
  <dc:creator>Rouwa Yalda</dc:creator>
  <cp:lastModifiedBy>Rouwa Yalda</cp:lastModifiedBy>
  <cp:revision>6</cp:revision>
  <dcterms:created xsi:type="dcterms:W3CDTF">2022-05-25T10:56:06Z</dcterms:created>
  <dcterms:modified xsi:type="dcterms:W3CDTF">2023-05-26T01:02:54Z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6ed6d7-747c-41fd-b042-ff14484edc24_Enabled">
    <vt:lpwstr>true</vt:lpwstr>
  </property>
  <property fmtid="{D5CDD505-2E9C-101B-9397-08002B2CF9AE}" pid="3" name="MSIP_Label_c96ed6d7-747c-41fd-b042-ff14484edc24_SetDate">
    <vt:lpwstr>2022-05-25T10:56:06Z</vt:lpwstr>
  </property>
  <property fmtid="{D5CDD505-2E9C-101B-9397-08002B2CF9AE}" pid="4" name="MSIP_Label_c96ed6d7-747c-41fd-b042-ff14484edc24_Method">
    <vt:lpwstr>Standard</vt:lpwstr>
  </property>
  <property fmtid="{D5CDD505-2E9C-101B-9397-08002B2CF9AE}" pid="5" name="MSIP_Label_c96ed6d7-747c-41fd-b042-ff14484edc24_Name">
    <vt:lpwstr>defa4170-0d19-0005-0004-bc88714345d2</vt:lpwstr>
  </property>
  <property fmtid="{D5CDD505-2E9C-101B-9397-08002B2CF9AE}" pid="6" name="MSIP_Label_c96ed6d7-747c-41fd-b042-ff14484edc24_SiteId">
    <vt:lpwstr>6a425d0d-58f2-4e36-8689-10002b2ec567</vt:lpwstr>
  </property>
  <property fmtid="{D5CDD505-2E9C-101B-9397-08002B2CF9AE}" pid="7" name="MSIP_Label_c96ed6d7-747c-41fd-b042-ff14484edc24_ActionId">
    <vt:lpwstr>c5f70c31-780b-41c4-ac32-8677c03ef7f5</vt:lpwstr>
  </property>
  <property fmtid="{D5CDD505-2E9C-101B-9397-08002B2CF9AE}" pid="8" name="MSIP_Label_c96ed6d7-747c-41fd-b042-ff14484edc24_ContentBits">
    <vt:lpwstr>0</vt:lpwstr>
  </property>
</Properties>
</file>