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jpeg" ContentType="image/jpe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5DC522B-F566-4211-A467-A4A1F90339E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D67FCFA-CABC-4526-AE01-08DDF9807CF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BA8DD9F-1C3A-4FA0-A66F-0233AA530D3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37A1047-B1CF-4202-9130-5D33456CE4A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576000" y="729720"/>
            <a:ext cx="11029320" cy="274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D04B234-BB4D-48C7-98B8-132DCF79A10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6E998247-1BC0-458F-B911-49196076CDC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FF24DC2F-8D0D-46F4-9BFF-6891B78CEA4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F676FE26-A6AA-4F6B-8863-D89EC86FA18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A082CC8D-2EB4-4FD1-8EF0-A248B5F4E6E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46BFDF3F-F0FF-404D-8E9A-8A624C7780D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31EE189-0CD2-40EA-B91F-FDFCFDD1677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ubTitle"/>
          </p:nvPr>
        </p:nvSpPr>
        <p:spPr>
          <a:xfrm>
            <a:off x="576000" y="729720"/>
            <a:ext cx="11029320" cy="274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62D2595B-FFBC-4A4E-A669-A333621B55C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955A097F-5083-45A6-AD51-C9C02A61F6B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0A4CAA46-8672-4175-A9E1-E1255D02C27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89DE82D2-77E0-4168-910E-E0368C38D36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D5880977-99C6-4662-A781-8E402B661A2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A7339C82-747E-4BCE-8282-307E2E7929B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3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3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7766781E-3A05-46DC-8D92-2F328B7A9D0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09A639E-ECED-4A7A-912A-943199EC8EA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4FD9C15-4CB9-4FCD-80C0-170F0AFA1CB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576000" y="729720"/>
            <a:ext cx="11029320" cy="274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332205F-681F-452C-946A-12E345C13F3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089B3DE-D17C-47FF-BFEC-79C43535F90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9A263E6-39D9-4792-B135-19CC823B02B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B5F647E-E51F-4422-803D-60D935AEBBD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8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rgbClr val="465359"/>
          </a:solidFill>
          <a:ln w="12600">
            <a:noFill/>
          </a:ln>
          <a:effectLst>
            <a:outerShdw dist="25560" dir="5400000" blurRad="381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Rectangle 9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rgbClr val="969fa7"/>
          </a:solidFill>
          <a:ln w="12600">
            <a:noFill/>
          </a:ln>
          <a:effectLst>
            <a:outerShdw dist="25560" dir="5400000" blurRad="381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" name="Rectangle 10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rgbClr val="1cade4"/>
          </a:solidFill>
          <a:ln w="12600">
            <a:noFill/>
          </a:ln>
          <a:effectLst>
            <a:outerShdw dist="25560" dir="5400000" blurRad="381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3" name="Picture 7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485000" y="6437880"/>
            <a:ext cx="1125360" cy="364680"/>
          </a:xfrm>
          <a:prstGeom prst="rect">
            <a:avLst/>
          </a:prstGeom>
          <a:ln w="0">
            <a:noFill/>
          </a:ln>
        </p:spPr>
      </p:pic>
      <p:sp>
        <p:nvSpPr>
          <p:cNvPr id="4" name="Rectangle 6"/>
          <p:cNvSpPr/>
          <p:nvPr/>
        </p:nvSpPr>
        <p:spPr>
          <a:xfrm>
            <a:off x="446400" y="3085920"/>
            <a:ext cx="11298600" cy="3337920"/>
          </a:xfrm>
          <a:prstGeom prst="rect">
            <a:avLst/>
          </a:prstGeom>
          <a:solidFill>
            <a:srgbClr val="465359"/>
          </a:solidFill>
          <a:ln w="12600">
            <a:noFill/>
          </a:ln>
          <a:effectLst>
            <a:outerShdw dist="25560" dir="5400000" blurRad="381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3320" cy="14745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 cap="all">
                <a:solidFill>
                  <a:srgbClr val="404040"/>
                </a:solidFill>
                <a:latin typeface="Franklin Gothic Demi"/>
              </a:rPr>
              <a:t>Cl</a:t>
            </a:r>
            <a:r>
              <a:rPr b="0" lang="en-US" sz="3600" spc="-1" strike="noStrike" cap="all">
                <a:solidFill>
                  <a:srgbClr val="404040"/>
                </a:solidFill>
                <a:latin typeface="Franklin Gothic Demi"/>
              </a:rPr>
              <a:t>ic</a:t>
            </a:r>
            <a:r>
              <a:rPr b="0" lang="en-US" sz="3600" spc="-1" strike="noStrike" cap="all">
                <a:solidFill>
                  <a:srgbClr val="404040"/>
                </a:solidFill>
                <a:latin typeface="Franklin Gothic Demi"/>
              </a:rPr>
              <a:t>k </a:t>
            </a:r>
            <a:r>
              <a:rPr b="0" lang="en-US" sz="3600" spc="-1" strike="noStrike" cap="all">
                <a:solidFill>
                  <a:srgbClr val="404040"/>
                </a:solidFill>
                <a:latin typeface="Franklin Gothic Demi"/>
              </a:rPr>
              <a:t>to </a:t>
            </a:r>
            <a:r>
              <a:rPr b="0" lang="en-US" sz="3600" spc="-1" strike="noStrike" cap="all">
                <a:solidFill>
                  <a:srgbClr val="404040"/>
                </a:solidFill>
                <a:latin typeface="Franklin Gothic Demi"/>
              </a:rPr>
              <a:t>ed</a:t>
            </a:r>
            <a:r>
              <a:rPr b="0" lang="en-US" sz="3600" spc="-1" strike="noStrike" cap="all">
                <a:solidFill>
                  <a:srgbClr val="404040"/>
                </a:solidFill>
                <a:latin typeface="Franklin Gothic Demi"/>
              </a:rPr>
              <a:t>it </a:t>
            </a:r>
            <a:r>
              <a:rPr b="0" lang="en-US" sz="3600" spc="-1" strike="noStrike" cap="all">
                <a:solidFill>
                  <a:srgbClr val="404040"/>
                </a:solidFill>
                <a:latin typeface="Franklin Gothic Demi"/>
              </a:rPr>
              <a:t>M</a:t>
            </a:r>
            <a:r>
              <a:rPr b="0" lang="en-US" sz="3600" spc="-1" strike="noStrike" cap="all">
                <a:solidFill>
                  <a:srgbClr val="404040"/>
                </a:solidFill>
                <a:latin typeface="Franklin Gothic Demi"/>
              </a:rPr>
              <a:t>as</a:t>
            </a:r>
            <a:r>
              <a:rPr b="0" lang="en-US" sz="3600" spc="-1" strike="noStrike" cap="all">
                <a:solidFill>
                  <a:srgbClr val="404040"/>
                </a:solidFill>
                <a:latin typeface="Franklin Gothic Demi"/>
              </a:rPr>
              <a:t>te</a:t>
            </a:r>
            <a:r>
              <a:rPr b="0" lang="en-US" sz="3600" spc="-1" strike="noStrike" cap="all">
                <a:solidFill>
                  <a:srgbClr val="404040"/>
                </a:solidFill>
                <a:latin typeface="Franklin Gothic Demi"/>
              </a:rPr>
              <a:t>r </a:t>
            </a:r>
            <a:r>
              <a:rPr b="0" lang="en-US" sz="3600" spc="-1" strike="noStrike" cap="all">
                <a:solidFill>
                  <a:srgbClr val="404040"/>
                </a:solidFill>
                <a:latin typeface="Franklin Gothic Demi"/>
              </a:rPr>
              <a:t>ti</a:t>
            </a:r>
            <a:r>
              <a:rPr b="0" lang="en-US" sz="3600" spc="-1" strike="noStrike" cap="all">
                <a:solidFill>
                  <a:srgbClr val="404040"/>
                </a:solidFill>
                <a:latin typeface="Franklin Gothic Demi"/>
              </a:rPr>
              <a:t>tl</a:t>
            </a:r>
            <a:r>
              <a:rPr b="0" lang="en-US" sz="3600" spc="-1" strike="noStrike" cap="all">
                <a:solidFill>
                  <a:srgbClr val="404040"/>
                </a:solidFill>
                <a:latin typeface="Franklin Gothic Demi"/>
              </a:rPr>
              <a:t>e </a:t>
            </a:r>
            <a:r>
              <a:rPr b="0" lang="en-US" sz="3600" spc="-1" strike="noStrike" cap="all">
                <a:solidFill>
                  <a:srgbClr val="404040"/>
                </a:solidFill>
                <a:latin typeface="Franklin Gothic Demi"/>
              </a:rPr>
              <a:t>st</a:t>
            </a:r>
            <a:r>
              <a:rPr b="0" lang="en-US" sz="3600" spc="-1" strike="noStrike" cap="all">
                <a:solidFill>
                  <a:srgbClr val="404040"/>
                </a:solidFill>
                <a:latin typeface="Franklin Gothic Demi"/>
              </a:rPr>
              <a:t>yl</a:t>
            </a:r>
            <a:r>
              <a:rPr b="0" lang="en-US" sz="3600" spc="-1" strike="noStrike" cap="all">
                <a:solidFill>
                  <a:srgbClr val="404040"/>
                </a:solidFill>
                <a:latin typeface="Franklin Gothic Demi"/>
              </a:rPr>
              <a:t>e</a:t>
            </a:r>
            <a:endParaRPr b="0" lang="en-US" sz="36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7606080" y="642384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404040"/>
                </a:solidFill>
                <a:latin typeface="Franklin Gothic Book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404040"/>
                </a:solidFill>
                <a:latin typeface="Franklin Gothic Book"/>
              </a:rPr>
              <a:t>&lt;date/time&gt;</a:t>
            </a:r>
            <a:endParaRPr b="0" lang="en-IN" sz="900" spc="-1" strike="noStrike">
              <a:latin typeface="Times New Roman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ftr" idx="2"/>
          </p:nvPr>
        </p:nvSpPr>
        <p:spPr>
          <a:xfrm>
            <a:off x="581040" y="6423840"/>
            <a:ext cx="691668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sldNum" idx="3"/>
          </p:nvPr>
        </p:nvSpPr>
        <p:spPr>
          <a:xfrm>
            <a:off x="10558440" y="64238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404040"/>
                </a:solidFill>
                <a:latin typeface="Franklin Gothic Book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18E128D-2794-497E-BD10-667770C8658F}" type="slidenum">
              <a:rPr b="0" lang="en-US" sz="900" spc="-1" strike="noStrike">
                <a:solidFill>
                  <a:srgbClr val="404040"/>
                </a:solidFill>
                <a:latin typeface="Franklin Gothic Book"/>
              </a:rPr>
              <a:t>&lt;number&gt;</a:t>
            </a:fld>
            <a:endParaRPr b="0" lang="en-IN" sz="900" spc="-1" strike="noStrike">
              <a:latin typeface="Times New Roman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1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pc="-1" strike="noStrike">
                <a:solidFill>
                  <a:srgbClr val="404040"/>
                </a:solidFill>
                <a:latin typeface="Franklin Gothic Book"/>
              </a:rPr>
              <a:t>Click to edit the outline text format</a:t>
            </a: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404040"/>
                </a:solidFill>
                <a:latin typeface="Franklin Gothic Book"/>
              </a:rPr>
              <a:t>Second Outline Level</a:t>
            </a:r>
            <a:endParaRPr b="0" lang="en-US" sz="1300" spc="-1" strike="noStrike">
              <a:solidFill>
                <a:srgbClr val="404040"/>
              </a:solidFill>
              <a:latin typeface="Franklin Gothic Book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100" spc="-1" strike="noStrike">
                <a:solidFill>
                  <a:srgbClr val="404040"/>
                </a:solidFill>
                <a:latin typeface="Franklin Gothic Book"/>
              </a:rPr>
              <a:t>Third Outline Level</a:t>
            </a:r>
            <a:endParaRPr b="0" lang="en-US" sz="1100" spc="-1" strike="noStrike">
              <a:solidFill>
                <a:srgbClr val="404040"/>
              </a:solidFill>
              <a:latin typeface="Franklin Gothic Book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100" spc="-1" strike="noStrike">
                <a:solidFill>
                  <a:srgbClr val="404040"/>
                </a:solidFill>
                <a:latin typeface="Franklin Gothic Book"/>
              </a:rPr>
              <a:t>Fourth Outline Level</a:t>
            </a:r>
            <a:endParaRPr b="0" lang="en-US" sz="1100" spc="-1" strike="noStrike">
              <a:solidFill>
                <a:srgbClr val="404040"/>
              </a:solidFill>
              <a:latin typeface="Franklin Gothic Book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Franklin Gothic Book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Franklin Gothic Book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Franklin Gothic Book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Franklin Gothic Book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Franklin Gothic Book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Franklin Gothic 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8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rgbClr val="465359"/>
          </a:solidFill>
          <a:ln w="12600">
            <a:noFill/>
          </a:ln>
          <a:effectLst>
            <a:outerShdw dist="25560" dir="5400000" blurRad="381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7" name="Rectangle 9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rgbClr val="969fa7"/>
          </a:solidFill>
          <a:ln w="12600">
            <a:noFill/>
          </a:ln>
          <a:effectLst>
            <a:outerShdw dist="25560" dir="5400000" blurRad="381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8" name="Rectangle 10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rgbClr val="1cade4"/>
          </a:solidFill>
          <a:ln w="12600">
            <a:noFill/>
          </a:ln>
          <a:effectLst>
            <a:outerShdw dist="25560" dir="5400000" blurRad="381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49" name="Picture 7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485000" y="6437880"/>
            <a:ext cx="1125360" cy="364680"/>
          </a:xfrm>
          <a:prstGeom prst="rect">
            <a:avLst/>
          </a:prstGeom>
          <a:ln w="0">
            <a:noFill/>
          </a:ln>
        </p:spPr>
      </p:pic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529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 cap="all">
                <a:solidFill>
                  <a:srgbClr val="404040"/>
                </a:solidFill>
                <a:latin typeface="Franklin Gothic Demi"/>
              </a:rPr>
              <a:t>Click to edit Master title style</a:t>
            </a:r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81040" y="1302120"/>
            <a:ext cx="11029320" cy="4672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marL="432000" indent="-3240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pc="-1" strike="noStrike">
                <a:solidFill>
                  <a:srgbClr val="404040"/>
                </a:solidFill>
                <a:latin typeface="Franklin Gothic Book"/>
              </a:rPr>
              <a:t>Click to edit Master text styles</a:t>
            </a: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  <a:p>
            <a:pPr lvl="1" marL="864000" indent="-3240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Franklin Gothic Book"/>
              </a:rPr>
              <a:t>Second level</a:t>
            </a:r>
            <a:endParaRPr b="0" lang="en-US" sz="1400" spc="-1" strike="noStrike">
              <a:solidFill>
                <a:srgbClr val="404040"/>
              </a:solidFill>
              <a:latin typeface="Franklin Gothic Book"/>
            </a:endParaRPr>
          </a:p>
          <a:p>
            <a:pPr lvl="2" marL="1296000" indent="-288000">
              <a:lnSpc>
                <a:spcPct val="100000"/>
              </a:lnSpc>
              <a:spcBef>
                <a:spcPts val="261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404040"/>
                </a:solidFill>
                <a:latin typeface="Franklin Gothic Book"/>
              </a:rPr>
              <a:t>Third level</a:t>
            </a:r>
            <a:endParaRPr b="0" lang="en-US" sz="1300" spc="-1" strike="noStrike">
              <a:solidFill>
                <a:srgbClr val="404040"/>
              </a:solidFill>
              <a:latin typeface="Franklin Gothic Book"/>
            </a:endParaRPr>
          </a:p>
          <a:p>
            <a:pPr lvl="3" marL="1728000" indent="-216000">
              <a:lnSpc>
                <a:spcPct val="100000"/>
              </a:lnSpc>
              <a:spcBef>
                <a:spcPts val="221"/>
              </a:spcBef>
              <a:spcAft>
                <a:spcPts val="601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100" spc="-1" strike="noStrike">
                <a:solidFill>
                  <a:srgbClr val="404040"/>
                </a:solidFill>
                <a:latin typeface="Franklin Gothic Book"/>
              </a:rPr>
              <a:t>Fourth level</a:t>
            </a:r>
            <a:endParaRPr b="0" lang="en-US" sz="1100" spc="-1" strike="noStrike">
              <a:solidFill>
                <a:srgbClr val="404040"/>
              </a:solidFill>
              <a:latin typeface="Franklin Gothic Book"/>
            </a:endParaRPr>
          </a:p>
          <a:p>
            <a:pPr lvl="4" marL="2160000" indent="-216000">
              <a:lnSpc>
                <a:spcPct val="100000"/>
              </a:lnSpc>
              <a:spcBef>
                <a:spcPts val="221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100" spc="-1" strike="noStrike">
                <a:solidFill>
                  <a:srgbClr val="404040"/>
                </a:solidFill>
                <a:latin typeface="Franklin Gothic Book"/>
              </a:rPr>
              <a:t>Fifth level</a:t>
            </a:r>
            <a:endParaRPr b="0" lang="en-US" sz="11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dt" idx="4"/>
          </p:nvPr>
        </p:nvSpPr>
        <p:spPr>
          <a:xfrm>
            <a:off x="7606080" y="642384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404040"/>
                </a:solidFill>
                <a:latin typeface="Franklin Gothic Book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404040"/>
                </a:solidFill>
                <a:latin typeface="Franklin Gothic Book"/>
              </a:rPr>
              <a:t>&lt;date/time&gt;</a:t>
            </a:r>
            <a:endParaRPr b="0" lang="en-IN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rgbClr val="465359"/>
          </a:solidFill>
          <a:ln w="12600">
            <a:noFill/>
          </a:ln>
          <a:effectLst>
            <a:outerShdw dist="25560" dir="5400000" blurRad="381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0" name="Rectangle 9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rgbClr val="969fa7"/>
          </a:solidFill>
          <a:ln w="12600">
            <a:noFill/>
          </a:ln>
          <a:effectLst>
            <a:outerShdw dist="25560" dir="5400000" blurRad="381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1" name="Rectangle 10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rgbClr val="1cade4"/>
          </a:solidFill>
          <a:ln w="12600">
            <a:noFill/>
          </a:ln>
          <a:effectLst>
            <a:outerShdw dist="25560" dir="5400000" blurRad="381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92" name="Picture 7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485000" y="6437880"/>
            <a:ext cx="1125360" cy="364680"/>
          </a:xfrm>
          <a:prstGeom prst="rect">
            <a:avLst/>
          </a:prstGeom>
          <a:ln w="0">
            <a:noFill/>
          </a:ln>
        </p:spPr>
      </p:pic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 cap="all">
                <a:solidFill>
                  <a:srgbClr val="404040"/>
                </a:solidFill>
                <a:latin typeface="Franklin Gothic Demi"/>
              </a:rPr>
              <a:t>Click to edit Master title style</a:t>
            </a:r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dt" idx="5"/>
          </p:nvPr>
        </p:nvSpPr>
        <p:spPr>
          <a:xfrm>
            <a:off x="7606080" y="642384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404040"/>
                </a:solidFill>
                <a:latin typeface="Franklin Gothic Book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404040"/>
                </a:solidFill>
                <a:latin typeface="Franklin Gothic Book"/>
              </a:rPr>
              <a:t>&lt;date/time&gt;</a:t>
            </a:r>
            <a:endParaRPr b="0" lang="en-IN" sz="900" spc="-1" strike="noStrike">
              <a:latin typeface="Times New Roman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ftr" idx="6"/>
          </p:nvPr>
        </p:nvSpPr>
        <p:spPr>
          <a:xfrm>
            <a:off x="581040" y="6423840"/>
            <a:ext cx="691668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sldNum" idx="7"/>
          </p:nvPr>
        </p:nvSpPr>
        <p:spPr>
          <a:xfrm>
            <a:off x="10558440" y="64238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404040"/>
                </a:solidFill>
                <a:latin typeface="Franklin Gothic Book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00BB1D7-037B-4C63-981B-5CC1944133C7}" type="slidenum">
              <a:rPr b="0" lang="en-US" sz="900" spc="-1" strike="noStrike">
                <a:solidFill>
                  <a:srgbClr val="404040"/>
                </a:solidFill>
                <a:latin typeface="Franklin Gothic Book"/>
              </a:rPr>
              <a:t>&lt;number&gt;</a:t>
            </a:fld>
            <a:endParaRPr b="0" lang="en-IN" sz="9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1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pc="-1" strike="noStrike">
                <a:solidFill>
                  <a:srgbClr val="404040"/>
                </a:solidFill>
                <a:latin typeface="Franklin Gothic Book"/>
              </a:rPr>
              <a:t>Click to edit the outline text format</a:t>
            </a: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404040"/>
                </a:solidFill>
                <a:latin typeface="Franklin Gothic Book"/>
              </a:rPr>
              <a:t>Second Outline Level</a:t>
            </a:r>
            <a:endParaRPr b="0" lang="en-US" sz="1300" spc="-1" strike="noStrike">
              <a:solidFill>
                <a:srgbClr val="404040"/>
              </a:solidFill>
              <a:latin typeface="Franklin Gothic Book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100" spc="-1" strike="noStrike">
                <a:solidFill>
                  <a:srgbClr val="404040"/>
                </a:solidFill>
                <a:latin typeface="Franklin Gothic Book"/>
              </a:rPr>
              <a:t>Third Outline Level</a:t>
            </a:r>
            <a:endParaRPr b="0" lang="en-US" sz="1100" spc="-1" strike="noStrike">
              <a:solidFill>
                <a:srgbClr val="404040"/>
              </a:solidFill>
              <a:latin typeface="Franklin Gothic Book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100" spc="-1" strike="noStrike">
                <a:solidFill>
                  <a:srgbClr val="404040"/>
                </a:solidFill>
                <a:latin typeface="Franklin Gothic Book"/>
              </a:rPr>
              <a:t>Fourth Outline Level</a:t>
            </a:r>
            <a:endParaRPr b="0" lang="en-US" sz="1100" spc="-1" strike="noStrike">
              <a:solidFill>
                <a:srgbClr val="404040"/>
              </a:solidFill>
              <a:latin typeface="Franklin Gothic Book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Franklin Gothic Book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Franklin Gothic Book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Franklin Gothic Book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Franklin Gothic Book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Franklin Gothic Book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Franklin Gothic 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hyperlink" Target="https://jupyter.org/" TargetMode="External"/><Relationship Id="rId2" Type="http://schemas.openxmlformats.org/officeDocument/2006/relationships/hyperlink" Target="https://scikit-learn.org/stable/" TargetMode="External"/><Relationship Id="rId3" Type="http://schemas.openxmlformats.org/officeDocument/2006/relationships/hyperlink" Target="https://streamlit.io/" TargetMode="External"/><Relationship Id="rId4" Type="http://schemas.openxmlformats.org/officeDocument/2006/relationships/hyperlink" Target="https://pandas.pydata.org/" TargetMode="External"/><Relationship Id="rId5" Type="http://schemas.openxmlformats.org/officeDocument/2006/relationships/hyperlink" Target="https://matplotlib.org/" TargetMode="External"/><Relationship Id="rId6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360000" y="1821600"/>
            <a:ext cx="11832120" cy="977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5983b0"/>
                </a:solidFill>
                <a:latin typeface="arial"/>
              </a:rPr>
              <a:t>EMPLOYEE SALARY PREDICTION with VARIOUS ML ALGORITHMS</a:t>
            </a:r>
            <a:endParaRPr b="0" lang="en-US" sz="26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35" name="TextBox 2"/>
          <p:cNvSpPr/>
          <p:nvPr/>
        </p:nvSpPr>
        <p:spPr>
          <a:xfrm>
            <a:off x="-329760" y="1034280"/>
            <a:ext cx="12726360" cy="57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1482ac"/>
                </a:solidFill>
                <a:latin typeface="Arial"/>
              </a:rPr>
              <a:t>CAPSTONE PROJECT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36" name="TextBox 3"/>
          <p:cNvSpPr/>
          <p:nvPr/>
        </p:nvSpPr>
        <p:spPr>
          <a:xfrm>
            <a:off x="1980000" y="4089240"/>
            <a:ext cx="9540000" cy="161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1482ac"/>
                </a:solidFill>
                <a:latin typeface="Arial"/>
              </a:rPr>
              <a:t>Presented By: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1482ac"/>
                </a:solidFill>
                <a:latin typeface="Arial"/>
              </a:rPr>
              <a:t>1. Chinnamgari Spurthi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1482ac"/>
                </a:solidFill>
                <a:latin typeface="Arial"/>
              </a:rPr>
              <a:t>    </a:t>
            </a:r>
            <a:r>
              <a:rPr b="1" lang="en-US" sz="2000" spc="-1" strike="noStrike">
                <a:solidFill>
                  <a:srgbClr val="1482ac"/>
                </a:solidFill>
                <a:latin typeface="Arial"/>
              </a:rPr>
              <a:t>Sreenidhi Institute of Science &amp; Technology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1482ac"/>
                </a:solidFill>
                <a:latin typeface="Arial"/>
              </a:rPr>
              <a:t>    </a:t>
            </a:r>
            <a:r>
              <a:rPr b="1" lang="en-US" sz="2000" spc="-1" strike="noStrike">
                <a:solidFill>
                  <a:srgbClr val="1482ac"/>
                </a:solidFill>
                <a:latin typeface="Arial"/>
              </a:rPr>
              <a:t>AICTE ID : STU6835540f9d95f1748325391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1482ac"/>
                </a:solidFill>
                <a:latin typeface="Arial"/>
              </a:rPr>
              <a:t>    </a:t>
            </a:r>
            <a:r>
              <a:rPr b="1" lang="en-US" sz="2000" spc="-1" strike="noStrike">
                <a:solidFill>
                  <a:srgbClr val="1482ac"/>
                </a:solidFill>
                <a:latin typeface="Arial"/>
              </a:rPr>
              <a:t>AIML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529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65000"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 cap="all">
                <a:solidFill>
                  <a:srgbClr val="1cade4"/>
                </a:solidFill>
                <a:latin typeface="Arial"/>
                <a:ea typeface="Franklin Gothic Demi"/>
              </a:rPr>
              <a:t>Deployment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581040" y="1440000"/>
            <a:ext cx="11029320" cy="4860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1000"/>
          </a:bodyPr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404040"/>
                </a:solidFill>
                <a:latin typeface="Franklin Gothic Book"/>
              </a:rPr>
              <a:t>1. Import Libraries</a:t>
            </a:r>
            <a:endParaRPr b="0" lang="en-US" sz="1800" spc="-1" strike="noStrike">
              <a:solidFill>
                <a:srgbClr val="404040"/>
              </a:solidFill>
              <a:latin typeface="Franklin Gothic Book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Franklin Gothic Book"/>
              </a:rPr>
              <a:t>Used Streamlit, Pandas, and Joblib to build the app.</a:t>
            </a:r>
            <a:endParaRPr b="0" lang="en-US" sz="1800" spc="-1" strike="noStrike">
              <a:solidFill>
                <a:srgbClr val="404040"/>
              </a:solidFill>
              <a:latin typeface="Franklin Gothic Book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404040"/>
                </a:solidFill>
                <a:latin typeface="Franklin Gothic Book"/>
              </a:rPr>
              <a:t>2. Load Trained Model</a:t>
            </a:r>
            <a:endParaRPr b="0" lang="en-US" sz="1800" spc="-1" strike="noStrike">
              <a:solidFill>
                <a:srgbClr val="404040"/>
              </a:solidFill>
              <a:latin typeface="Franklin Gothic Book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Franklin Gothic Book"/>
              </a:rPr>
              <a:t>Loaded the saved machine learning model using Joblib.</a:t>
            </a:r>
            <a:endParaRPr b="0" lang="en-US" sz="1800" spc="-1" strike="noStrike">
              <a:solidFill>
                <a:srgbClr val="404040"/>
              </a:solidFill>
              <a:latin typeface="Franklin Gothic Book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404040"/>
                </a:solidFill>
                <a:latin typeface="Franklin Gothic Book"/>
              </a:rPr>
              <a:t>3. App Setup</a:t>
            </a:r>
            <a:endParaRPr b="0" lang="en-US" sz="1800" spc="-1" strike="noStrike">
              <a:solidFill>
                <a:srgbClr val="404040"/>
              </a:solidFill>
              <a:latin typeface="Franklin Gothic Book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Franklin Gothic Book"/>
              </a:rPr>
              <a:t>Set the app title and layout using Streamlit.</a:t>
            </a:r>
            <a:endParaRPr b="0" lang="en-US" sz="1800" spc="-1" strike="noStrike">
              <a:solidFill>
                <a:srgbClr val="404040"/>
              </a:solidFill>
              <a:latin typeface="Franklin Gothic Book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404040"/>
                </a:solidFill>
                <a:latin typeface="Franklin Gothic Book"/>
              </a:rPr>
              <a:t>4. User Inputs via Sidebar</a:t>
            </a:r>
            <a:endParaRPr b="0" lang="en-US" sz="1800" spc="-1" strike="noStrike">
              <a:solidFill>
                <a:srgbClr val="404040"/>
              </a:solidFill>
              <a:latin typeface="Franklin Gothic Book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Franklin Gothic Book"/>
              </a:rPr>
              <a:t>Collected input like age, education, job role, etc., using sliders and dropdowns.</a:t>
            </a:r>
            <a:endParaRPr b="0" lang="en-US" sz="1800" spc="-1" strike="noStrike">
              <a:solidFill>
                <a:srgbClr val="404040"/>
              </a:solidFill>
              <a:latin typeface="Franklin Gothic Book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404040"/>
                </a:solidFill>
                <a:latin typeface="Franklin Gothic Book"/>
              </a:rPr>
              <a:t>5. Map Full Forms</a:t>
            </a:r>
            <a:endParaRPr b="0" lang="en-US" sz="1800" spc="-1" strike="noStrike">
              <a:solidFill>
                <a:srgbClr val="404040"/>
              </a:solidFill>
              <a:latin typeface="Franklin Gothic Book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Franklin Gothic Book"/>
              </a:rPr>
              <a:t>Displayed full-form options to the user and mapped them to short forms for prediction.</a:t>
            </a:r>
            <a:endParaRPr b="0" lang="en-US" sz="1800" spc="-1" strike="noStrike">
              <a:solidFill>
                <a:srgbClr val="404040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529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65000"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 cap="all">
                <a:solidFill>
                  <a:srgbClr val="1cade4"/>
                </a:solidFill>
                <a:latin typeface="Arial"/>
                <a:ea typeface="Franklin Gothic Demi"/>
              </a:rPr>
              <a:t>Deployment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581040" y="1440000"/>
            <a:ext cx="11029320" cy="4860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700" spc="-1" strike="noStrike">
                <a:solidFill>
                  <a:srgbClr val="404040"/>
                </a:solidFill>
                <a:latin typeface="Franklin Gothic Book"/>
              </a:rPr>
              <a:t>6. Create Input DataFrame</a:t>
            </a: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pc="-1" strike="noStrike">
                <a:solidFill>
                  <a:srgbClr val="404040"/>
                </a:solidFill>
                <a:latin typeface="Franklin Gothic Book"/>
              </a:rPr>
              <a:t>Combined user inputs into a format suitable for prediction.</a:t>
            </a: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700" spc="-1" strike="noStrike">
                <a:solidFill>
                  <a:srgbClr val="404040"/>
                </a:solidFill>
                <a:latin typeface="Franklin Gothic Book"/>
              </a:rPr>
              <a:t>7. Display Inputs</a:t>
            </a: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pc="-1" strike="noStrike">
                <a:solidFill>
                  <a:srgbClr val="404040"/>
                </a:solidFill>
                <a:latin typeface="Franklin Gothic Book"/>
              </a:rPr>
              <a:t>Showed user-entered data before prediction.</a:t>
            </a: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700" spc="-1" strike="noStrike">
                <a:solidFill>
                  <a:srgbClr val="404040"/>
                </a:solidFill>
                <a:latin typeface="Franklin Gothic Book"/>
              </a:rPr>
              <a:t>8. Make Prediction</a:t>
            </a: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pc="-1" strike="noStrike">
                <a:solidFill>
                  <a:srgbClr val="404040"/>
                </a:solidFill>
                <a:latin typeface="Franklin Gothic Book"/>
              </a:rPr>
              <a:t>Predicted salary class (≤50K or &gt;50K) on button click.</a:t>
            </a: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700" spc="-1" strike="noStrike">
                <a:solidFill>
                  <a:srgbClr val="404040"/>
                </a:solidFill>
                <a:latin typeface="Franklin Gothic Book"/>
              </a:rPr>
              <a:t>9. Run the App</a:t>
            </a: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pc="-1" strike="noStrike">
                <a:solidFill>
                  <a:srgbClr val="404040"/>
                </a:solidFill>
                <a:latin typeface="Franklin Gothic Book"/>
              </a:rPr>
              <a:t>Launched the app using Streamlit and accessed it through the browser.</a:t>
            </a: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529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65000"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 cap="all">
                <a:solidFill>
                  <a:srgbClr val="1cade4"/>
                </a:solidFill>
                <a:latin typeface="Arial"/>
                <a:ea typeface="Franklin Gothic Demi"/>
              </a:rPr>
              <a:t>Result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540000" y="-360000"/>
            <a:ext cx="11029320" cy="6120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marL="305280" indent="-305280"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1" lang="en-US" sz="2000" spc="-1" strike="noStrike">
                <a:solidFill>
                  <a:srgbClr val="404040"/>
                </a:solidFill>
                <a:latin typeface="Franklin Gothic Book"/>
              </a:rPr>
              <a:t>We used three models: Logistic Regression, Random Forest, and Gradient Boosting to predict employee salary categories. Among them, Gradient Boosting gave the best accuracy, compared to Logistic Regression &amp; Random Forest. The models were compared using accuracy, precision, recall, and F1-score. A graph was created to visualize this comparison. The best model was saved and deployed using Streamlit.</a:t>
            </a:r>
            <a:endParaRPr b="0" lang="en-US" sz="2000" spc="-1" strike="noStrike">
              <a:solidFill>
                <a:srgbClr val="404040"/>
              </a:solidFill>
              <a:latin typeface="Franklin Gothic Book"/>
            </a:endParaRPr>
          </a:p>
        </p:txBody>
      </p:sp>
      <p:graphicFrame>
        <p:nvGraphicFramePr>
          <p:cNvPr id="160" name=""/>
          <p:cNvGraphicFramePr/>
          <p:nvPr/>
        </p:nvGraphicFramePr>
        <p:xfrm>
          <a:off x="3269880" y="4208760"/>
          <a:ext cx="5075280" cy="2180160"/>
        </p:xfrm>
        <a:graphic>
          <a:graphicData uri="http://schemas.openxmlformats.org/drawingml/2006/table">
            <a:tbl>
              <a:tblPr/>
              <a:tblGrid>
                <a:gridCol w="2537640"/>
                <a:gridCol w="2538000"/>
              </a:tblGrid>
              <a:tr h="54504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buNone/>
                      </a:pPr>
                      <a:r>
                        <a:rPr b="1" lang="en-IN" sz="2000" spc="-1" strike="noStrike">
                          <a:solidFill>
                            <a:srgbClr val="5983b0"/>
                          </a:solidFill>
                          <a:latin typeface="Franklin Gothic Book"/>
                        </a:rPr>
                        <a:t>MODEL</a:t>
                      </a:r>
                      <a:endParaRPr b="0" lang="en-IN" sz="2000" spc="-1" strike="noStrike">
                        <a:solidFill>
                          <a:srgbClr val="5983b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buNone/>
                      </a:pPr>
                      <a:r>
                        <a:rPr b="1" lang="en-IN" sz="2000" spc="-1" strike="noStrike">
                          <a:solidFill>
                            <a:srgbClr val="5983b0"/>
                          </a:solidFill>
                          <a:latin typeface="Franklin Gothic Book"/>
                        </a:rPr>
                        <a:t>ACCURACY</a:t>
                      </a:r>
                      <a:endParaRPr b="0" lang="en-IN" sz="2000" spc="-1" strike="noStrike">
                        <a:solidFill>
                          <a:srgbClr val="5983b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4504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IN" sz="1800" spc="-1" strike="noStrike">
                          <a:solidFill>
                            <a:srgbClr val="0f0f0f"/>
                          </a:solidFill>
                          <a:latin typeface="Arial"/>
                        </a:rPr>
                        <a:t>Logestic Regression</a:t>
                      </a:r>
                      <a:endParaRPr b="0" lang="en-IN" sz="1800" spc="-1" strike="noStrike">
                        <a:solidFill>
                          <a:srgbClr val="0f0f0f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IN" sz="1800" spc="-1" strike="noStrike">
                          <a:latin typeface="Arial"/>
                        </a:rPr>
                        <a:t>84.51 %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4504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IN" sz="1800" spc="-1" strike="noStrike">
                          <a:latin typeface="Arial"/>
                        </a:rPr>
                        <a:t>Random Forest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IN" sz="1800" spc="-1" strike="noStrike">
                          <a:latin typeface="Arial"/>
                        </a:rPr>
                        <a:t>83.43 %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4504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IN" sz="1800" spc="-1" strike="noStrike">
                          <a:latin typeface="Arial"/>
                        </a:rPr>
                        <a:t>Gradient Boosting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IN" sz="1800" spc="-1" strike="noStrike">
                          <a:latin typeface="Arial"/>
                        </a:rPr>
                        <a:t>86.11 %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529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65000"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 cap="all">
                <a:solidFill>
                  <a:srgbClr val="1cade4"/>
                </a:solidFill>
                <a:latin typeface="Arial"/>
                <a:ea typeface="Franklin Gothic Demi"/>
              </a:rPr>
              <a:t>Result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pic>
        <p:nvPicPr>
          <p:cNvPr id="162" name="" descr=""/>
          <p:cNvPicPr/>
          <p:nvPr/>
        </p:nvPicPr>
        <p:blipFill>
          <a:blip r:embed="rId1"/>
          <a:stretch/>
        </p:blipFill>
        <p:spPr>
          <a:xfrm>
            <a:off x="2349360" y="900000"/>
            <a:ext cx="5210640" cy="5760000"/>
          </a:xfrm>
          <a:prstGeom prst="rect">
            <a:avLst/>
          </a:prstGeom>
          <a:ln w="0">
            <a:noFill/>
          </a:ln>
        </p:spPr>
      </p:pic>
      <p:sp>
        <p:nvSpPr>
          <p:cNvPr id="163" name="curve-top-arrow 1"/>
          <p:cNvSpPr/>
          <p:nvPr/>
        </p:nvSpPr>
        <p:spPr>
          <a:xfrm>
            <a:off x="7380000" y="3585960"/>
            <a:ext cx="900000" cy="0"/>
          </a:xfrm>
          <a:custGeom>
            <a:avLst/>
            <a:gdLst/>
            <a:ahLst/>
            <a:rect l="0" t="0" r="r" b="b"/>
            <a:pathLst>
              <a:path fill="none" w="2500" h="0">
                <a:moveTo>
                  <a:pt x="1" y="0"/>
                </a:moveTo>
                <a:cubicBezTo>
                  <a:pt x="-30" y="0"/>
                  <a:pt x="513" y="0"/>
                  <a:pt x="545" y="0"/>
                </a:cubicBezTo>
                <a:cubicBezTo>
                  <a:pt x="581" y="0"/>
                  <a:pt x="615" y="0"/>
                  <a:pt x="658" y="0"/>
                </a:cubicBezTo>
                <a:cubicBezTo>
                  <a:pt x="700" y="0"/>
                  <a:pt x="745" y="0"/>
                  <a:pt x="788" y="0"/>
                </a:cubicBezTo>
                <a:cubicBezTo>
                  <a:pt x="831" y="0"/>
                  <a:pt x="874" y="0"/>
                  <a:pt x="897" y="0"/>
                </a:cubicBezTo>
                <a:lnTo>
                  <a:pt x="2500" y="0"/>
                </a:lnTo>
              </a:path>
            </a:pathLst>
          </a:custGeom>
          <a:ln cap="rnd" w="127080">
            <a:solidFill>
              <a:srgbClr val="3465a4"/>
            </a:solidFill>
            <a:round/>
            <a:headEnd len="med" type="triangle" w="med"/>
          </a:ln>
        </p:spPr>
      </p:sp>
      <p:sp>
        <p:nvSpPr>
          <p:cNvPr id="164" name=""/>
          <p:cNvSpPr txBox="1"/>
          <p:nvPr/>
        </p:nvSpPr>
        <p:spPr>
          <a:xfrm>
            <a:off x="8460000" y="3420000"/>
            <a:ext cx="320112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i="1" lang="en-IN" sz="1800" spc="-1" strike="noStrike">
                <a:latin typeface="Arial"/>
              </a:rPr>
              <a:t>Metrics summary of models</a:t>
            </a:r>
            <a:endParaRPr b="1" i="1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529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65000"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 cap="all">
                <a:solidFill>
                  <a:srgbClr val="1cade4"/>
                </a:solidFill>
                <a:latin typeface="Arial"/>
                <a:ea typeface="Franklin Gothic Demi"/>
              </a:rPr>
              <a:t>Result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pic>
        <p:nvPicPr>
          <p:cNvPr id="166" name="" descr=""/>
          <p:cNvPicPr/>
          <p:nvPr/>
        </p:nvPicPr>
        <p:blipFill>
          <a:blip r:embed="rId1"/>
          <a:srcRect l="0" t="0" r="0" b="7136"/>
          <a:stretch/>
        </p:blipFill>
        <p:spPr>
          <a:xfrm>
            <a:off x="2880000" y="1080000"/>
            <a:ext cx="6111000" cy="4320000"/>
          </a:xfrm>
          <a:prstGeom prst="rect">
            <a:avLst/>
          </a:prstGeom>
          <a:ln w="0">
            <a:noFill/>
          </a:ln>
        </p:spPr>
      </p:pic>
      <p:sp>
        <p:nvSpPr>
          <p:cNvPr id="167" name=""/>
          <p:cNvSpPr txBox="1"/>
          <p:nvPr/>
        </p:nvSpPr>
        <p:spPr>
          <a:xfrm>
            <a:off x="3780000" y="5341680"/>
            <a:ext cx="1282680" cy="238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050" spc="-1" strike="noStrike">
                <a:latin typeface="Arial"/>
              </a:rPr>
              <a:t>Logistic regression</a:t>
            </a:r>
            <a:endParaRPr b="0" lang="en-IN" sz="1050" spc="-1" strike="noStrike">
              <a:latin typeface="Arial"/>
            </a:endParaRPr>
          </a:p>
        </p:txBody>
      </p:sp>
      <p:sp>
        <p:nvSpPr>
          <p:cNvPr id="168" name=""/>
          <p:cNvSpPr txBox="1"/>
          <p:nvPr/>
        </p:nvSpPr>
        <p:spPr>
          <a:xfrm>
            <a:off x="5569560" y="5341680"/>
            <a:ext cx="1090440" cy="238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050" spc="-1" strike="noStrike">
                <a:latin typeface="Arial"/>
              </a:rPr>
              <a:t>Random Forest</a:t>
            </a:r>
            <a:endParaRPr b="0" lang="en-IN" sz="1050" spc="-1" strike="noStrike">
              <a:latin typeface="Arial"/>
            </a:endParaRPr>
          </a:p>
        </p:txBody>
      </p:sp>
      <p:sp>
        <p:nvSpPr>
          <p:cNvPr id="169" name=""/>
          <p:cNvSpPr txBox="1"/>
          <p:nvPr/>
        </p:nvSpPr>
        <p:spPr>
          <a:xfrm>
            <a:off x="7043040" y="5341680"/>
            <a:ext cx="1236960" cy="238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050" spc="-1" strike="noStrike">
                <a:latin typeface="Arial"/>
              </a:rPr>
              <a:t>Gradient Boosting</a:t>
            </a:r>
            <a:endParaRPr b="0" lang="en-IN" sz="1050" spc="-1" strike="noStrike">
              <a:latin typeface="Arial"/>
            </a:endParaRPr>
          </a:p>
        </p:txBody>
      </p:sp>
      <p:sp>
        <p:nvSpPr>
          <p:cNvPr id="170" name=""/>
          <p:cNvSpPr txBox="1"/>
          <p:nvPr/>
        </p:nvSpPr>
        <p:spPr>
          <a:xfrm>
            <a:off x="2340000" y="6120000"/>
            <a:ext cx="7173000" cy="35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IN" sz="1800" spc="-1" strike="noStrike">
                <a:latin typeface="Franklin Gothic Book"/>
              </a:rPr>
              <a:t>Best Model : Gradient Boosting with accuracy 86.11 %</a:t>
            </a:r>
            <a:endParaRPr b="1" lang="en-IN" sz="1800" spc="-1" strike="noStrike"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81040" y="540000"/>
            <a:ext cx="11029320" cy="529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65000"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 cap="all">
                <a:solidFill>
                  <a:srgbClr val="1cade4"/>
                </a:solidFill>
                <a:latin typeface="Arial"/>
                <a:ea typeface="Franklin Gothic Demi"/>
              </a:rPr>
              <a:t>Result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pic>
        <p:nvPicPr>
          <p:cNvPr id="172" name="" descr=""/>
          <p:cNvPicPr/>
          <p:nvPr/>
        </p:nvPicPr>
        <p:blipFill>
          <a:blip r:embed="rId1"/>
          <a:srcRect l="0" t="5652" r="0" b="0"/>
          <a:stretch/>
        </p:blipFill>
        <p:spPr>
          <a:xfrm>
            <a:off x="2340000" y="720000"/>
            <a:ext cx="4251960" cy="3240000"/>
          </a:xfrm>
          <a:prstGeom prst="rect">
            <a:avLst/>
          </a:prstGeom>
          <a:ln w="0">
            <a:noFill/>
          </a:ln>
        </p:spPr>
      </p:pic>
      <p:pic>
        <p:nvPicPr>
          <p:cNvPr id="173" name="" descr=""/>
          <p:cNvPicPr/>
          <p:nvPr/>
        </p:nvPicPr>
        <p:blipFill>
          <a:blip r:embed="rId2"/>
          <a:srcRect l="0" t="0" r="0" b="9140"/>
          <a:stretch/>
        </p:blipFill>
        <p:spPr>
          <a:xfrm>
            <a:off x="2340000" y="3960000"/>
            <a:ext cx="4251960" cy="2880000"/>
          </a:xfrm>
          <a:prstGeom prst="rect">
            <a:avLst/>
          </a:prstGeom>
          <a:ln w="0">
            <a:noFill/>
          </a:ln>
        </p:spPr>
      </p:pic>
      <p:pic>
        <p:nvPicPr>
          <p:cNvPr id="174" name="" descr=""/>
          <p:cNvPicPr/>
          <p:nvPr/>
        </p:nvPicPr>
        <p:blipFill>
          <a:blip r:embed="rId3"/>
          <a:stretch/>
        </p:blipFill>
        <p:spPr>
          <a:xfrm>
            <a:off x="6660000" y="2129760"/>
            <a:ext cx="4860000" cy="3090240"/>
          </a:xfrm>
          <a:prstGeom prst="rect">
            <a:avLst/>
          </a:prstGeom>
          <a:ln w="0">
            <a:noFill/>
          </a:ln>
        </p:spPr>
      </p:pic>
      <p:sp>
        <p:nvSpPr>
          <p:cNvPr id="175" name=""/>
          <p:cNvSpPr txBox="1"/>
          <p:nvPr/>
        </p:nvSpPr>
        <p:spPr>
          <a:xfrm>
            <a:off x="7210440" y="5400000"/>
            <a:ext cx="3769560" cy="35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IN" sz="1800" spc="-1" strike="noStrike">
                <a:solidFill>
                  <a:srgbClr val="3465a4"/>
                </a:solidFill>
                <a:latin typeface="Franklin globic book"/>
              </a:rPr>
              <a:t>WEB </a:t>
            </a:r>
            <a:r>
              <a:rPr b="1" lang="en-IN" sz="1800" spc="-1" strike="noStrike">
                <a:solidFill>
                  <a:srgbClr val="3465a4"/>
                </a:solidFill>
                <a:latin typeface="Franklin globic book"/>
              </a:rPr>
              <a:t>APP</a:t>
            </a:r>
            <a:r>
              <a:rPr b="1" lang="en-IN" sz="1800" spc="-1" strike="noStrike">
                <a:solidFill>
                  <a:srgbClr val="3465a4"/>
                </a:solidFill>
                <a:latin typeface="Franklin globic book"/>
              </a:rPr>
              <a:t> USING STREAMLIT</a:t>
            </a:r>
            <a:endParaRPr b="0" lang="en-IN" sz="1800" spc="-1" strike="noStrike">
              <a:solidFill>
                <a:srgbClr val="3465a4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581040" y="900000"/>
            <a:ext cx="11029320" cy="529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65000"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 cap="all">
                <a:solidFill>
                  <a:srgbClr val="1cade4"/>
                </a:solidFill>
                <a:latin typeface="Arial"/>
                <a:ea typeface="Franklin Gothic Demi"/>
              </a:rPr>
              <a:t>Result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77" name=""/>
          <p:cNvSpPr txBox="1"/>
          <p:nvPr/>
        </p:nvSpPr>
        <p:spPr>
          <a:xfrm>
            <a:off x="1432800" y="3253680"/>
            <a:ext cx="95472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800" spc="-1" strike="noStrike">
                <a:latin typeface="Arial"/>
              </a:rPr>
              <a:t>https://github.com/Spurthi-Chinnamgari/Empolyee-Salary-Prediction-Chinnamgari_Spurthi.git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8" name=""/>
          <p:cNvSpPr txBox="1"/>
          <p:nvPr/>
        </p:nvSpPr>
        <p:spPr>
          <a:xfrm>
            <a:off x="720000" y="2353680"/>
            <a:ext cx="37422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IN" sz="1800" spc="-1" strike="noStrike">
                <a:latin typeface="Arial"/>
              </a:rPr>
              <a:t>Github repository link of project: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529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65000"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 cap="all">
                <a:solidFill>
                  <a:srgbClr val="1cade4"/>
                </a:solidFill>
                <a:latin typeface="Arial"/>
                <a:ea typeface="Franklin Gothic Demi"/>
              </a:rPr>
              <a:t>Conclusion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180000" y="900000"/>
            <a:ext cx="11466720" cy="5760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marL="305280" indent="-305280"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1" lang="en-IN" sz="1600" spc="-1" strike="noStrike">
                <a:solidFill>
                  <a:srgbClr val="0f0f0f"/>
                </a:solidFill>
                <a:latin typeface="Franklin Gothic Book"/>
                <a:ea typeface="Franklin Gothic Book"/>
              </a:rPr>
              <a:t>Developed a salary classification system using input features like age, education, job role, etc.</a:t>
            </a:r>
            <a:endParaRPr b="1" lang="en-US" sz="1600" spc="-1" strike="noStrike">
              <a:solidFill>
                <a:srgbClr val="404040"/>
              </a:solidFill>
              <a:latin typeface="Franklin Gothic Book"/>
            </a:endParaRPr>
          </a:p>
          <a:p>
            <a:pPr marL="305280" indent="-305280"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1" lang="en-IN" sz="1600" spc="-1" strike="noStrike">
                <a:solidFill>
                  <a:srgbClr val="0f0f0f"/>
                </a:solidFill>
                <a:latin typeface="Franklin Gothic Book"/>
                <a:ea typeface="Franklin Gothic Book"/>
              </a:rPr>
              <a:t>Explored and cleaned the dataset, removing null values, special characters, and irrelevant data.</a:t>
            </a:r>
            <a:endParaRPr b="1" lang="en-US" sz="1600" spc="-1" strike="noStrike">
              <a:solidFill>
                <a:srgbClr val="404040"/>
              </a:solidFill>
              <a:latin typeface="Franklin Gothic Book"/>
            </a:endParaRPr>
          </a:p>
          <a:p>
            <a:pPr marL="305280" indent="-305280"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1" lang="en-IN" sz="1600" spc="-1" strike="noStrike">
                <a:solidFill>
                  <a:srgbClr val="0f0f0f"/>
                </a:solidFill>
                <a:latin typeface="Franklin Gothic Book"/>
                <a:ea typeface="Franklin Gothic Book"/>
              </a:rPr>
              <a:t>Faced challenges like:</a:t>
            </a:r>
            <a:endParaRPr b="1" lang="en-US" sz="1600" spc="-1" strike="noStrike">
              <a:solidFill>
                <a:srgbClr val="404040"/>
              </a:solidFill>
              <a:latin typeface="Franklin Gothic Book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f0f0f"/>
                </a:solidFill>
                <a:latin typeface="Franklin Gothic Book"/>
                <a:ea typeface="Franklin Gothic Book"/>
              </a:rPr>
              <a:t>Missing and inconsistent values in key columns (e.g., education, workclass).</a:t>
            </a:r>
            <a:endParaRPr b="1" lang="en-US" sz="1600" spc="-1" strike="noStrike">
              <a:solidFill>
                <a:srgbClr val="404040"/>
              </a:solidFill>
              <a:latin typeface="Franklin Gothic Book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f0f0f"/>
                </a:solidFill>
                <a:latin typeface="Franklin Gothic Book"/>
                <a:ea typeface="Franklin Gothic Book"/>
              </a:rPr>
              <a:t>Special characters like '?' and whitespace that needed proper replacement.</a:t>
            </a:r>
            <a:endParaRPr b="1" lang="en-US" sz="1600" spc="-1" strike="noStrike">
              <a:solidFill>
                <a:srgbClr val="404040"/>
              </a:solidFill>
              <a:latin typeface="Franklin Gothic Book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f0f0f"/>
                </a:solidFill>
                <a:latin typeface="Franklin Gothic Book"/>
                <a:ea typeface="Franklin Gothic Book"/>
              </a:rPr>
              <a:t>Outliers in age, capital gain/loss, and hours worked, affecting model performance.</a:t>
            </a:r>
            <a:endParaRPr b="1" lang="en-US" sz="1600" spc="-1" strike="noStrike">
              <a:solidFill>
                <a:srgbClr val="404040"/>
              </a:solidFill>
              <a:latin typeface="Franklin Gothic Book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f0f0f"/>
                </a:solidFill>
                <a:latin typeface="Franklin Gothic Book"/>
                <a:ea typeface="Franklin Gothic Book"/>
              </a:rPr>
              <a:t>Deciding which features were relevant (e.g., dropping gender, fnlwgt, etc.).</a:t>
            </a:r>
            <a:endParaRPr b="1" lang="en-US" sz="1600" spc="-1" strike="noStrike">
              <a:solidFill>
                <a:srgbClr val="404040"/>
              </a:solidFill>
              <a:latin typeface="Franklin Gothic Book"/>
            </a:endParaRPr>
          </a:p>
          <a:p>
            <a:pPr marL="305280" indent="-305280"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1" lang="en-IN" sz="1600" spc="-1" strike="noStrike">
                <a:solidFill>
                  <a:srgbClr val="0f0f0f"/>
                </a:solidFill>
                <a:latin typeface="Franklin Gothic Book"/>
                <a:ea typeface="Franklin Gothic Book"/>
              </a:rPr>
              <a:t>Compared three models: Logistic Regression, Random Forest, and Gradient Boosting.</a:t>
            </a:r>
            <a:endParaRPr b="1" lang="en-US" sz="1600" spc="-1" strike="noStrike">
              <a:solidFill>
                <a:srgbClr val="404040"/>
              </a:solidFill>
              <a:latin typeface="Franklin Gothic Book"/>
            </a:endParaRPr>
          </a:p>
          <a:p>
            <a:pPr marL="305280" indent="-305280"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1" lang="en-IN" sz="1600" spc="-1" strike="noStrike">
                <a:solidFill>
                  <a:srgbClr val="0f0f0f"/>
                </a:solidFill>
                <a:latin typeface="Franklin Gothic Book"/>
                <a:ea typeface="Franklin Gothic Book"/>
              </a:rPr>
              <a:t>Gradient Boosting performed best with an accuracy of 86.11% and was saved for deployment.</a:t>
            </a:r>
            <a:endParaRPr b="1" lang="en-US" sz="1600" spc="-1" strike="noStrike">
              <a:solidFill>
                <a:srgbClr val="404040"/>
              </a:solidFill>
              <a:latin typeface="Franklin Gothic Book"/>
            </a:endParaRPr>
          </a:p>
          <a:p>
            <a:pPr marL="305280" indent="-305280"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1" lang="en-IN" sz="1600" spc="-1" strike="noStrike">
                <a:solidFill>
                  <a:srgbClr val="0f0f0f"/>
                </a:solidFill>
                <a:latin typeface="Franklin Gothic Book"/>
                <a:ea typeface="Franklin Gothic Book"/>
              </a:rPr>
              <a:t>Created a simple Streamlit app for real-time salary prediction based on user input.</a:t>
            </a:r>
            <a:endParaRPr b="1" lang="en-US" sz="1600" spc="-1" strike="noStrike">
              <a:solidFill>
                <a:srgbClr val="404040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529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65000"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 cap="all">
                <a:solidFill>
                  <a:srgbClr val="1cade4"/>
                </a:solidFill>
                <a:latin typeface="Arial"/>
                <a:ea typeface="Franklin Gothic Demi"/>
              </a:rPr>
              <a:t>References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576360" y="1672560"/>
            <a:ext cx="11029320" cy="4672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marL="305280" indent="-305280"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1" lang="en-IN" sz="1800" spc="-1" strike="noStrike">
                <a:solidFill>
                  <a:srgbClr val="0f0f0f"/>
                </a:solidFill>
                <a:latin typeface="Franklin Gothic Book"/>
                <a:ea typeface="Franklin Gothic Book"/>
                <a:hlinkClick r:id="rId1"/>
              </a:rPr>
              <a:t>Jupyter Notebook</a:t>
            </a:r>
            <a:r>
              <a:rPr b="1" lang="en-IN" sz="1800" spc="-1" strike="noStrike">
                <a:solidFill>
                  <a:srgbClr val="0f0f0f"/>
                </a:solidFill>
                <a:latin typeface="Franklin Gothic Book"/>
                <a:ea typeface="Franklin Gothic Book"/>
              </a:rPr>
              <a:t> – </a:t>
            </a:r>
            <a:r>
              <a:rPr b="0" lang="en-IN" sz="1800" spc="-1" strike="noStrike">
                <a:solidFill>
                  <a:srgbClr val="0f0f0f"/>
                </a:solidFill>
                <a:latin typeface="Franklin Gothic Book"/>
                <a:ea typeface="Franklin Gothic Book"/>
              </a:rPr>
              <a:t>An interactive environment for coding and data analysis</a:t>
            </a:r>
            <a:endParaRPr b="0" lang="en-US" sz="1800" spc="-1" strike="noStrike">
              <a:solidFill>
                <a:srgbClr val="404040"/>
              </a:solidFill>
              <a:latin typeface="Franklin Gothic Book"/>
            </a:endParaRPr>
          </a:p>
          <a:p>
            <a:pPr marL="305280" indent="-305280"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endParaRPr b="0" lang="en-US" sz="1800" spc="-1" strike="noStrike">
              <a:solidFill>
                <a:srgbClr val="404040"/>
              </a:solidFill>
              <a:latin typeface="Franklin Gothic Book"/>
            </a:endParaRPr>
          </a:p>
          <a:p>
            <a:pPr marL="305280" indent="-305280"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1" lang="en-IN" sz="1800" spc="-1" strike="noStrike">
                <a:solidFill>
                  <a:srgbClr val="0f0f0f"/>
                </a:solidFill>
                <a:latin typeface="Franklin Gothic Book"/>
                <a:ea typeface="Franklin Gothic Book"/>
                <a:hlinkClick r:id="rId2"/>
              </a:rPr>
              <a:t>Scikit-learn</a:t>
            </a:r>
            <a:r>
              <a:rPr b="1" lang="en-IN" sz="1800" spc="-1" strike="noStrike">
                <a:solidFill>
                  <a:srgbClr val="0f0f0f"/>
                </a:solidFill>
                <a:latin typeface="Franklin Gothic Book"/>
                <a:ea typeface="Franklin Gothic Book"/>
              </a:rPr>
              <a:t> – </a:t>
            </a:r>
            <a:r>
              <a:rPr b="0" lang="en-IN" sz="1800" spc="-1" strike="noStrike">
                <a:solidFill>
                  <a:srgbClr val="0f0f0f"/>
                </a:solidFill>
                <a:latin typeface="Franklin Gothic Book"/>
                <a:ea typeface="Franklin Gothic Book"/>
              </a:rPr>
              <a:t>Machine learning library used for model training and evaluation</a:t>
            </a:r>
            <a:endParaRPr b="0" lang="en-US" sz="1800" spc="-1" strike="noStrike">
              <a:solidFill>
                <a:srgbClr val="404040"/>
              </a:solidFill>
              <a:latin typeface="Franklin Gothic Book"/>
            </a:endParaRPr>
          </a:p>
          <a:p>
            <a:pPr marL="305280" indent="-305280"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endParaRPr b="0" lang="en-US" sz="1800" spc="-1" strike="noStrike">
              <a:solidFill>
                <a:srgbClr val="404040"/>
              </a:solidFill>
              <a:latin typeface="Franklin Gothic Book"/>
            </a:endParaRPr>
          </a:p>
          <a:p>
            <a:pPr marL="305280" indent="-305280"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1" lang="en-IN" sz="1800" spc="-1" strike="noStrike">
                <a:solidFill>
                  <a:srgbClr val="0f0f0f"/>
                </a:solidFill>
                <a:latin typeface="Franklin Gothic Book"/>
                <a:ea typeface="Franklin Gothic Book"/>
                <a:hlinkClick r:id="rId3"/>
              </a:rPr>
              <a:t>Streamlit</a:t>
            </a:r>
            <a:r>
              <a:rPr b="1" lang="en-IN" sz="1800" spc="-1" strike="noStrike">
                <a:solidFill>
                  <a:srgbClr val="0f0f0f"/>
                </a:solidFill>
                <a:latin typeface="Franklin Gothic Book"/>
                <a:ea typeface="Franklin Gothic Book"/>
              </a:rPr>
              <a:t> – </a:t>
            </a:r>
            <a:r>
              <a:rPr b="0" lang="en-IN" sz="1800" spc="-1" strike="noStrike">
                <a:solidFill>
                  <a:srgbClr val="0f0f0f"/>
                </a:solidFill>
                <a:latin typeface="Franklin Gothic Book"/>
                <a:ea typeface="Franklin Gothic Book"/>
              </a:rPr>
              <a:t>Used for deploying the machine learning model as a web application</a:t>
            </a:r>
            <a:endParaRPr b="0" lang="en-US" sz="1800" spc="-1" strike="noStrike">
              <a:solidFill>
                <a:srgbClr val="404040"/>
              </a:solidFill>
              <a:latin typeface="Franklin Gothic Book"/>
            </a:endParaRPr>
          </a:p>
          <a:p>
            <a:pPr marL="305280" indent="-305280"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endParaRPr b="0" lang="en-US" sz="1800" spc="-1" strike="noStrike">
              <a:solidFill>
                <a:srgbClr val="404040"/>
              </a:solidFill>
              <a:latin typeface="Franklin Gothic Book"/>
            </a:endParaRPr>
          </a:p>
          <a:p>
            <a:pPr marL="305280" indent="-305280"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1" lang="en-IN" sz="1800" spc="-1" strike="noStrike">
                <a:solidFill>
                  <a:srgbClr val="0f0f0f"/>
                </a:solidFill>
                <a:latin typeface="Franklin Gothic Book"/>
                <a:ea typeface="Franklin Gothic Book"/>
                <a:hlinkClick r:id="rId4"/>
              </a:rPr>
              <a:t>Pandas</a:t>
            </a:r>
            <a:r>
              <a:rPr b="1" lang="en-IN" sz="1800" spc="-1" strike="noStrike">
                <a:solidFill>
                  <a:srgbClr val="0f0f0f"/>
                </a:solidFill>
                <a:latin typeface="Franklin Gothic Book"/>
                <a:ea typeface="Franklin Gothic Book"/>
              </a:rPr>
              <a:t> – </a:t>
            </a:r>
            <a:r>
              <a:rPr b="0" lang="en-IN" sz="1800" spc="-1" strike="noStrike">
                <a:solidFill>
                  <a:srgbClr val="0f0f0f"/>
                </a:solidFill>
                <a:latin typeface="Franklin Gothic Book"/>
                <a:ea typeface="Franklin Gothic Book"/>
              </a:rPr>
              <a:t>Library used for data manipulation and analysis</a:t>
            </a:r>
            <a:endParaRPr b="0" lang="en-US" sz="1800" spc="-1" strike="noStrike">
              <a:solidFill>
                <a:srgbClr val="404040"/>
              </a:solidFill>
              <a:latin typeface="Franklin Gothic Book"/>
            </a:endParaRPr>
          </a:p>
          <a:p>
            <a:pPr marL="305280" indent="-305280"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endParaRPr b="0" lang="en-US" sz="1800" spc="-1" strike="noStrike">
              <a:solidFill>
                <a:srgbClr val="404040"/>
              </a:solidFill>
              <a:latin typeface="Franklin Gothic Book"/>
            </a:endParaRPr>
          </a:p>
          <a:p>
            <a:pPr marL="305280" indent="-305280"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1" lang="en-IN" sz="1800" spc="-1" strike="noStrike">
                <a:solidFill>
                  <a:srgbClr val="0f0f0f"/>
                </a:solidFill>
                <a:latin typeface="Franklin Gothic Book"/>
                <a:ea typeface="Franklin Gothic Book"/>
                <a:hlinkClick r:id="rId5"/>
              </a:rPr>
              <a:t>Matplotlib</a:t>
            </a:r>
            <a:r>
              <a:rPr b="1" lang="en-IN" sz="1800" spc="-1" strike="noStrike">
                <a:solidFill>
                  <a:srgbClr val="0f0f0f"/>
                </a:solidFill>
                <a:latin typeface="Franklin Gothic Book"/>
                <a:ea typeface="Franklin Gothic Book"/>
              </a:rPr>
              <a:t> – </a:t>
            </a:r>
            <a:r>
              <a:rPr b="0" lang="en-IN" sz="1800" spc="-1" strike="noStrike">
                <a:solidFill>
                  <a:srgbClr val="0f0f0f"/>
                </a:solidFill>
                <a:latin typeface="Franklin Gothic Book"/>
                <a:ea typeface="Franklin Gothic Book"/>
              </a:rPr>
              <a:t>For visualizing model performance</a:t>
            </a:r>
            <a:endParaRPr b="0" lang="en-US" sz="1800" spc="-1" strike="noStrike">
              <a:solidFill>
                <a:srgbClr val="404040"/>
              </a:solidFill>
              <a:latin typeface="Franklin Gothic Book"/>
            </a:endParaRPr>
          </a:p>
          <a:p>
            <a:pPr marL="305280" indent="-305280"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endParaRPr b="0" lang="en-US" sz="1800" spc="-1" strike="noStrike">
              <a:solidFill>
                <a:srgbClr val="404040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1463040" y="2766240"/>
            <a:ext cx="9298440" cy="1325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800" spc="-1" strike="noStrike" cap="all">
                <a:solidFill>
                  <a:srgbClr val="002060"/>
                </a:solidFill>
                <a:latin typeface="Arial"/>
              </a:rPr>
              <a:t>THANK YOU</a:t>
            </a:r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849600" y="5583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 cap="all">
                <a:solidFill>
                  <a:srgbClr val="002060"/>
                </a:solidFill>
                <a:latin typeface="Arial"/>
              </a:rPr>
              <a:t>OUTLINE</a:t>
            </a:r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792720" y="1573560"/>
            <a:ext cx="11018520" cy="5238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404040"/>
                </a:solidFill>
                <a:latin typeface="Arial"/>
                <a:ea typeface="Franklin Gothic Book"/>
              </a:rPr>
              <a:t>  </a:t>
            </a:r>
            <a:endParaRPr b="0" lang="en-US" sz="2000" spc="-1" strike="noStrike">
              <a:solidFill>
                <a:srgbClr val="404040"/>
              </a:solidFill>
              <a:latin typeface="Franklin Gothic Book"/>
            </a:endParaRPr>
          </a:p>
          <a:p>
            <a:pPr marL="305280" indent="-30528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1" lang="en-US" sz="2000" spc="-1" strike="noStrike">
                <a:solidFill>
                  <a:srgbClr val="404040"/>
                </a:solidFill>
                <a:latin typeface="Arial"/>
                <a:ea typeface="Franklin Gothic Book"/>
              </a:rPr>
              <a:t>Problem Statement </a:t>
            </a:r>
            <a:endParaRPr b="0" lang="en-US" sz="2000" spc="-1" strike="noStrike">
              <a:solidFill>
                <a:srgbClr val="404040"/>
              </a:solidFill>
              <a:latin typeface="Franklin Gothic Book"/>
            </a:endParaRPr>
          </a:p>
          <a:p>
            <a:pPr marL="305280" indent="-30528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1" lang="en-US" sz="2000" spc="-1" strike="noStrike">
                <a:solidFill>
                  <a:srgbClr val="404040"/>
                </a:solidFill>
                <a:latin typeface="Arial"/>
                <a:ea typeface="Franklin Gothic Book"/>
              </a:rPr>
              <a:t>System </a:t>
            </a:r>
            <a:r>
              <a:rPr b="1" lang="en-US" sz="2000" spc="-1" strike="noStrike">
                <a:solidFill>
                  <a:srgbClr val="404040"/>
                </a:solidFill>
                <a:latin typeface="Arial"/>
                <a:ea typeface="Franklin Gothic Book"/>
              </a:rPr>
              <a:t>Development Approach</a:t>
            </a:r>
            <a:endParaRPr b="0" lang="en-US" sz="2000" spc="-1" strike="noStrike">
              <a:solidFill>
                <a:srgbClr val="404040"/>
              </a:solidFill>
              <a:latin typeface="Franklin Gothic Book"/>
            </a:endParaRPr>
          </a:p>
          <a:p>
            <a:pPr marL="305280" indent="-30528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1" lang="en-US" sz="2000" spc="-1" strike="noStrike">
                <a:solidFill>
                  <a:srgbClr val="404040"/>
                </a:solidFill>
                <a:latin typeface="Arial"/>
                <a:ea typeface="Franklin Gothic Book"/>
              </a:rPr>
              <a:t>Algorithm &amp; Deployment </a:t>
            </a:r>
            <a:endParaRPr b="0" lang="en-US" sz="2000" spc="-1" strike="noStrike">
              <a:solidFill>
                <a:srgbClr val="404040"/>
              </a:solidFill>
              <a:latin typeface="Franklin Gothic Book"/>
            </a:endParaRPr>
          </a:p>
          <a:p>
            <a:pPr marL="305280" indent="-30528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1" lang="en-US" sz="2000" spc="-1" strike="noStrike">
                <a:solidFill>
                  <a:srgbClr val="404040"/>
                </a:solidFill>
                <a:latin typeface="Arial"/>
                <a:ea typeface="Franklin Gothic Book"/>
              </a:rPr>
              <a:t>Result</a:t>
            </a:r>
            <a:endParaRPr b="0" lang="en-US" sz="2000" spc="-1" strike="noStrike">
              <a:solidFill>
                <a:srgbClr val="404040"/>
              </a:solidFill>
              <a:latin typeface="Franklin Gothic Book"/>
            </a:endParaRPr>
          </a:p>
          <a:p>
            <a:pPr marL="305280" indent="-30528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1" lang="en-US" sz="2000" spc="-1" strike="noStrike">
                <a:solidFill>
                  <a:srgbClr val="404040"/>
                </a:solidFill>
                <a:latin typeface="Arial"/>
                <a:ea typeface="Franklin Gothic Book"/>
              </a:rPr>
              <a:t>Conclusion</a:t>
            </a:r>
            <a:endParaRPr b="0" lang="en-US" sz="2000" spc="-1" strike="noStrike">
              <a:solidFill>
                <a:srgbClr val="404040"/>
              </a:solidFill>
              <a:latin typeface="Franklin Gothic Book"/>
            </a:endParaRPr>
          </a:p>
          <a:p>
            <a:pPr marL="305280" indent="-30528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1" lang="en-US" sz="2000" spc="-1" strike="noStrike">
                <a:solidFill>
                  <a:srgbClr val="404040"/>
                </a:solidFill>
                <a:latin typeface="Arial"/>
                <a:ea typeface="Franklin Gothic Book"/>
              </a:rPr>
              <a:t>References</a:t>
            </a:r>
            <a:endParaRPr b="0" lang="en-US" sz="2000" spc="-1" strike="noStrike">
              <a:solidFill>
                <a:srgbClr val="404040"/>
              </a:solidFill>
              <a:latin typeface="Franklin Gothic Book"/>
            </a:endParaRPr>
          </a:p>
          <a:p>
            <a:pPr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529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65000"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 cap="all">
                <a:solidFill>
                  <a:srgbClr val="1cade4"/>
                </a:solidFill>
                <a:latin typeface="Arial"/>
              </a:rPr>
              <a:t>Problem Statement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452520" y="1620000"/>
            <a:ext cx="11029320" cy="2880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marL="305280" indent="-305280"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1" lang="en-US" sz="2200" spc="-1" strike="noStrike">
                <a:solidFill>
                  <a:srgbClr val="404040"/>
                </a:solidFill>
                <a:latin typeface="DejaVu Serif Condensed"/>
              </a:rPr>
              <a:t>To build a machine learning model that classifies employees into salary categories (&gt;50K or ≤50K) based on features like age, education level, job role, working hours, experience, capital gain/loss, work class, &amp; native country. The model an assist organizations in budgeting &amp; salary planning. For instance, it helps HR teams estimate salary distributions &amp; make informed hiring or compensation decisions.</a:t>
            </a:r>
            <a:endParaRPr b="0" lang="en-US" sz="2200" spc="-1" strike="noStrike">
              <a:solidFill>
                <a:srgbClr val="404040"/>
              </a:solidFill>
              <a:latin typeface="Franklin Gothic Book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2478600" y="4320000"/>
            <a:ext cx="3641400" cy="2394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81040" y="662400"/>
            <a:ext cx="11029320" cy="529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65000"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 cap="all">
                <a:solidFill>
                  <a:srgbClr val="1cade4"/>
                </a:solidFill>
                <a:latin typeface="Arial"/>
                <a:ea typeface="Franklin Gothic Demi"/>
              </a:rPr>
              <a:t>System  Approach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581040" y="1302120"/>
            <a:ext cx="11029320" cy="4672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404040"/>
              </a:solidFill>
              <a:latin typeface="Franklin Gothic Book"/>
            </a:endParaRPr>
          </a:p>
          <a:p>
            <a:pPr marL="305280" indent="-305280"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1" lang="en-IN" sz="2800" spc="-1" strike="noStrike">
                <a:solidFill>
                  <a:srgbClr val="1482ac"/>
                </a:solidFill>
                <a:latin typeface="Franklin Gothic Book"/>
                <a:ea typeface="Franklin Gothic Book"/>
              </a:rPr>
              <a:t>System requirements</a:t>
            </a:r>
            <a:endParaRPr b="0" lang="en-US" sz="2800" spc="-1" strike="noStrike">
              <a:solidFill>
                <a:srgbClr val="404040"/>
              </a:solidFill>
              <a:latin typeface="Franklin Gothic Book"/>
            </a:endParaRPr>
          </a:p>
          <a:p>
            <a:pPr marL="305280" indent="-305280"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1" lang="en-IN" sz="2400" spc="-1" strike="noStrike">
                <a:solidFill>
                  <a:srgbClr val="0f0f0f"/>
                </a:solidFill>
                <a:latin typeface="Franklin Gothic Book"/>
                <a:ea typeface="Franklin Gothic Book"/>
              </a:rPr>
              <a:t>Operating System: Windows / Ubuntu / macOS</a:t>
            </a:r>
            <a:endParaRPr b="0" lang="en-US" sz="2400" spc="-1" strike="noStrike">
              <a:solidFill>
                <a:srgbClr val="404040"/>
              </a:solidFill>
              <a:latin typeface="Franklin Gothic Book"/>
            </a:endParaRPr>
          </a:p>
          <a:p>
            <a:pPr marL="305280" indent="-305280"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1" lang="en-IN" sz="2400" spc="-1" strike="noStrike">
                <a:solidFill>
                  <a:srgbClr val="0f0f0f"/>
                </a:solidFill>
                <a:latin typeface="Franklin Gothic Book"/>
                <a:ea typeface="Franklin Gothic Book"/>
              </a:rPr>
              <a:t>Python Version: 3.8 or higher</a:t>
            </a:r>
            <a:endParaRPr b="0" lang="en-US" sz="2400" spc="-1" strike="noStrike">
              <a:solidFill>
                <a:srgbClr val="404040"/>
              </a:solidFill>
              <a:latin typeface="Franklin Gothic Book"/>
            </a:endParaRPr>
          </a:p>
          <a:p>
            <a:pPr marL="305280" indent="-305280"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1" lang="en-IN" sz="2400" spc="-1" strike="noStrike">
                <a:solidFill>
                  <a:srgbClr val="0f0f0f"/>
                </a:solidFill>
                <a:latin typeface="Franklin Gothic Book"/>
                <a:ea typeface="Franklin Gothic Book"/>
              </a:rPr>
              <a:t>RAM: Minimum 4 GB (8 GB recommended)</a:t>
            </a:r>
            <a:endParaRPr b="0" lang="en-US" sz="2400" spc="-1" strike="noStrike">
              <a:solidFill>
                <a:srgbClr val="404040"/>
              </a:solidFill>
              <a:latin typeface="Franklin Gothic Book"/>
            </a:endParaRPr>
          </a:p>
          <a:p>
            <a:pPr marL="305280" indent="-305280"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1" lang="en-IN" sz="2400" spc="-1" strike="noStrike">
                <a:solidFill>
                  <a:srgbClr val="0f0f0f"/>
                </a:solidFill>
                <a:latin typeface="Franklin Gothic Book"/>
                <a:ea typeface="Franklin Gothic Book"/>
              </a:rPr>
              <a:t>Processor: Intel i3 or higher</a:t>
            </a:r>
            <a:endParaRPr b="0" lang="en-US" sz="2400" spc="-1" strike="noStrike">
              <a:solidFill>
                <a:srgbClr val="404040"/>
              </a:solidFill>
              <a:latin typeface="Franklin Gothic Book"/>
            </a:endParaRPr>
          </a:p>
          <a:p>
            <a:pPr marL="305280" indent="-305280"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1" lang="en-IN" sz="2400" spc="-1" strike="noStrike">
                <a:solidFill>
                  <a:srgbClr val="0f0f0f"/>
                </a:solidFill>
                <a:latin typeface="Franklin Gothic Book"/>
                <a:ea typeface="Franklin Gothic Book"/>
              </a:rPr>
              <a:t>IDE: Jupyter Notebook / VS Code / Google Colab</a:t>
            </a:r>
            <a:endParaRPr b="0" lang="en-US" sz="2400" spc="-1" strike="noStrike">
              <a:solidFill>
                <a:srgbClr val="404040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81040" y="662400"/>
            <a:ext cx="11029320" cy="529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65000"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 cap="all">
                <a:solidFill>
                  <a:srgbClr val="1cade4"/>
                </a:solidFill>
                <a:latin typeface="Arial"/>
                <a:ea typeface="Franklin Gothic Demi"/>
              </a:rPr>
              <a:t>System  Approach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581040" y="1302120"/>
            <a:ext cx="11029320" cy="4672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404040"/>
              </a:solidFill>
              <a:latin typeface="Franklin Gothic Book"/>
            </a:endParaRPr>
          </a:p>
          <a:p>
            <a:pPr marL="305280" indent="-305280"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1" lang="en-IN" sz="2800" spc="-1" strike="noStrike">
                <a:solidFill>
                  <a:srgbClr val="1482ac"/>
                </a:solidFill>
                <a:latin typeface="Franklin Gothic Book"/>
                <a:ea typeface="Franklin Gothic Book"/>
              </a:rPr>
              <a:t>Library required to build the model</a:t>
            </a:r>
            <a:endParaRPr b="0" lang="en-US" sz="2800" spc="-1" strike="noStrike">
              <a:solidFill>
                <a:srgbClr val="404040"/>
              </a:solidFill>
              <a:latin typeface="Franklin Gothic Book"/>
            </a:endParaRPr>
          </a:p>
          <a:p>
            <a:pPr marL="305280" indent="-305280"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1" lang="en-IN" sz="2400" spc="-1" strike="noStrike">
                <a:solidFill>
                  <a:srgbClr val="0f0f0f"/>
                </a:solidFill>
                <a:latin typeface="Franklin Gothic Book"/>
                <a:ea typeface="Franklin Gothic Book"/>
              </a:rPr>
              <a:t>pandas – for data handling and manipulation</a:t>
            </a:r>
            <a:endParaRPr b="0" lang="en-US" sz="2400" spc="-1" strike="noStrike">
              <a:solidFill>
                <a:srgbClr val="404040"/>
              </a:solidFill>
              <a:latin typeface="Franklin Gothic Book"/>
            </a:endParaRPr>
          </a:p>
          <a:p>
            <a:pPr marL="305280" indent="-305280"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1" lang="en-IN" sz="2400" spc="-1" strike="noStrike">
                <a:solidFill>
                  <a:srgbClr val="0f0f0f"/>
                </a:solidFill>
                <a:latin typeface="Franklin Gothic Book"/>
                <a:ea typeface="Franklin Gothic Book"/>
              </a:rPr>
              <a:t>numpy – for numerical operations</a:t>
            </a:r>
            <a:endParaRPr b="0" lang="en-US" sz="2400" spc="-1" strike="noStrike">
              <a:solidFill>
                <a:srgbClr val="404040"/>
              </a:solidFill>
              <a:latin typeface="Franklin Gothic Book"/>
            </a:endParaRPr>
          </a:p>
          <a:p>
            <a:pPr marL="305280" indent="-305280"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1" lang="en-IN" sz="2400" spc="-1" strike="noStrike">
                <a:solidFill>
                  <a:srgbClr val="0f0f0f"/>
                </a:solidFill>
                <a:latin typeface="Franklin Gothic Book"/>
                <a:ea typeface="Franklin Gothic Book"/>
              </a:rPr>
              <a:t>matplotlib &amp; seaborn – for data visualization</a:t>
            </a:r>
            <a:endParaRPr b="0" lang="en-US" sz="2400" spc="-1" strike="noStrike">
              <a:solidFill>
                <a:srgbClr val="404040"/>
              </a:solidFill>
              <a:latin typeface="Franklin Gothic Book"/>
            </a:endParaRPr>
          </a:p>
          <a:p>
            <a:pPr marL="305280" indent="-305280"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1" lang="en-IN" sz="2400" spc="-1" strike="noStrike">
                <a:solidFill>
                  <a:srgbClr val="0f0f0f"/>
                </a:solidFill>
                <a:latin typeface="Franklin Gothic Book"/>
                <a:ea typeface="Franklin Gothic Book"/>
              </a:rPr>
              <a:t>sklearn – for machine learning algorithms and preprocessing</a:t>
            </a:r>
            <a:endParaRPr b="0" lang="en-US" sz="2400" spc="-1" strike="noStrike">
              <a:solidFill>
                <a:srgbClr val="404040"/>
              </a:solidFill>
              <a:latin typeface="Franklin Gothic Book"/>
            </a:endParaRPr>
          </a:p>
          <a:p>
            <a:pPr marL="305280" indent="-305280"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1" lang="en-IN" sz="2400" spc="-1" strike="noStrike">
                <a:solidFill>
                  <a:srgbClr val="0f0f0f"/>
                </a:solidFill>
                <a:latin typeface="Franklin Gothic Book"/>
                <a:ea typeface="Franklin Gothic Book"/>
              </a:rPr>
              <a:t>joblib – for saving and loading models</a:t>
            </a:r>
            <a:endParaRPr b="0" lang="en-US" sz="2400" spc="-1" strike="noStrike">
              <a:solidFill>
                <a:srgbClr val="404040"/>
              </a:solidFill>
              <a:latin typeface="Franklin Gothic Book"/>
            </a:endParaRPr>
          </a:p>
          <a:p>
            <a:pPr marL="305280" indent="-305280"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1" lang="en-IN" sz="2400" spc="-1" strike="noStrike">
                <a:solidFill>
                  <a:srgbClr val="0f0f0f"/>
                </a:solidFill>
                <a:latin typeface="Franklin Gothic Book"/>
                <a:ea typeface="Franklin Gothic Book"/>
              </a:rPr>
              <a:t>streamlit – for deploying the model as a web app</a:t>
            </a:r>
            <a:endParaRPr b="0" lang="en-US" sz="2400" spc="-1" strike="noStrike">
              <a:solidFill>
                <a:srgbClr val="404040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529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65000"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 cap="all">
                <a:solidFill>
                  <a:srgbClr val="1cade4"/>
                </a:solidFill>
                <a:latin typeface="Arial"/>
                <a:ea typeface="Franklin Gothic Demi"/>
              </a:rPr>
              <a:t>Algorithm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581040" y="1620000"/>
            <a:ext cx="11029320" cy="4672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8000"/>
          </a:bodyPr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404040"/>
                </a:solidFill>
                <a:latin typeface="Franklin Gothic Book"/>
              </a:rPr>
              <a:t>1. Load the Dataset</a:t>
            </a:r>
            <a:endParaRPr b="0" lang="en-US" sz="2200" spc="-1" strike="noStrike">
              <a:solidFill>
                <a:srgbClr val="404040"/>
              </a:solidFill>
              <a:latin typeface="Franklin Gothic Book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404040"/>
                </a:solidFill>
                <a:latin typeface="Franklin Gothic Book"/>
              </a:rPr>
              <a:t>Imported the dataset using pandas.read_csv() from a CSV file.</a:t>
            </a:r>
            <a:endParaRPr b="0" lang="en-US" sz="2200" spc="-1" strike="noStrike">
              <a:solidFill>
                <a:srgbClr val="404040"/>
              </a:solidFill>
              <a:latin typeface="Franklin Gothic Book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404040"/>
                </a:solidFill>
                <a:latin typeface="Franklin Gothic Book"/>
              </a:rPr>
              <a:t>2. Data Exploration</a:t>
            </a:r>
            <a:endParaRPr b="0" lang="en-US" sz="2200" spc="-1" strike="noStrike">
              <a:solidFill>
                <a:srgbClr val="404040"/>
              </a:solidFill>
              <a:latin typeface="Franklin Gothic Book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404040"/>
                </a:solidFill>
                <a:latin typeface="Franklin Gothic Book"/>
              </a:rPr>
              <a:t>Used functions like head(), tail(), and shape to understand the structure of the data.</a:t>
            </a:r>
            <a:endParaRPr b="0" lang="en-US" sz="2200" spc="-1" strike="noStrike">
              <a:solidFill>
                <a:srgbClr val="404040"/>
              </a:solidFill>
              <a:latin typeface="Franklin Gothic Book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404040"/>
                </a:solidFill>
                <a:latin typeface="Franklin Gothic Book"/>
              </a:rPr>
              <a:t>3. Check for Missing Values</a:t>
            </a:r>
            <a:endParaRPr b="0" lang="en-US" sz="2200" spc="-1" strike="noStrike">
              <a:solidFill>
                <a:srgbClr val="404040"/>
              </a:solidFill>
              <a:latin typeface="Franklin Gothic Book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404040"/>
                </a:solidFill>
                <a:latin typeface="Franklin Gothic Book"/>
              </a:rPr>
              <a:t>Used .isna().sum() to detect any missing values in the dataset.</a:t>
            </a:r>
            <a:endParaRPr b="0" lang="en-US" sz="2200" spc="-1" strike="noStrike">
              <a:solidFill>
                <a:srgbClr val="404040"/>
              </a:solidFill>
              <a:latin typeface="Franklin Gothic Book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404040"/>
                </a:solidFill>
                <a:latin typeface="Franklin Gothic Book"/>
              </a:rPr>
              <a:t>4. Check for Duplicates</a:t>
            </a:r>
            <a:endParaRPr b="0" lang="en-US" sz="2200" spc="-1" strike="noStrike">
              <a:solidFill>
                <a:srgbClr val="404040"/>
              </a:solidFill>
              <a:latin typeface="Franklin Gothic Book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404040"/>
                </a:solidFill>
                <a:latin typeface="Franklin Gothic Book"/>
              </a:rPr>
              <a:t>Identified duplicate records using .duplicated() and removed them to avoid data leakage.</a:t>
            </a:r>
            <a:endParaRPr b="0" lang="en-US" sz="2200" spc="-1" strike="noStrike">
              <a:solidFill>
                <a:srgbClr val="404040"/>
              </a:solidFill>
              <a:latin typeface="Franklin Gothic Book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404040"/>
                </a:solidFill>
                <a:latin typeface="Franklin Gothic Book"/>
              </a:rPr>
              <a:t>5. Check for Special / Unknown Values</a:t>
            </a:r>
            <a:endParaRPr b="0" lang="en-US" sz="2200" spc="-1" strike="noStrike">
              <a:solidFill>
                <a:srgbClr val="404040"/>
              </a:solidFill>
              <a:latin typeface="Franklin Gothic Book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404040"/>
                </a:solidFill>
                <a:latin typeface="Franklin Gothic Book"/>
              </a:rPr>
              <a:t>Inspected columns with value_counts() to detect irregular entries like '?'.</a:t>
            </a:r>
            <a:endParaRPr b="0" lang="en-US" sz="2200" spc="-1" strike="noStrike">
              <a:solidFill>
                <a:srgbClr val="404040"/>
              </a:solidFill>
              <a:latin typeface="Franklin Gothic Book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000" spc="-1" strike="noStrike">
              <a:solidFill>
                <a:srgbClr val="404040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529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65000"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 cap="all">
                <a:solidFill>
                  <a:srgbClr val="1cade4"/>
                </a:solidFill>
                <a:latin typeface="Arial"/>
                <a:ea typeface="Franklin Gothic Demi"/>
              </a:rPr>
              <a:t>Algorithm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581040" y="1620000"/>
            <a:ext cx="11029320" cy="4852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1000"/>
          </a:bodyPr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404040"/>
                </a:solidFill>
                <a:latin typeface="Franklin Gothic Book"/>
              </a:rPr>
              <a:t>6. Replace Invalid Entries</a:t>
            </a:r>
            <a:endParaRPr b="0" lang="en-US" sz="2000" spc="-1" strike="noStrike">
              <a:solidFill>
                <a:srgbClr val="404040"/>
              </a:solidFill>
              <a:latin typeface="Franklin Gothic Book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Franklin Gothic Book"/>
              </a:rPr>
              <a:t>Replaced special characters and rare categories with placeholders like 'NA' or 'others'.</a:t>
            </a:r>
            <a:endParaRPr b="0" lang="en-US" sz="2000" spc="-1" strike="noStrike">
              <a:solidFill>
                <a:srgbClr val="404040"/>
              </a:solidFill>
              <a:latin typeface="Franklin Gothic Book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404040"/>
                </a:solidFill>
                <a:latin typeface="Franklin Gothic Book"/>
              </a:rPr>
              <a:t>7. Remove Irrelevant Records</a:t>
            </a:r>
            <a:endParaRPr b="0" lang="en-US" sz="2000" spc="-1" strike="noStrike">
              <a:solidFill>
                <a:srgbClr val="404040"/>
              </a:solidFill>
              <a:latin typeface="Franklin Gothic Book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Franklin Gothic Book"/>
              </a:rPr>
              <a:t>Removed data of retired-age employees (e.g., age &gt; 60) to ensure valid workforce data.</a:t>
            </a:r>
            <a:endParaRPr b="0" lang="en-US" sz="2000" spc="-1" strike="noStrike">
              <a:solidFill>
                <a:srgbClr val="404040"/>
              </a:solidFill>
              <a:latin typeface="Franklin Gothic Book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404040"/>
                </a:solidFill>
                <a:latin typeface="Franklin Gothic Book"/>
              </a:rPr>
              <a:t>8. Drop Unwanted Columns</a:t>
            </a:r>
            <a:endParaRPr b="0" lang="en-US" sz="2000" spc="-1" strike="noStrike">
              <a:solidFill>
                <a:srgbClr val="404040"/>
              </a:solidFill>
              <a:latin typeface="Franklin Gothic Book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Franklin Gothic Book"/>
              </a:rPr>
              <a:t>Removed columns like race, relationship, gender, fnlwgt, and education-num as they were either irrelevant or redundant.</a:t>
            </a:r>
            <a:endParaRPr b="0" lang="en-US" sz="2000" spc="-1" strike="noStrike">
              <a:solidFill>
                <a:srgbClr val="404040"/>
              </a:solidFill>
              <a:latin typeface="Franklin Gothic Book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404040"/>
                </a:solidFill>
                <a:latin typeface="Franklin Gothic Book"/>
              </a:rPr>
              <a:t>9. Outlier Removal</a:t>
            </a:r>
            <a:endParaRPr b="0" lang="en-US" sz="2000" spc="-1" strike="noStrike">
              <a:solidFill>
                <a:srgbClr val="404040"/>
              </a:solidFill>
              <a:latin typeface="Franklin Gothic Book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Franklin Gothic Book"/>
              </a:rPr>
              <a:t>Detected and removed extreme values to improve model accuracy and training stability.</a:t>
            </a:r>
            <a:endParaRPr b="0" lang="en-US" sz="2000" spc="-1" strike="noStrike">
              <a:solidFill>
                <a:srgbClr val="404040"/>
              </a:solidFill>
              <a:latin typeface="Franklin Gothic Book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404040"/>
                </a:solidFill>
                <a:latin typeface="Franklin Gothic Book"/>
              </a:rPr>
              <a:t>10. Label Encoding</a:t>
            </a:r>
            <a:endParaRPr b="0" lang="en-US" sz="2000" spc="-1" strike="noStrike">
              <a:solidFill>
                <a:srgbClr val="404040"/>
              </a:solidFill>
              <a:latin typeface="Franklin Gothic Book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Franklin Gothic Book"/>
              </a:rPr>
              <a:t>Converted the target variable (&lt;=50K, &gt;50K) to numerical format using label encoding.</a:t>
            </a:r>
            <a:endParaRPr b="0" lang="en-US" sz="2000" spc="-1" strike="noStrike">
              <a:solidFill>
                <a:srgbClr val="404040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529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65000"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 cap="all">
                <a:solidFill>
                  <a:srgbClr val="1cade4"/>
                </a:solidFill>
                <a:latin typeface="Arial"/>
                <a:ea typeface="Franklin Gothic Demi"/>
              </a:rPr>
              <a:t>Algorithm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581040" y="1447200"/>
            <a:ext cx="11029320" cy="4852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0000"/>
          </a:bodyPr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404040"/>
                </a:solidFill>
                <a:latin typeface="Franklin Gothic Book"/>
              </a:rPr>
              <a:t>11. Separate Features and Target</a:t>
            </a:r>
            <a:endParaRPr b="0" lang="en-US" sz="2200" spc="-1" strike="noStrike">
              <a:solidFill>
                <a:srgbClr val="404040"/>
              </a:solidFill>
              <a:latin typeface="Franklin Gothic Book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404040"/>
                </a:solidFill>
                <a:latin typeface="Franklin Gothic Book"/>
              </a:rPr>
              <a:t>Split the data into independent features (X) and target variable (y</a:t>
            </a:r>
            <a:r>
              <a:rPr b="0" lang="en-US" sz="2200" spc="-1" strike="noStrike">
                <a:solidFill>
                  <a:srgbClr val="404040"/>
                </a:solidFill>
                <a:latin typeface="Franklin Gothic Book"/>
              </a:rPr>
              <a:t>e.</a:t>
            </a:r>
            <a:endParaRPr b="0" lang="en-US" sz="2200" spc="-1" strike="noStrike">
              <a:solidFill>
                <a:srgbClr val="404040"/>
              </a:solidFill>
              <a:latin typeface="Franklin Gothic Book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404040"/>
                </a:solidFill>
                <a:latin typeface="Franklin Gothic Book"/>
              </a:rPr>
              <a:t>12. Identify Column Types</a:t>
            </a:r>
            <a:endParaRPr b="0" lang="en-US" sz="2200" spc="-1" strike="noStrike">
              <a:solidFill>
                <a:srgbClr val="404040"/>
              </a:solidFill>
              <a:latin typeface="Franklin Gothic Book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404040"/>
                </a:solidFill>
                <a:latin typeface="Franklin Gothic Book"/>
              </a:rPr>
              <a:t>Detected which columns are categorical and which are numerical for preprocessing.</a:t>
            </a:r>
            <a:endParaRPr b="0" lang="en-US" sz="2200" spc="-1" strike="noStrike">
              <a:solidFill>
                <a:srgbClr val="404040"/>
              </a:solidFill>
              <a:latin typeface="Franklin Gothic Book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404040"/>
                </a:solidFill>
                <a:latin typeface="Franklin Gothic Book"/>
              </a:rPr>
              <a:t>13. Data Preprocessing</a:t>
            </a:r>
            <a:endParaRPr b="0" lang="en-US" sz="2200" spc="-1" strike="noStrike">
              <a:solidFill>
                <a:srgbClr val="404040"/>
              </a:solidFill>
              <a:latin typeface="Franklin Gothic Book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404040"/>
                </a:solidFill>
                <a:latin typeface="Franklin Gothic Book"/>
              </a:rPr>
              <a:t>Applied:  </a:t>
            </a:r>
            <a:endParaRPr b="0" lang="en-US" sz="2200" spc="-1" strike="noStrike">
              <a:solidFill>
                <a:srgbClr val="404040"/>
              </a:solidFill>
              <a:latin typeface="Franklin Gothic Book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404040"/>
                </a:solidFill>
                <a:latin typeface="Franklin Gothic Book"/>
              </a:rPr>
              <a:t>OneHotEncoding for categorical features</a:t>
            </a:r>
            <a:endParaRPr b="0" lang="en-US" sz="2200" spc="-1" strike="noStrike">
              <a:solidFill>
                <a:srgbClr val="404040"/>
              </a:solidFill>
              <a:latin typeface="Franklin Gothic Book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404040"/>
                </a:solidFill>
                <a:latin typeface="Franklin Gothic Book"/>
              </a:rPr>
              <a:t>StandardScaler for numerical features</a:t>
            </a:r>
            <a:endParaRPr b="0" lang="en-US" sz="2200" spc="-1" strike="noStrike">
              <a:solidFill>
                <a:srgbClr val="404040"/>
              </a:solidFill>
              <a:latin typeface="Franklin Gothic Book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404040"/>
                </a:solidFill>
                <a:latin typeface="Franklin Gothic Book"/>
              </a:rPr>
              <a:t>All combined using ColumnTransformer</a:t>
            </a:r>
            <a:endParaRPr b="0" lang="en-US" sz="2200" spc="-1" strike="noStrike">
              <a:solidFill>
                <a:srgbClr val="404040"/>
              </a:solidFill>
              <a:latin typeface="Franklin Gothic Book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404040"/>
                </a:solidFill>
                <a:latin typeface="Franklin Gothic Book"/>
              </a:rPr>
              <a:t>14. Train-Test Split</a:t>
            </a:r>
            <a:endParaRPr b="0" lang="en-US" sz="2200" spc="-1" strike="noStrike">
              <a:solidFill>
                <a:srgbClr val="404040"/>
              </a:solidFill>
              <a:latin typeface="Franklin Gothic Book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404040"/>
                </a:solidFill>
                <a:latin typeface="Franklin Gothic Book"/>
              </a:rPr>
              <a:t>Split the dataset into training and testing sets (e.g., 80% train, 20% test).</a:t>
            </a:r>
            <a:endParaRPr b="0" lang="en-US" sz="2200" spc="-1" strike="noStrike">
              <a:solidFill>
                <a:srgbClr val="404040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529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65000"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 cap="all">
                <a:solidFill>
                  <a:srgbClr val="1cade4"/>
                </a:solidFill>
                <a:latin typeface="Arial"/>
                <a:ea typeface="Franklin Gothic Demi"/>
              </a:rPr>
              <a:t>Algorithm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81040" y="1440000"/>
            <a:ext cx="11029320" cy="5220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56000"/>
          </a:bodyPr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404040"/>
                </a:solidFill>
                <a:latin typeface="Franklin Gothic Book"/>
              </a:rPr>
              <a:t>15. Model Selection</a:t>
            </a:r>
            <a:endParaRPr b="0" lang="en-US" sz="2800" spc="-1" strike="noStrike">
              <a:solidFill>
                <a:srgbClr val="404040"/>
              </a:solidFill>
              <a:latin typeface="Franklin Gothic Book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404040"/>
                </a:solidFill>
                <a:latin typeface="Franklin Gothic Book"/>
              </a:rPr>
              <a:t>Defined various classification models including:</a:t>
            </a:r>
            <a:endParaRPr b="0" lang="en-US" sz="2800" spc="-1" strike="noStrike">
              <a:solidFill>
                <a:srgbClr val="404040"/>
              </a:solidFill>
              <a:latin typeface="Franklin Gothic Book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404040"/>
                </a:solidFill>
                <a:latin typeface="Franklin Gothic Book"/>
              </a:rPr>
              <a:t>Logistic Regression</a:t>
            </a:r>
            <a:endParaRPr b="0" lang="en-US" sz="2800" spc="-1" strike="noStrike">
              <a:solidFill>
                <a:srgbClr val="404040"/>
              </a:solidFill>
              <a:latin typeface="Franklin Gothic Book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404040"/>
                </a:solidFill>
                <a:latin typeface="Franklin Gothic Book"/>
              </a:rPr>
              <a:t>Random Forest</a:t>
            </a:r>
            <a:endParaRPr b="0" lang="en-US" sz="2800" spc="-1" strike="noStrike">
              <a:solidFill>
                <a:srgbClr val="404040"/>
              </a:solidFill>
              <a:latin typeface="Franklin Gothic Book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404040"/>
                </a:solidFill>
                <a:latin typeface="Franklin Gothic Book"/>
              </a:rPr>
              <a:t>XGBoost</a:t>
            </a:r>
            <a:endParaRPr b="0" lang="en-US" sz="2800" spc="-1" strike="noStrike">
              <a:solidFill>
                <a:srgbClr val="404040"/>
              </a:solidFill>
              <a:latin typeface="Franklin Gothic Book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404040"/>
                </a:solidFill>
                <a:latin typeface="Franklin Gothic Book"/>
              </a:rPr>
              <a:t>16. Model Training &amp; Evaluation</a:t>
            </a:r>
            <a:endParaRPr b="0" lang="en-US" sz="2800" spc="-1" strike="noStrike">
              <a:solidFill>
                <a:srgbClr val="404040"/>
              </a:solidFill>
              <a:latin typeface="Franklin Gothic Book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404040"/>
                </a:solidFill>
                <a:latin typeface="Franklin Gothic Book"/>
              </a:rPr>
              <a:t>Trained each model using the pipeline and evaluated using metrics:</a:t>
            </a:r>
            <a:endParaRPr b="0" lang="en-US" sz="2800" spc="-1" strike="noStrike">
              <a:solidFill>
                <a:srgbClr val="404040"/>
              </a:solidFill>
              <a:latin typeface="Franklin Gothic Book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404040"/>
                </a:solidFill>
                <a:latin typeface="Franklin Gothic Book"/>
              </a:rPr>
              <a:t>Accuracy</a:t>
            </a:r>
            <a:endParaRPr b="0" lang="en-US" sz="2800" spc="-1" strike="noStrike">
              <a:solidFill>
                <a:srgbClr val="404040"/>
              </a:solidFill>
              <a:latin typeface="Franklin Gothic Book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404040"/>
                </a:solidFill>
                <a:latin typeface="Franklin Gothic Book"/>
              </a:rPr>
              <a:t>Precision</a:t>
            </a:r>
            <a:endParaRPr b="0" lang="en-US" sz="2800" spc="-1" strike="noStrike">
              <a:solidFill>
                <a:srgbClr val="404040"/>
              </a:solidFill>
              <a:latin typeface="Franklin Gothic Book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404040"/>
                </a:solidFill>
                <a:latin typeface="Franklin Gothic Book"/>
              </a:rPr>
              <a:t>Recall</a:t>
            </a:r>
            <a:endParaRPr b="0" lang="en-US" sz="2800" spc="-1" strike="noStrike">
              <a:solidFill>
                <a:srgbClr val="404040"/>
              </a:solidFill>
              <a:latin typeface="Franklin Gothic Book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404040"/>
                </a:solidFill>
                <a:latin typeface="Franklin Gothic Book"/>
              </a:rPr>
              <a:t>F1-score</a:t>
            </a:r>
            <a:endParaRPr b="0" lang="en-US" sz="2800" spc="-1" strike="noStrike">
              <a:solidFill>
                <a:srgbClr val="404040"/>
              </a:solidFill>
              <a:latin typeface="Franklin Gothic Book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404040"/>
                </a:solidFill>
                <a:latin typeface="Franklin Gothic Book"/>
              </a:rPr>
              <a:t>17. Visualization</a:t>
            </a:r>
            <a:endParaRPr b="0" lang="en-US" sz="2800" spc="-1" strike="noStrike">
              <a:solidFill>
                <a:srgbClr val="404040"/>
              </a:solidFill>
              <a:latin typeface="Franklin Gothic Book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404040"/>
                </a:solidFill>
                <a:latin typeface="Franklin Gothic Book"/>
              </a:rPr>
              <a:t>Used bar charts and performance tables to compare models and understand results visually.</a:t>
            </a:r>
            <a:endParaRPr b="0" lang="en-US" sz="2800" spc="-1" strike="noStrike">
              <a:solidFill>
                <a:srgbClr val="404040"/>
              </a:solidFill>
              <a:latin typeface="Franklin Gothic Book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404040"/>
                </a:solidFill>
                <a:latin typeface="Franklin Gothic Book"/>
              </a:rPr>
              <a:t>18. Save the Best Model</a:t>
            </a:r>
            <a:endParaRPr b="0" lang="en-US" sz="2800" spc="-1" strike="noStrike">
              <a:solidFill>
                <a:srgbClr val="404040"/>
              </a:solidFill>
              <a:latin typeface="Franklin Gothic Book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404040"/>
                </a:solidFill>
                <a:latin typeface="Franklin Gothic Book"/>
              </a:rPr>
              <a:t>Exported the best-performing model pipeline using joblib.dump() for deployment.</a:t>
            </a:r>
            <a:endParaRPr b="0" lang="en-US" sz="2800" spc="-1" strike="noStrike">
              <a:solidFill>
                <a:srgbClr val="404040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46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2021-05-26T16:50:10Z</dcterms:created>
  <dc:creator>Vaibhav Ostwal</dc:creator>
  <dc:description/>
  <dc:language>en-IN</dc:language>
  <cp:lastModifiedBy/>
  <dcterms:modified xsi:type="dcterms:W3CDTF">2025-07-26T15:59:04Z</dcterms:modified>
  <cp:revision>40</cp:revision>
  <dc:subject/>
  <dc:title>SkillsBuild Partner Update template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PresentationFormat">
    <vt:lpwstr>Widescreen</vt:lpwstr>
  </property>
  <property fmtid="{D5CDD505-2E9C-101B-9397-08002B2CF9AE}" pid="4" name="Slides">
    <vt:r8>10</vt:r8>
  </property>
</Properties>
</file>