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1" r:id="rId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3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3790" y="496633"/>
            <a:ext cx="131641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3B3B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C++ Programming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10</a:t>
            </a:r>
            <a:r>
              <a:rPr spc="0" dirty="0"/>
              <a:t>/</a:t>
            </a:r>
            <a:r>
              <a:rPr dirty="0"/>
              <a:t>19</a:t>
            </a:r>
            <a:r>
              <a:rPr spc="0" dirty="0"/>
              <a:t>/</a:t>
            </a:r>
            <a:r>
              <a:rPr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3B3B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C++ Programming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10</a:t>
            </a:r>
            <a:r>
              <a:rPr spc="0" dirty="0"/>
              <a:t>/</a:t>
            </a:r>
            <a:r>
              <a:rPr dirty="0"/>
              <a:t>19</a:t>
            </a:r>
            <a:r>
              <a:rPr spc="0" dirty="0"/>
              <a:t>/</a:t>
            </a:r>
            <a:r>
              <a:rPr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3B3B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C++ Programming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10</a:t>
            </a:r>
            <a:r>
              <a:rPr spc="0" dirty="0"/>
              <a:t>/</a:t>
            </a:r>
            <a:r>
              <a:rPr dirty="0"/>
              <a:t>19</a:t>
            </a:r>
            <a:r>
              <a:rPr spc="0" dirty="0"/>
              <a:t>/</a:t>
            </a:r>
            <a:r>
              <a:rPr dirty="0"/>
              <a:t>2016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3B3B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C++ Programming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10</a:t>
            </a:r>
            <a:r>
              <a:rPr spc="0" dirty="0"/>
              <a:t>/</a:t>
            </a:r>
            <a:r>
              <a:rPr dirty="0"/>
              <a:t>19</a:t>
            </a:r>
            <a:r>
              <a:rPr spc="0" dirty="0"/>
              <a:t>/</a:t>
            </a:r>
            <a:r>
              <a:rPr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3B3B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C++ Programming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10</a:t>
            </a:r>
            <a:r>
              <a:rPr spc="0" dirty="0"/>
              <a:t>/</a:t>
            </a:r>
            <a:r>
              <a:rPr dirty="0"/>
              <a:t>19</a:t>
            </a:r>
            <a:r>
              <a:rPr spc="0" dirty="0"/>
              <a:t>/</a:t>
            </a:r>
            <a:r>
              <a:rPr dirty="0"/>
              <a:t>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7896" y="560323"/>
            <a:ext cx="216820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13408"/>
            <a:ext cx="8072119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5665" y="6400821"/>
            <a:ext cx="198691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3B3B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C++ Programming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3728"/>
            <a:ext cx="76644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10</a:t>
            </a:r>
            <a:r>
              <a:rPr spc="0" dirty="0"/>
              <a:t>/</a:t>
            </a:r>
            <a:r>
              <a:rPr dirty="0"/>
              <a:t>19</a:t>
            </a:r>
            <a:r>
              <a:rPr spc="0" dirty="0"/>
              <a:t>/</a:t>
            </a:r>
            <a:r>
              <a:rPr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0711" y="6463728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5665" y="6386385"/>
            <a:ext cx="19869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B3B3B3"/>
                </a:solidFill>
                <a:latin typeface="Arial"/>
                <a:cs typeface="Arial"/>
              </a:rPr>
              <a:t>C++ Programming</a:t>
            </a:r>
            <a:r>
              <a:rPr sz="1200" spc="-45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B3B3B3"/>
                </a:solidFill>
                <a:latin typeface="Arial"/>
                <a:cs typeface="Arial"/>
              </a:rPr>
              <a:t>Language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197" y="2211133"/>
            <a:ext cx="61023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Lab </a:t>
            </a:r>
            <a:r>
              <a:rPr lang="en-US" altLang="zh-CN" sz="4000" spc="-5" dirty="0">
                <a:solidFill>
                  <a:srgbClr val="C00000"/>
                </a:solidFill>
                <a:latin typeface="Calibri"/>
                <a:cs typeface="Calibri"/>
              </a:rPr>
              <a:t>9 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- </a:t>
            </a:r>
            <a:r>
              <a:rPr lang="en-US" altLang="zh-CN" sz="4000" spc="-5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896" y="560323"/>
            <a:ext cx="2132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Task 1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C++ Programming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3408"/>
            <a:ext cx="7261225" cy="381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  <a:tab pos="5417820" algn="l"/>
              </a:tabLst>
            </a:pPr>
            <a:r>
              <a:rPr lang="en-US" sz="2400" spc="-5" dirty="0">
                <a:latin typeface="Calibri"/>
                <a:cs typeface="Calibri"/>
              </a:rPr>
              <a:t>Read a line of sentence which has only English letters and spaces. This sentence ends with the word “End”. Please count the number of words in this sentence. Use </a:t>
            </a:r>
            <a:r>
              <a:rPr lang="en-US" sz="2400" b="1" i="1" spc="-5" dirty="0" err="1">
                <a:latin typeface="Calibri"/>
                <a:cs typeface="Calibri"/>
              </a:rPr>
              <a:t>scanf</a:t>
            </a:r>
            <a:r>
              <a:rPr lang="en-US" sz="2400" spc="-5" dirty="0">
                <a:latin typeface="Calibri"/>
                <a:cs typeface="Calibri"/>
              </a:rPr>
              <a:t> to read strings.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  <a:tab pos="541782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  <a:tab pos="5417820" algn="l"/>
              </a:tabLst>
            </a:pPr>
            <a:r>
              <a:rPr lang="en-US" sz="2400" spc="-5" dirty="0">
                <a:latin typeface="Calibri"/>
                <a:cs typeface="Calibri"/>
              </a:rPr>
              <a:t>Hints: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5417820" algn="l"/>
              </a:tabLst>
            </a:pPr>
            <a:r>
              <a:rPr lang="en-US" sz="2000" dirty="0">
                <a:latin typeface="Calibri"/>
                <a:cs typeface="Calibri"/>
              </a:rPr>
              <a:t>Since the input string has only English letters and spaces, you can read the input word by word. </a:t>
            </a:r>
            <a:r>
              <a:rPr lang="en-US" altLang="zh-CN" sz="2000" dirty="0">
                <a:latin typeface="Calibri"/>
                <a:cs typeface="Calibri"/>
              </a:rPr>
              <a:t>Remember which character that </a:t>
            </a:r>
            <a:r>
              <a:rPr lang="en-US" altLang="zh-CN" sz="2000" dirty="0" err="1">
                <a:latin typeface="Calibri"/>
                <a:cs typeface="Calibri"/>
              </a:rPr>
              <a:t>scanf</a:t>
            </a:r>
            <a:r>
              <a:rPr lang="en-US" altLang="zh-CN" sz="2000" dirty="0">
                <a:latin typeface="Calibri"/>
                <a:cs typeface="Calibri"/>
              </a:rPr>
              <a:t> stops at reading the input.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5417820" algn="l"/>
              </a:tabLst>
            </a:pPr>
            <a:r>
              <a:rPr lang="en-US" sz="2000" dirty="0">
                <a:latin typeface="Calibri"/>
                <a:cs typeface="Calibri"/>
              </a:rPr>
              <a:t>You may use the string compare function that we learned in the lecture to see if the input word is “End”.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0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896" y="560323"/>
            <a:ext cx="2132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Task 2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C++ Programming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5975" y="1219200"/>
            <a:ext cx="7261225" cy="53732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Write a program that includes two functions: </a:t>
            </a:r>
            <a:r>
              <a:rPr lang="en-US" altLang="zh-CN" sz="2000" i="1" dirty="0">
                <a:solidFill>
                  <a:srgbClr val="000000"/>
                </a:solidFill>
                <a:latin typeface="EAMEKT+CourierNewPSMT"/>
                <a:cs typeface="EAMEKT+CourierNewPSMT"/>
              </a:rPr>
              <a:t>main</a:t>
            </a:r>
            <a:r>
              <a:rPr lang="en-US" altLang="zh-CN" sz="2000" dirty="0">
                <a:solidFill>
                  <a:srgbClr val="000000"/>
                </a:solidFill>
                <a:latin typeface="EAMEKT+CourierNewPSMT"/>
                <a:cs typeface="EAMEKT+CourierNewPSM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function and </a:t>
            </a:r>
            <a:r>
              <a:rPr lang="en-US" altLang="zh-CN" sz="2000" i="1" dirty="0" err="1">
                <a:solidFill>
                  <a:srgbClr val="000000"/>
                </a:solidFill>
                <a:latin typeface="EAMEKT+CourierNewPSMT"/>
                <a:cs typeface="EAMEKT+CourierNewPSMT"/>
              </a:rPr>
              <a:t>stringLength</a:t>
            </a: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.</a:t>
            </a:r>
          </a:p>
          <a:p>
            <a:pPr marL="457200" indent="-457200" algn="just">
              <a:lnSpc>
                <a:spcPts val="22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The prototype of </a:t>
            </a:r>
            <a:r>
              <a:rPr lang="en-US" altLang="zh-CN" sz="2000" i="1" dirty="0" err="1">
                <a:solidFill>
                  <a:srgbClr val="000000"/>
                </a:solidFill>
                <a:latin typeface="QDSQWR+Calibri"/>
                <a:cs typeface="QDSQWR+Calibri"/>
              </a:rPr>
              <a:t>stringLength</a:t>
            </a: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 is</a:t>
            </a:r>
          </a:p>
          <a:p>
            <a:pPr lvl="1" algn="just">
              <a:lnSpc>
                <a:spcPts val="2200"/>
              </a:lnSpc>
            </a:pPr>
            <a:r>
              <a:rPr lang="en-US" altLang="zh-CN" sz="2000" i="1" dirty="0" err="1">
                <a:solidFill>
                  <a:srgbClr val="000000"/>
                </a:solidFill>
                <a:latin typeface="EAMEKT+CourierNewPSMT"/>
                <a:cs typeface="EAMEKT+CourierNewPSMT"/>
              </a:rPr>
              <a:t>int</a:t>
            </a:r>
            <a:r>
              <a:rPr lang="en-US" altLang="zh-CN" sz="2000" i="1" dirty="0">
                <a:solidFill>
                  <a:srgbClr val="000000"/>
                </a:solidFill>
                <a:latin typeface="EAMEKT+CourierNewPSMT"/>
                <a:cs typeface="EAMEKT+CourierNewPSMT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EAMEKT+CourierNewPSMT"/>
                <a:cs typeface="EAMEKT+CourierNewPSMT"/>
              </a:rPr>
              <a:t>stringLength</a:t>
            </a:r>
            <a:r>
              <a:rPr lang="en-US" altLang="zh-CN" sz="2000" i="1" dirty="0">
                <a:solidFill>
                  <a:srgbClr val="000000"/>
                </a:solidFill>
                <a:latin typeface="EAMEKT+CourierNewPSMT"/>
                <a:cs typeface="EAMEKT+CourierNewPSMT"/>
              </a:rPr>
              <a:t>(char [])</a:t>
            </a:r>
            <a:endParaRPr lang="en-US" altLang="zh-CN" sz="2000" i="1" dirty="0">
              <a:solidFill>
                <a:srgbClr val="000000"/>
              </a:solidFill>
              <a:latin typeface="QDSQWR+Calibri"/>
              <a:cs typeface="QDSQWR+Calibri"/>
            </a:endParaRPr>
          </a:p>
          <a:p>
            <a:pPr marL="457200" indent="-457200" algn="just">
              <a:lnSpc>
                <a:spcPts val="22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The main function will be responsible for reading a string and call </a:t>
            </a:r>
            <a:r>
              <a:rPr lang="en-US" altLang="zh-CN" sz="2000" i="1" dirty="0" err="1">
                <a:solidFill>
                  <a:srgbClr val="000000"/>
                </a:solidFill>
                <a:latin typeface="EAMEKT+CourierNewPSMT"/>
                <a:cs typeface="EAMEKT+CourierNewPSMT"/>
              </a:rPr>
              <a:t>stringLength</a:t>
            </a:r>
            <a:r>
              <a:rPr lang="en-US" altLang="zh-CN" sz="2000" dirty="0">
                <a:solidFill>
                  <a:srgbClr val="000000"/>
                </a:solidFill>
                <a:latin typeface="EAMEKT+CourierNewPSMT"/>
                <a:cs typeface="EAMEKT+CourierNewPSM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to get the length of the string. The main function will also print out the length of the string according to the return value from </a:t>
            </a:r>
            <a:r>
              <a:rPr lang="en-US" altLang="zh-CN" sz="2000" i="1" dirty="0" err="1">
                <a:solidFill>
                  <a:srgbClr val="000000"/>
                </a:solidFill>
                <a:latin typeface="EAMEKT+CourierNewPSMT"/>
                <a:cs typeface="EAMEKT+CourierNewPSMT"/>
              </a:rPr>
              <a:t>stringLength</a:t>
            </a: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.</a:t>
            </a:r>
          </a:p>
          <a:p>
            <a:pPr algn="just"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*Assume the length of the string is less than 50.</a:t>
            </a:r>
          </a:p>
          <a:p>
            <a:pPr algn="just">
              <a:lnSpc>
                <a:spcPts val="2200"/>
              </a:lnSpc>
            </a:pPr>
            <a:endParaRPr lang="en-US" altLang="zh-CN" sz="2000" dirty="0">
              <a:solidFill>
                <a:srgbClr val="000000"/>
              </a:solidFill>
              <a:latin typeface="QDSQWR+Calibri"/>
              <a:cs typeface="QDSQWR+Calibri"/>
            </a:endParaRPr>
          </a:p>
          <a:p>
            <a:pPr algn="just"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Requirements:</a:t>
            </a:r>
          </a:p>
          <a:p>
            <a:pPr marL="457200" indent="-457200" algn="just">
              <a:lnSpc>
                <a:spcPts val="22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The project should have three files:</a:t>
            </a:r>
          </a:p>
          <a:p>
            <a:pPr marL="800100" lvl="1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one .h file which is put under the "Header files" folder</a:t>
            </a:r>
          </a:p>
          <a:p>
            <a:pPr marL="800460" lvl="1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two .</a:t>
            </a:r>
            <a:r>
              <a:rPr lang="en-US" altLang="zh-CN" sz="2000" dirty="0" err="1">
                <a:solidFill>
                  <a:srgbClr val="000000"/>
                </a:solidFill>
                <a:latin typeface="QDSQWR+Calibri"/>
                <a:cs typeface="QDSQWR+Calibri"/>
              </a:rPr>
              <a:t>cpp</a:t>
            </a: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 files which are put in the "Source files" folder</a:t>
            </a:r>
          </a:p>
          <a:p>
            <a:pPr marL="457200" indent="-457200" algn="just">
              <a:lnSpc>
                <a:spcPts val="22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.h file contains the prototype of the function</a:t>
            </a:r>
          </a:p>
          <a:p>
            <a:pPr marL="457200" indent="-457200" algn="just">
              <a:lnSpc>
                <a:spcPts val="22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Include the .h file #include "###.h" in the file where the function will be called</a:t>
            </a:r>
          </a:p>
          <a:p>
            <a:pPr marL="457200" indent="-457200" algn="just">
              <a:lnSpc>
                <a:spcPts val="22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000000"/>
                </a:solidFill>
                <a:latin typeface="QDSQWR+Calibri"/>
                <a:cs typeface="QDSQWR+Calibri"/>
              </a:rPr>
              <a:t>Try to make the program work</a:t>
            </a:r>
          </a:p>
          <a:p>
            <a:pPr marL="457200" indent="-457200" algn="just">
              <a:lnSpc>
                <a:spcPts val="2200"/>
              </a:lnSpc>
              <a:buFont typeface="+mj-lt"/>
              <a:buAutoNum type="alphaLcPeriod"/>
            </a:pPr>
            <a:endParaRPr lang="en-US" altLang="zh-CN" sz="2000" dirty="0">
              <a:solidFill>
                <a:srgbClr val="000000"/>
              </a:solidFill>
              <a:latin typeface="QDSQWR+Calibri"/>
              <a:cs typeface="QDSQWR+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45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896" y="560323"/>
            <a:ext cx="2132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Task 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C++ Programming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1175" y="1613408"/>
            <a:ext cx="7261225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  <a:tab pos="5417820" algn="l"/>
              </a:tabLst>
            </a:pPr>
            <a:r>
              <a:rPr lang="en-US" sz="2400" spc="-5" dirty="0">
                <a:latin typeface="Calibri"/>
                <a:cs typeface="Calibri"/>
              </a:rPr>
              <a:t>Write a program that includes two functions: </a:t>
            </a:r>
            <a:r>
              <a:rPr lang="en-US" sz="2400" i="1" spc="-5" dirty="0">
                <a:latin typeface="Calibri"/>
                <a:cs typeface="Calibri"/>
              </a:rPr>
              <a:t>main</a:t>
            </a:r>
            <a:r>
              <a:rPr lang="en-US" sz="2400" spc="-5" dirty="0">
                <a:latin typeface="Calibri"/>
                <a:cs typeface="Calibri"/>
              </a:rPr>
              <a:t> function, </a:t>
            </a:r>
            <a:r>
              <a:rPr lang="en-US" sz="2400" i="1" spc="-5" dirty="0" err="1">
                <a:latin typeface="Calibri"/>
                <a:cs typeface="Calibri"/>
              </a:rPr>
              <a:t>Fac</a:t>
            </a:r>
            <a:r>
              <a:rPr lang="en-US" sz="2400" i="1" spc="-5" dirty="0">
                <a:latin typeface="Calibri"/>
                <a:cs typeface="Calibri"/>
              </a:rPr>
              <a:t>(n)</a:t>
            </a:r>
            <a:r>
              <a:rPr lang="en-US" sz="2400" spc="-5" dirty="0">
                <a:latin typeface="Calibri"/>
                <a:cs typeface="Calibri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  <a:tab pos="541782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  <a:tab pos="5417820" algn="l"/>
              </a:tabLst>
            </a:pPr>
            <a:r>
              <a:rPr lang="en-US" sz="2400" spc="-5" dirty="0">
                <a:latin typeface="Calibri"/>
                <a:cs typeface="Calibri"/>
              </a:rPr>
              <a:t>Function </a:t>
            </a:r>
            <a:r>
              <a:rPr lang="en-US" sz="2400" i="1" spc="-5" dirty="0">
                <a:latin typeface="Calibri"/>
                <a:cs typeface="Calibri"/>
              </a:rPr>
              <a:t>main</a:t>
            </a:r>
            <a:r>
              <a:rPr lang="en-US" sz="2400" spc="-5" dirty="0">
                <a:latin typeface="Calibri"/>
                <a:cs typeface="Calibri"/>
              </a:rPr>
              <a:t> reads a positive integer </a:t>
            </a:r>
            <a:r>
              <a:rPr lang="en-US" sz="2400" i="1" spc="-5" dirty="0">
                <a:latin typeface="Calibri"/>
                <a:cs typeface="Calibri"/>
              </a:rPr>
              <a:t>n</a:t>
            </a:r>
            <a:r>
              <a:rPr lang="en-US" sz="2400" spc="-5" dirty="0">
                <a:latin typeface="Calibri"/>
                <a:cs typeface="Calibri"/>
              </a:rPr>
              <a:t>, and calls the function </a:t>
            </a:r>
            <a:r>
              <a:rPr lang="en-US" sz="2400" i="1" spc="-5" dirty="0" err="1">
                <a:latin typeface="Calibri"/>
                <a:cs typeface="Calibri"/>
              </a:rPr>
              <a:t>Fac</a:t>
            </a:r>
            <a:r>
              <a:rPr lang="en-US" sz="2400" spc="-5" dirty="0">
                <a:latin typeface="Calibri"/>
                <a:cs typeface="Calibri"/>
              </a:rPr>
              <a:t> to compute the factorial number of </a:t>
            </a:r>
            <a:r>
              <a:rPr lang="en-US" sz="2400" i="1" spc="-5" dirty="0">
                <a:latin typeface="Calibri"/>
                <a:cs typeface="Calibri"/>
              </a:rPr>
              <a:t>n</a:t>
            </a:r>
            <a:r>
              <a:rPr lang="en-US" sz="2400" spc="-5" dirty="0">
                <a:latin typeface="Calibri"/>
                <a:cs typeface="Calibri"/>
              </a:rPr>
              <a:t>. Do not refer to the function in the lecture note.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49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896" y="560323"/>
            <a:ext cx="2132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Submission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C++ Programming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3408"/>
            <a:ext cx="72612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5417820" algn="l"/>
              </a:tabLst>
            </a:pPr>
            <a:r>
              <a:rPr sz="2400" spc="-5" dirty="0">
                <a:latin typeface="Calibri"/>
                <a:cs typeface="Calibri"/>
              </a:rPr>
              <a:t>Compress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lang="en-US" altLang="zh-CN" sz="2400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CPP</a:t>
            </a:r>
            <a:r>
              <a:rPr lang="en-US" altLang="zh-CN" sz="2400" spc="-5" dirty="0">
                <a:solidFill>
                  <a:srgbClr val="FF0000"/>
                </a:solidFill>
                <a:latin typeface="Calibri"/>
                <a:cs typeface="Calibri"/>
              </a:rPr>
              <a:t> and .H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task 1, 2,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3,</a:t>
            </a:r>
            <a:r>
              <a:rPr sz="2400" dirty="0">
                <a:latin typeface="Calibri"/>
                <a:cs typeface="Calibri"/>
              </a:rPr>
              <a:t> 	</a:t>
            </a:r>
            <a:r>
              <a:rPr sz="2400" spc="-5" dirty="0">
                <a:latin typeface="Calibri"/>
                <a:cs typeface="Calibri"/>
              </a:rPr>
              <a:t>into one file 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file name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format</a:t>
            </a:r>
            <a:r>
              <a:rPr sz="2400" spc="-5" dirty="0">
                <a:solidFill>
                  <a:srgbClr val="A50021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A50021"/>
                </a:solidFill>
                <a:latin typeface="Calibri"/>
                <a:cs typeface="Calibri"/>
              </a:rPr>
              <a:t>Lab</a:t>
            </a:r>
            <a:r>
              <a:rPr lang="en-US" altLang="zh-CN" sz="2400" i="1" spc="-5" dirty="0">
                <a:solidFill>
                  <a:srgbClr val="A50021"/>
                </a:solidFill>
                <a:latin typeface="Calibri"/>
                <a:cs typeface="Calibri"/>
              </a:rPr>
              <a:t>9</a:t>
            </a:r>
            <a:r>
              <a:rPr sz="2400" i="1" spc="-5" dirty="0">
                <a:solidFill>
                  <a:srgbClr val="A50021"/>
                </a:solidFill>
                <a:latin typeface="Calibri"/>
                <a:cs typeface="Calibri"/>
              </a:rPr>
              <a:t>_######.zip </a:t>
            </a:r>
            <a:r>
              <a:rPr sz="2400" i="1" dirty="0">
                <a:solidFill>
                  <a:srgbClr val="A50021"/>
                </a:solidFill>
                <a:latin typeface="Calibri"/>
                <a:cs typeface="Calibri"/>
              </a:rPr>
              <a:t>(or rar, or  </a:t>
            </a:r>
            <a:r>
              <a:rPr sz="2400" i="1" spc="-5" dirty="0">
                <a:solidFill>
                  <a:srgbClr val="A50021"/>
                </a:solidFill>
                <a:latin typeface="Calibri"/>
                <a:cs typeface="Calibri"/>
              </a:rPr>
              <a:t>7z) </a:t>
            </a:r>
            <a:r>
              <a:rPr sz="2400" spc="-5" dirty="0">
                <a:latin typeface="Calibri"/>
                <a:cs typeface="Calibri"/>
              </a:rPr>
              <a:t>and submit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into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iSpace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A50021"/>
                </a:solidFill>
                <a:latin typeface="Calibri"/>
                <a:cs typeface="Calibri"/>
              </a:rPr>
              <a:t>###### in the </a:t>
            </a:r>
            <a:r>
              <a:rPr sz="2400" i="1" spc="-5" dirty="0">
                <a:solidFill>
                  <a:srgbClr val="A50021"/>
                </a:solidFill>
                <a:latin typeface="Calibri"/>
                <a:cs typeface="Calibri"/>
              </a:rPr>
              <a:t>file name  </a:t>
            </a:r>
            <a:r>
              <a:rPr sz="2400" i="1" dirty="0">
                <a:solidFill>
                  <a:srgbClr val="A50021"/>
                </a:solidFill>
                <a:latin typeface="Calibri"/>
                <a:cs typeface="Calibri"/>
              </a:rPr>
              <a:t>should be </a:t>
            </a:r>
            <a:r>
              <a:rPr sz="2400" i="1" spc="-5" dirty="0">
                <a:solidFill>
                  <a:srgbClr val="A50021"/>
                </a:solidFill>
                <a:latin typeface="Calibri"/>
                <a:cs typeface="Calibri"/>
              </a:rPr>
              <a:t>replaced </a:t>
            </a:r>
            <a:r>
              <a:rPr sz="2400" i="1" dirty="0">
                <a:solidFill>
                  <a:srgbClr val="A50021"/>
                </a:solidFill>
                <a:latin typeface="Calibri"/>
                <a:cs typeface="Calibri"/>
              </a:rPr>
              <a:t>by </a:t>
            </a:r>
            <a:r>
              <a:rPr sz="2400" i="1" spc="-5" dirty="0">
                <a:solidFill>
                  <a:srgbClr val="A50021"/>
                </a:solidFill>
                <a:latin typeface="Calibri"/>
                <a:cs typeface="Calibri"/>
              </a:rPr>
              <a:t>your student</a:t>
            </a:r>
            <a:r>
              <a:rPr sz="2400" i="1" spc="-15" dirty="0">
                <a:solidFill>
                  <a:srgbClr val="A50021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A50021"/>
                </a:solidFill>
                <a:latin typeface="Calibri"/>
                <a:cs typeface="Calibri"/>
              </a:rPr>
              <a:t>ID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339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EAMEKT+CourierNewPSMT</vt:lpstr>
      <vt:lpstr>QDSQWR+Calibri</vt:lpstr>
      <vt:lpstr>宋体</vt:lpstr>
      <vt:lpstr>Arial</vt:lpstr>
      <vt:lpstr>Calibri</vt:lpstr>
      <vt:lpstr>Office Theme</vt:lpstr>
      <vt:lpstr>PowerPoint 演示文稿</vt:lpstr>
      <vt:lpstr>Task 1</vt:lpstr>
      <vt:lpstr>Task 2</vt:lpstr>
      <vt:lpstr>Task 3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Goliath Li</cp:lastModifiedBy>
  <cp:revision>8</cp:revision>
  <dcterms:created xsi:type="dcterms:W3CDTF">2018-04-03T02:27:28Z</dcterms:created>
  <dcterms:modified xsi:type="dcterms:W3CDTF">2018-04-24T02:51:45Z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2016-10-19T00:00:00Z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2018-04-03T00:00:00Z</vt:filetime>
  </property>
</Properties>
</file>