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0" r:id="rId1"/>
  </p:sldMasterIdLst>
  <p:notesMasterIdLst>
    <p:notesMasterId r:id="rId12"/>
  </p:notesMasterIdLst>
  <p:handoutMasterIdLst>
    <p:handoutMasterId r:id="rId13"/>
  </p:handoutMasterIdLst>
  <p:sldIdLst>
    <p:sldId id="512" r:id="rId2"/>
    <p:sldId id="524" r:id="rId3"/>
    <p:sldId id="531" r:id="rId4"/>
    <p:sldId id="530" r:id="rId5"/>
    <p:sldId id="514" r:id="rId6"/>
    <p:sldId id="516" r:id="rId7"/>
    <p:sldId id="517" r:id="rId8"/>
    <p:sldId id="518" r:id="rId9"/>
    <p:sldId id="525" r:id="rId10"/>
    <p:sldId id="520" r:id="rId11"/>
  </p:sldIdLst>
  <p:sldSz cx="9144000" cy="6858000" type="screen4x3"/>
  <p:notesSz cx="67818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59">
          <p15:clr>
            <a:srgbClr val="A4A3A4"/>
          </p15:clr>
        </p15:guide>
        <p15:guide id="2" pos="282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63DE8"/>
    <a:srgbClr val="00DFCA"/>
    <a:srgbClr val="D49FFF"/>
    <a:srgbClr val="A2C1FE"/>
    <a:srgbClr val="FAFD00"/>
    <a:srgbClr val="99FF33"/>
    <a:srgbClr val="66FF33"/>
    <a:srgbClr val="FF07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 autoAdjust="0"/>
  </p:normalViewPr>
  <p:slideViewPr>
    <p:cSldViewPr>
      <p:cViewPr varScale="1">
        <p:scale>
          <a:sx n="113" d="100"/>
          <a:sy n="113" d="100"/>
        </p:scale>
        <p:origin x="82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476" y="-78"/>
      </p:cViewPr>
      <p:guideLst>
        <p:guide orient="horz" pos="2359"/>
        <p:guide pos="282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38463" cy="495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07" tIns="0" rIns="19107" bIns="0" numCol="1" anchor="t" anchorCtr="0" compatLnSpc="1">
            <a:prstTxWarp prst="textNoShape">
              <a:avLst/>
            </a:prstTxWarp>
          </a:bodyPr>
          <a:lstStyle>
            <a:lvl1pPr defTabSz="954088" eaLnBrk="0" hangingPunct="0">
              <a:defRPr sz="1000" i="1">
                <a:latin typeface="Times New Roman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3338" y="-1588"/>
            <a:ext cx="2938462" cy="495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07" tIns="0" rIns="19107" bIns="0" numCol="1" anchor="t" anchorCtr="0" compatLnSpc="1">
            <a:prstTxWarp prst="textNoShape">
              <a:avLst/>
            </a:prstTxWarp>
          </a:bodyPr>
          <a:lstStyle>
            <a:lvl1pPr algn="r" defTabSz="954088" eaLnBrk="0" hangingPunct="0">
              <a:defRPr sz="1000" i="1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340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07" tIns="0" rIns="19107" bIns="0" numCol="1" anchor="b" anchorCtr="0" compatLnSpc="1">
            <a:prstTxWarp prst="textNoShape">
              <a:avLst/>
            </a:prstTxWarp>
          </a:bodyPr>
          <a:lstStyle>
            <a:lvl1pPr defTabSz="954088" eaLnBrk="0" hangingPunct="0">
              <a:defRPr sz="1000" i="1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3338" y="9423400"/>
            <a:ext cx="293846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07" tIns="0" rIns="19107" bIns="0" numCol="1" anchor="b" anchorCtr="0" compatLnSpc="1">
            <a:prstTxWarp prst="textNoShape">
              <a:avLst/>
            </a:prstTxWarp>
          </a:bodyPr>
          <a:lstStyle>
            <a:lvl1pPr algn="r" defTabSz="954088" eaLnBrk="0" hangingPunct="0">
              <a:defRPr sz="1000" i="1">
                <a:latin typeface="Times New Roman" pitchFamily="18" charset="0"/>
              </a:defRPr>
            </a:lvl1pPr>
          </a:lstStyle>
          <a:p>
            <a:fld id="{14ADF050-78D2-4B55-9C67-581D4527BAF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73349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38463" cy="495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07" tIns="0" rIns="19107" bIns="0" numCol="1" anchor="t" anchorCtr="0" compatLnSpc="1">
            <a:prstTxWarp prst="textNoShape">
              <a:avLst/>
            </a:prstTxWarp>
          </a:bodyPr>
          <a:lstStyle>
            <a:lvl1pPr defTabSz="954088" eaLnBrk="0" hangingPunct="0">
              <a:defRPr sz="1000" i="1">
                <a:latin typeface="Times New Roman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3338" y="-1588"/>
            <a:ext cx="2938462" cy="495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07" tIns="0" rIns="19107" bIns="0" numCol="1" anchor="t" anchorCtr="0" compatLnSpc="1">
            <a:prstTxWarp prst="textNoShape">
              <a:avLst/>
            </a:prstTxWarp>
          </a:bodyPr>
          <a:lstStyle>
            <a:lvl1pPr algn="r" defTabSz="954088" eaLnBrk="0" hangingPunct="0">
              <a:defRPr sz="1000" i="1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340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07" tIns="0" rIns="19107" bIns="0" numCol="1" anchor="b" anchorCtr="0" compatLnSpc="1">
            <a:prstTxWarp prst="textNoShape">
              <a:avLst/>
            </a:prstTxWarp>
          </a:bodyPr>
          <a:lstStyle>
            <a:lvl1pPr defTabSz="954088" eaLnBrk="0" hangingPunct="0">
              <a:defRPr sz="1000" i="1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3338" y="9423400"/>
            <a:ext cx="293846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07" tIns="0" rIns="19107" bIns="0" numCol="1" anchor="b" anchorCtr="0" compatLnSpc="1">
            <a:prstTxWarp prst="textNoShape">
              <a:avLst/>
            </a:prstTxWarp>
          </a:bodyPr>
          <a:lstStyle>
            <a:lvl1pPr algn="r" defTabSz="954088" eaLnBrk="0" hangingPunct="0">
              <a:defRPr sz="1000" i="1">
                <a:latin typeface="Times New Roman" pitchFamily="18" charset="0"/>
              </a:defRPr>
            </a:lvl1pPr>
          </a:lstStyle>
          <a:p>
            <a:fld id="{766814B8-1E0B-4A02-9250-036A51F0FA7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288" y="4711700"/>
            <a:ext cx="4975225" cy="446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43" tIns="46176" rIns="93943" bIns="461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331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2813" y="746125"/>
            <a:ext cx="4956175" cy="37163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8955362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509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65138" algn="l" defTabSz="9509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31863" algn="l" defTabSz="9509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97000" algn="l" defTabSz="9509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62138" algn="l" defTabSz="9509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54088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54088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54088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54088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fld id="{E6EC4856-D67C-4F1F-90E1-0F510B67FE9A}" type="slidenum">
              <a:rPr lang="en-US" altLang="zh-CN" sz="1000">
                <a:latin typeface="Times New Roman" pitchFamily="18" charset="0"/>
              </a:rPr>
              <a:pPr/>
              <a:t>1</a:t>
            </a:fld>
            <a:endParaRPr lang="en-US" altLang="zh-CN" sz="1000">
              <a:latin typeface="Times New Roman" pitchFamily="18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59350" cy="3719512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54088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54088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54088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54088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fld id="{A71629CB-31BD-412C-B321-1BA730373093}" type="slidenum">
              <a:rPr lang="en-US" altLang="zh-CN" sz="1000">
                <a:latin typeface="Times New Roman" pitchFamily="18" charset="0"/>
              </a:rPr>
              <a:pPr/>
              <a:t>2</a:t>
            </a:fld>
            <a:endParaRPr lang="en-US" altLang="zh-CN" sz="1000">
              <a:latin typeface="Times New Roman" pitchFamily="18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54088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54088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54088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54088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fld id="{A71629CB-31BD-412C-B321-1BA730373093}" type="slidenum">
              <a:rPr lang="en-US" altLang="zh-CN" sz="1000">
                <a:latin typeface="Times New Roman" pitchFamily="18" charset="0"/>
              </a:rPr>
              <a:pPr/>
              <a:t>3</a:t>
            </a:fld>
            <a:endParaRPr lang="en-US" altLang="zh-CN" sz="1000">
              <a:latin typeface="Times New Roman" pitchFamily="18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199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54088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54088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54088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54088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fld id="{4532DA65-DD2F-4020-92DF-49CD7F64E58A}" type="slidenum">
              <a:rPr lang="en-US" altLang="zh-CN" sz="1000">
                <a:latin typeface="Times New Roman" pitchFamily="18" charset="0"/>
              </a:rPr>
              <a:pPr/>
              <a:t>5</a:t>
            </a:fld>
            <a:endParaRPr lang="en-US" altLang="zh-CN" sz="1000">
              <a:latin typeface="Times New Roman" pitchFamily="18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59350" cy="3719512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54088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54088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54088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54088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fld id="{87288E5A-8669-4568-8433-E656963DD4AD}" type="slidenum">
              <a:rPr lang="en-US" altLang="zh-CN" sz="1000">
                <a:latin typeface="Times New Roman" pitchFamily="18" charset="0"/>
              </a:rPr>
              <a:pPr/>
              <a:t>6</a:t>
            </a:fld>
            <a:endParaRPr lang="en-US" altLang="zh-CN" sz="1000">
              <a:latin typeface="Times New Roman" pitchFamily="18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59350" cy="3719512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54088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54088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54088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54088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fld id="{3035CD0E-9BE1-4700-AADD-0A4BCFF81A86}" type="slidenum">
              <a:rPr lang="en-US" altLang="zh-CN" sz="1000">
                <a:latin typeface="Times New Roman" pitchFamily="18" charset="0"/>
              </a:rPr>
              <a:pPr/>
              <a:t>7</a:t>
            </a:fld>
            <a:endParaRPr lang="en-US" altLang="zh-CN" sz="1000">
              <a:latin typeface="Times New Roman" pitchFamily="18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59350" cy="3719512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54088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54088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54088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54088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fld id="{3703B791-7C2A-4F9B-8B63-18CC60575B76}" type="slidenum">
              <a:rPr lang="en-US" altLang="zh-CN" sz="1000">
                <a:latin typeface="Times New Roman" pitchFamily="18" charset="0"/>
              </a:rPr>
              <a:pPr/>
              <a:t>8</a:t>
            </a:fld>
            <a:endParaRPr lang="en-US" altLang="zh-CN" sz="1000">
              <a:latin typeface="Times New Roman" pitchFamily="18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59350" cy="3719512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54088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54088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54088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54088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fld id="{12AB91B1-5485-4D5B-9FD0-4DBDB6B1094F}" type="slidenum">
              <a:rPr lang="en-US" altLang="zh-CN" sz="1000">
                <a:latin typeface="Times New Roman" pitchFamily="18" charset="0"/>
              </a:rPr>
              <a:pPr/>
              <a:t>9</a:t>
            </a:fld>
            <a:endParaRPr lang="en-US" altLang="zh-CN" sz="1000">
              <a:latin typeface="Times New Roman" pitchFamily="18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54088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54088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54088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54088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fld id="{2332B762-BB64-4598-B1F8-651DC10BB0A5}" type="slidenum">
              <a:rPr lang="en-US" altLang="zh-CN" sz="1000">
                <a:latin typeface="Times New Roman" pitchFamily="18" charset="0"/>
              </a:rPr>
              <a:pPr/>
              <a:t>10</a:t>
            </a:fld>
            <a:endParaRPr lang="en-US" altLang="zh-CN" sz="1000">
              <a:latin typeface="Times New Roman" pitchFamily="18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59350" cy="3719512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5400">
                <a:latin typeface="微软雅黑 Light" pitchFamily="34" charset="-122"/>
                <a:ea typeface="微软雅黑 Light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CD92-E9E2-4E06-B904-3342A4A3FDD2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BDDF-0D5D-437D-825C-0A2F32864773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5642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CD92-E9E2-4E06-B904-3342A4A3FDD2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BDDF-0D5D-437D-825C-0A2F32864773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089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CD92-E9E2-4E06-B904-3342A4A3FDD2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BDDF-0D5D-437D-825C-0A2F32864773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440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CD92-E9E2-4E06-B904-3342A4A3FDD2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BDDF-0D5D-437D-825C-0A2F32864773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934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CD92-E9E2-4E06-B904-3342A4A3FDD2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BDDF-0D5D-437D-825C-0A2F32864773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4567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CD92-E9E2-4E06-B904-3342A4A3FDD2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BDDF-0D5D-437D-825C-0A2F32864773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2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CD92-E9E2-4E06-B904-3342A4A3FDD2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BDDF-0D5D-437D-825C-0A2F32864773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3824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CD92-E9E2-4E06-B904-3342A4A3FDD2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BDDF-0D5D-437D-825C-0A2F32864773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448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CD92-E9E2-4E06-B904-3342A4A3FDD2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BDDF-0D5D-437D-825C-0A2F32864773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6669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CD92-E9E2-4E06-B904-3342A4A3FDD2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BDDF-0D5D-437D-825C-0A2F32864773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6222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CD92-E9E2-4E06-B904-3342A4A3FDD2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BDDF-0D5D-437D-825C-0A2F32864773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4894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2CD92-E9E2-4E06-B904-3342A4A3FDD2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6BDDF-0D5D-437D-825C-0A2F32864773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1215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>
              <a:lumMod val="50000"/>
              <a:lumOff val="50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微软雅黑 Light" pitchFamily="34" charset="-122"/>
          <a:ea typeface="微软雅黑 Light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65000"/>
              <a:lumOff val="35000"/>
            </a:schemeClr>
          </a:solidFill>
          <a:latin typeface="微软雅黑 Light" pitchFamily="34" charset="-122"/>
          <a:ea typeface="微软雅黑 Light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微软雅黑 Light" pitchFamily="34" charset="-122"/>
          <a:ea typeface="微软雅黑 Light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微软雅黑 Light" pitchFamily="34" charset="-122"/>
          <a:ea typeface="微软雅黑 Light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65000"/>
              <a:lumOff val="35000"/>
            </a:schemeClr>
          </a:solidFill>
          <a:latin typeface="微软雅黑 Light" pitchFamily="34" charset="-122"/>
          <a:ea typeface="微软雅黑 Light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232025"/>
          </a:xfrm>
          <a:noFill/>
        </p:spPr>
        <p:txBody>
          <a:bodyPr>
            <a:noAutofit/>
          </a:bodyPr>
          <a:lstStyle/>
          <a:p>
            <a:r>
              <a:rPr lang="en-US" altLang="zh-TW" sz="3200" dirty="0">
                <a:solidFill>
                  <a:schemeClr val="tx1">
                    <a:tint val="75000"/>
                  </a:schemeClr>
                </a:solidFill>
              </a:rPr>
              <a:t>Data Structures and Algorithms</a:t>
            </a:r>
            <a:br>
              <a:rPr lang="en-US" altLang="zh-TW" sz="3200" dirty="0">
                <a:solidFill>
                  <a:schemeClr val="tx1">
                    <a:tint val="75000"/>
                  </a:schemeClr>
                </a:solidFill>
              </a:rPr>
            </a:br>
            <a:br>
              <a:rPr lang="en-US" altLang="zh-TW" sz="4000" b="1" dirty="0">
                <a:ea typeface="PMingLiU" pitchFamily="18" charset="-120"/>
              </a:rPr>
            </a:br>
            <a:r>
              <a:rPr lang="en-US" altLang="zh-TW" sz="4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Lecture</a:t>
            </a:r>
            <a:r>
              <a:rPr lang="en-US" altLang="zh-CN" sz="4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0</a:t>
            </a:r>
            <a:r>
              <a:rPr lang="en-US" altLang="zh-TW" sz="4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br>
              <a:rPr lang="en-US" altLang="zh-TW" sz="4000" b="1" dirty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altLang="zh-CN" sz="4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Course Introduction</a:t>
            </a:r>
            <a:endParaRPr lang="en-US" altLang="zh-TW" sz="4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07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914400" y="4267200"/>
            <a:ext cx="7620000" cy="1371600"/>
          </a:xfrm>
          <a:noFill/>
        </p:spPr>
        <p:txBody>
          <a:bodyPr>
            <a:noAutofit/>
          </a:bodyPr>
          <a:lstStyle/>
          <a:p>
            <a:pPr eaLnBrk="1" hangingPunct="1"/>
            <a:r>
              <a:rPr lang="en-US" altLang="zh-CN" sz="2400" dirty="0">
                <a:ea typeface="宋体" pitchFamily="2" charset="-122"/>
              </a:rPr>
              <a:t>Department of Computer Science &amp; Technology</a:t>
            </a:r>
          </a:p>
          <a:p>
            <a:pPr eaLnBrk="1" hangingPunct="1"/>
            <a:r>
              <a:rPr lang="en-US" altLang="zh-CN" sz="2400" dirty="0">
                <a:ea typeface="宋体" pitchFamily="2" charset="-122"/>
              </a:rPr>
              <a:t>United International College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Overall Goal of the Course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From programmer to architect</a:t>
            </a: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Learn to solve problems</a:t>
            </a: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Algorithms and Programming go hand in hand</a:t>
            </a: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Learn to analyze your solutions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Course Information – Section 1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400" dirty="0">
                <a:ea typeface="宋体" pitchFamily="2" charset="-122"/>
              </a:rPr>
              <a:t>Teaching Staff</a:t>
            </a:r>
          </a:p>
          <a:p>
            <a:pPr lvl="1" eaLnBrk="1" hangingPunct="1"/>
            <a:r>
              <a:rPr lang="en-US" altLang="zh-CN" sz="2000" dirty="0">
                <a:ea typeface="宋体" pitchFamily="2" charset="-122"/>
              </a:rPr>
              <a:t>Instructor: </a:t>
            </a:r>
            <a:r>
              <a:rPr lang="en-US" altLang="zh-CN" sz="2000" dirty="0">
                <a:solidFill>
                  <a:srgbClr val="063DE8"/>
                </a:solidFill>
                <a:ea typeface="宋体" pitchFamily="2" charset="-122"/>
              </a:rPr>
              <a:t>Dr. Jing ZHAO (Dyce)</a:t>
            </a:r>
          </a:p>
          <a:p>
            <a:pPr lvl="2" eaLnBrk="1" hangingPunct="1"/>
            <a:r>
              <a:rPr lang="en-US" altLang="zh-CN" sz="2000" dirty="0">
                <a:ea typeface="宋体" pitchFamily="2" charset="-122"/>
              </a:rPr>
              <a:t>–Office: T3-502-R23</a:t>
            </a:r>
          </a:p>
          <a:p>
            <a:pPr lvl="2" eaLnBrk="1" hangingPunct="1"/>
            <a:r>
              <a:rPr lang="en-US" altLang="zh-CN" sz="2000" dirty="0">
                <a:ea typeface="宋体" pitchFamily="2" charset="-122"/>
              </a:rPr>
              <a:t>Email: jzhao@uic.edu.hk</a:t>
            </a:r>
          </a:p>
          <a:p>
            <a:pPr lvl="1" eaLnBrk="1" hangingPunct="1"/>
            <a:r>
              <a:rPr lang="en-US" altLang="zh-CN" sz="2000" dirty="0">
                <a:ea typeface="宋体" pitchFamily="2" charset="-122"/>
              </a:rPr>
              <a:t>TA: </a:t>
            </a:r>
            <a:r>
              <a:rPr lang="en-US" altLang="zh-CN" sz="2000" dirty="0">
                <a:solidFill>
                  <a:srgbClr val="063DE8"/>
                </a:solidFill>
                <a:ea typeface="宋体" pitchFamily="2" charset="-122"/>
              </a:rPr>
              <a:t>Mr. </a:t>
            </a:r>
            <a:r>
              <a:rPr lang="en-US" altLang="zh-CN" sz="2000" dirty="0" err="1">
                <a:solidFill>
                  <a:srgbClr val="063DE8"/>
                </a:solidFill>
                <a:ea typeface="宋体" pitchFamily="2" charset="-122"/>
              </a:rPr>
              <a:t>Yuchao</a:t>
            </a:r>
            <a:r>
              <a:rPr lang="en-US" altLang="zh-CN" sz="2000" dirty="0">
                <a:solidFill>
                  <a:srgbClr val="063DE8"/>
                </a:solidFill>
                <a:ea typeface="宋体" pitchFamily="2" charset="-122"/>
              </a:rPr>
              <a:t> Gao (Richard)</a:t>
            </a:r>
          </a:p>
          <a:p>
            <a:pPr lvl="2" eaLnBrk="1" hangingPunct="1"/>
            <a:r>
              <a:rPr lang="en-US" altLang="zh-CN" sz="2000" dirty="0">
                <a:ea typeface="宋体" pitchFamily="2" charset="-122"/>
              </a:rPr>
              <a:t>Office: T3-502-R26</a:t>
            </a:r>
          </a:p>
          <a:p>
            <a:pPr lvl="2"/>
            <a:r>
              <a:rPr lang="en-US" altLang="zh-CN" sz="2000" dirty="0">
                <a:ea typeface="宋体" pitchFamily="2" charset="-122"/>
              </a:rPr>
              <a:t>Email: yuchaogao@uic.edu.hk</a:t>
            </a:r>
          </a:p>
          <a:p>
            <a:r>
              <a:rPr lang="en-US" altLang="zh-CN" sz="2400" dirty="0">
                <a:ea typeface="宋体" pitchFamily="2" charset="-122"/>
              </a:rPr>
              <a:t>Schedule</a:t>
            </a:r>
          </a:p>
          <a:p>
            <a:pPr lvl="1"/>
            <a:r>
              <a:rPr lang="en-US" altLang="zh-CN" sz="2400" dirty="0">
                <a:ea typeface="宋体" pitchFamily="2" charset="-122"/>
              </a:rPr>
              <a:t>Lecture (1h): Thu 9am-10am, T4-404</a:t>
            </a:r>
          </a:p>
          <a:p>
            <a:pPr lvl="1"/>
            <a:r>
              <a:rPr lang="en-US" altLang="zh-CN" sz="2400" dirty="0">
                <a:ea typeface="宋体" pitchFamily="2" charset="-122"/>
              </a:rPr>
              <a:t>Lab (2h): Tue 10am-12pm, T29-202</a:t>
            </a:r>
          </a:p>
          <a:p>
            <a:pPr lvl="1"/>
            <a:r>
              <a:rPr lang="en-US" altLang="zh-CN" sz="2400" dirty="0">
                <a:ea typeface="宋体" pitchFamily="2" charset="-122"/>
              </a:rPr>
              <a:t>Tutorial (1h): TBA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Course Information – Section 2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400" dirty="0">
                <a:ea typeface="宋体" pitchFamily="2" charset="-122"/>
              </a:rPr>
              <a:t>Teaching Staff</a:t>
            </a:r>
          </a:p>
          <a:p>
            <a:pPr lvl="1" eaLnBrk="1" hangingPunct="1"/>
            <a:r>
              <a:rPr lang="en-US" altLang="zh-CN" sz="2000" dirty="0">
                <a:ea typeface="宋体" pitchFamily="2" charset="-122"/>
              </a:rPr>
              <a:t>Instructor: </a:t>
            </a:r>
            <a:r>
              <a:rPr lang="en-US" altLang="zh-CN" sz="2000" dirty="0">
                <a:solidFill>
                  <a:srgbClr val="063DE8"/>
                </a:solidFill>
                <a:ea typeface="宋体" pitchFamily="2" charset="-122"/>
              </a:rPr>
              <a:t>Dr. Hui ZHANG (Amy)</a:t>
            </a:r>
          </a:p>
          <a:p>
            <a:pPr lvl="2" eaLnBrk="1" hangingPunct="1"/>
            <a:r>
              <a:rPr lang="en-US" altLang="zh-CN" sz="2000" dirty="0">
                <a:ea typeface="宋体" pitchFamily="2" charset="-122"/>
              </a:rPr>
              <a:t>–Office: T3-602-R7</a:t>
            </a:r>
          </a:p>
          <a:p>
            <a:pPr lvl="2"/>
            <a:r>
              <a:rPr lang="en-US" altLang="zh-CN" sz="2000" dirty="0">
                <a:ea typeface="宋体" pitchFamily="2" charset="-122"/>
              </a:rPr>
              <a:t>Email: amyzhang@uic.edu.hk</a:t>
            </a:r>
          </a:p>
          <a:p>
            <a:pPr lvl="1" eaLnBrk="1" hangingPunct="1"/>
            <a:r>
              <a:rPr lang="en-US" altLang="zh-CN" sz="2000" dirty="0">
                <a:ea typeface="宋体" pitchFamily="2" charset="-122"/>
              </a:rPr>
              <a:t>TA: </a:t>
            </a:r>
            <a:r>
              <a:rPr lang="en-US" altLang="zh-CN" sz="2000" dirty="0">
                <a:solidFill>
                  <a:srgbClr val="063DE8"/>
                </a:solidFill>
                <a:ea typeface="宋体" pitchFamily="2" charset="-122"/>
              </a:rPr>
              <a:t>Ms. </a:t>
            </a:r>
            <a:r>
              <a:rPr lang="en-US" altLang="zh-CN" sz="2000" dirty="0" err="1">
                <a:solidFill>
                  <a:srgbClr val="063DE8"/>
                </a:solidFill>
                <a:ea typeface="宋体" pitchFamily="2" charset="-122"/>
              </a:rPr>
              <a:t>Jianqiu</a:t>
            </a:r>
            <a:r>
              <a:rPr lang="en-US" altLang="zh-CN" sz="2000" dirty="0">
                <a:solidFill>
                  <a:srgbClr val="063DE8"/>
                </a:solidFill>
                <a:ea typeface="宋体" pitchFamily="2" charset="-122"/>
              </a:rPr>
              <a:t> WU (Helen)</a:t>
            </a:r>
          </a:p>
          <a:p>
            <a:pPr lvl="2" eaLnBrk="1" hangingPunct="1"/>
            <a:r>
              <a:rPr lang="en-US" altLang="zh-CN" sz="2000" dirty="0">
                <a:ea typeface="宋体" pitchFamily="2" charset="-122"/>
              </a:rPr>
              <a:t>Office: T3-502-R26</a:t>
            </a:r>
          </a:p>
          <a:p>
            <a:pPr lvl="2"/>
            <a:r>
              <a:rPr lang="en-US" altLang="zh-CN" sz="2000" dirty="0">
                <a:ea typeface="宋体" pitchFamily="2" charset="-122"/>
              </a:rPr>
              <a:t>Email: helenjqwu@uic.edu.hk</a:t>
            </a:r>
          </a:p>
          <a:p>
            <a:r>
              <a:rPr lang="en-US" altLang="zh-CN" sz="2400" dirty="0">
                <a:ea typeface="宋体" pitchFamily="2" charset="-122"/>
              </a:rPr>
              <a:t>Schedule</a:t>
            </a:r>
          </a:p>
          <a:p>
            <a:pPr lvl="1"/>
            <a:r>
              <a:rPr lang="en-US" altLang="zh-CN" sz="2400" dirty="0">
                <a:ea typeface="宋体" pitchFamily="2" charset="-122"/>
              </a:rPr>
              <a:t>Lecture (1h): Tue 11am-12pm, T7-401</a:t>
            </a:r>
          </a:p>
          <a:p>
            <a:pPr lvl="1"/>
            <a:r>
              <a:rPr lang="en-US" altLang="zh-CN" sz="2400" dirty="0">
                <a:ea typeface="宋体" pitchFamily="2" charset="-122"/>
              </a:rPr>
              <a:t>Lab (2h): Wed 8am-10am, T4-302</a:t>
            </a:r>
          </a:p>
          <a:p>
            <a:pPr lvl="1"/>
            <a:r>
              <a:rPr lang="en-US" altLang="zh-CN" sz="2400" dirty="0">
                <a:ea typeface="宋体" pitchFamily="2" charset="-122"/>
              </a:rPr>
              <a:t>Tutorial (1h): TBA</a:t>
            </a:r>
          </a:p>
        </p:txBody>
      </p:sp>
    </p:spTree>
    <p:extLst>
      <p:ext uri="{BB962C8B-B14F-4D97-AF65-F5344CB8AC3E}">
        <p14:creationId xmlns:p14="http://schemas.microsoft.com/office/powerpoint/2010/main" val="2828351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Grading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Assignments</a:t>
            </a:r>
          </a:p>
          <a:p>
            <a:pPr lvl="1"/>
            <a:r>
              <a:rPr lang="en-US" altLang="zh-CN">
                <a:ea typeface="宋体" pitchFamily="2" charset="-122"/>
              </a:rPr>
              <a:t>Written assignments (</a:t>
            </a:r>
            <a:r>
              <a:rPr lang="en-US" altLang="zh-CN">
                <a:solidFill>
                  <a:srgbClr val="063DE8"/>
                </a:solidFill>
                <a:ea typeface="宋体" pitchFamily="2" charset="-122"/>
              </a:rPr>
              <a:t>15%</a:t>
            </a:r>
            <a:r>
              <a:rPr lang="en-US" altLang="zh-CN">
                <a:ea typeface="宋体" pitchFamily="2" charset="-122"/>
              </a:rPr>
              <a:t>)</a:t>
            </a:r>
          </a:p>
          <a:p>
            <a:pPr lvl="1"/>
            <a:r>
              <a:rPr lang="en-US" altLang="zh-CN">
                <a:ea typeface="宋体" pitchFamily="2" charset="-122"/>
              </a:rPr>
              <a:t>Coding assignments (</a:t>
            </a:r>
            <a:r>
              <a:rPr lang="en-US" altLang="zh-CN">
                <a:solidFill>
                  <a:srgbClr val="063DE8"/>
                </a:solidFill>
                <a:ea typeface="宋体" pitchFamily="2" charset="-122"/>
              </a:rPr>
              <a:t>15%</a:t>
            </a:r>
            <a:r>
              <a:rPr lang="en-US" altLang="zh-CN">
                <a:ea typeface="宋体" pitchFamily="2" charset="-122"/>
              </a:rPr>
              <a:t>)</a:t>
            </a:r>
          </a:p>
          <a:p>
            <a:r>
              <a:rPr lang="en-US" altLang="zh-CN">
                <a:ea typeface="宋体" pitchFamily="2" charset="-122"/>
              </a:rPr>
              <a:t>Midterm Test (</a:t>
            </a:r>
            <a:r>
              <a:rPr lang="en-US" altLang="zh-CN">
                <a:solidFill>
                  <a:srgbClr val="063DE8"/>
                </a:solidFill>
                <a:ea typeface="宋体" pitchFamily="2" charset="-122"/>
              </a:rPr>
              <a:t>30%</a:t>
            </a:r>
            <a:r>
              <a:rPr lang="en-US" altLang="zh-CN">
                <a:ea typeface="宋体" pitchFamily="2" charset="-122"/>
              </a:rPr>
              <a:t>)</a:t>
            </a:r>
          </a:p>
          <a:p>
            <a:r>
              <a:rPr lang="en-US" altLang="zh-CN">
                <a:ea typeface="宋体" pitchFamily="2" charset="-122"/>
              </a:rPr>
              <a:t>Examination</a:t>
            </a:r>
          </a:p>
          <a:p>
            <a:pPr lvl="1"/>
            <a:r>
              <a:rPr lang="en-US" altLang="zh-CN">
                <a:ea typeface="宋体" pitchFamily="2" charset="-122"/>
              </a:rPr>
              <a:t>Final examination (</a:t>
            </a:r>
            <a:r>
              <a:rPr lang="en-US" altLang="zh-CN">
                <a:solidFill>
                  <a:srgbClr val="063DE8"/>
                </a:solidFill>
                <a:ea typeface="宋体" pitchFamily="2" charset="-122"/>
              </a:rPr>
              <a:t>40%</a:t>
            </a:r>
            <a:r>
              <a:rPr lang="en-US" altLang="zh-CN">
                <a:ea typeface="宋体" pitchFamily="2" charset="-122"/>
              </a:rPr>
              <a:t>)</a:t>
            </a: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Textbook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Textbook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Data Structures and Algorithm Analysis in C++, by Mark Allen Weiss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Published by Addison-Wesley, 2007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Later versions are all fine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Source codes are available online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Reference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A Practical Introduction to Data Structures and Algorithm Analysis (C++), 2nd Edition, by Clifford A. Shaffer.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Publishing House of Electronics Industry, 2002.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Plagiarism Policy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1</a:t>
            </a:r>
            <a:r>
              <a:rPr lang="en-US" altLang="zh-CN" baseline="30000">
                <a:ea typeface="宋体" pitchFamily="2" charset="-122"/>
              </a:rPr>
              <a:t>st</a:t>
            </a:r>
            <a:r>
              <a:rPr lang="en-US" altLang="zh-CN">
                <a:ea typeface="宋体" pitchFamily="2" charset="-122"/>
              </a:rPr>
              <a:t> Time: both get 0</a:t>
            </a:r>
          </a:p>
          <a:p>
            <a:pPr eaLnBrk="1" hangingPunct="1"/>
            <a:r>
              <a:rPr lang="en-US" altLang="zh-CN">
                <a:ea typeface="宋体" pitchFamily="2" charset="-122"/>
              </a:rPr>
              <a:t>2</a:t>
            </a:r>
            <a:r>
              <a:rPr lang="en-US" altLang="zh-CN" baseline="30000">
                <a:ea typeface="宋体" pitchFamily="2" charset="-122"/>
              </a:rPr>
              <a:t>nd</a:t>
            </a:r>
            <a:r>
              <a:rPr lang="en-US" altLang="zh-CN">
                <a:ea typeface="宋体" pitchFamily="2" charset="-122"/>
              </a:rPr>
              <a:t> Time: </a:t>
            </a:r>
            <a:r>
              <a:rPr lang="en-US" altLang="zh-TW">
                <a:ea typeface="PMingLiU" pitchFamily="18" charset="-120"/>
              </a:rPr>
              <a:t>need to terminate</a:t>
            </a:r>
            <a:endParaRPr lang="en-US" altLang="zh-CN">
              <a:ea typeface="宋体" pitchFamily="2" charset="-122"/>
            </a:endParaRPr>
          </a:p>
          <a:p>
            <a:pPr eaLnBrk="1" hangingPunct="1"/>
            <a:r>
              <a:rPr lang="en-US" altLang="zh-CN">
                <a:ea typeface="宋体" pitchFamily="2" charset="-122"/>
              </a:rPr>
              <a:t>Final: </a:t>
            </a:r>
            <a:r>
              <a:rPr lang="en-US" altLang="zh-TW">
                <a:ea typeface="PMingLiU" pitchFamily="18" charset="-120"/>
              </a:rPr>
              <a:t>an automatic FAIL</a:t>
            </a:r>
            <a:endParaRPr lang="en-US" altLang="zh-CN">
              <a:ea typeface="PMingLiU" pitchFamily="18" charset="-120"/>
            </a:endParaRP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295400" y="3886200"/>
            <a:ext cx="6629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dirty="0">
                <a:solidFill>
                  <a:srgbClr val="063DE8"/>
                </a:solidFill>
                <a:latin typeface="Arial" charset="0"/>
              </a:rPr>
              <a:t>You are encouraged to collaborate in study groups. </a:t>
            </a:r>
          </a:p>
          <a:p>
            <a:pPr algn="ctr" eaLnBrk="1" hangingPunct="1"/>
            <a:r>
              <a:rPr lang="en-US" altLang="zh-CN" sz="2000" dirty="0">
                <a:solidFill>
                  <a:srgbClr val="063DE8"/>
                </a:solidFill>
                <a:latin typeface="Arial" charset="0"/>
              </a:rPr>
              <a:t>But, you cannot copy or slightly change other students’ solutions or codes</a:t>
            </a:r>
            <a:r>
              <a:rPr lang="en-US" altLang="zh-CN" sz="1800" dirty="0">
                <a:solidFill>
                  <a:srgbClr val="063DE8"/>
                </a:solidFill>
                <a:latin typeface="Arial" charset="0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Course Overview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A fundamental computer science course</a:t>
            </a:r>
          </a:p>
          <a:p>
            <a:pPr lvl="1" eaLnBrk="1" hangingPunct="1"/>
            <a:r>
              <a:rPr lang="en-US" altLang="zh-CN">
                <a:ea typeface="宋体" pitchFamily="2" charset="-122"/>
              </a:rPr>
              <a:t>Essential for programming </a:t>
            </a:r>
          </a:p>
          <a:p>
            <a:pPr lvl="1" eaLnBrk="1" hangingPunct="1"/>
            <a:r>
              <a:rPr lang="en-US" altLang="zh-CN">
                <a:ea typeface="宋体" pitchFamily="2" charset="-122"/>
              </a:rPr>
              <a:t>Essential for advanced courses</a:t>
            </a:r>
          </a:p>
          <a:p>
            <a:pPr eaLnBrk="1" hangingPunct="1"/>
            <a:r>
              <a:rPr lang="en-US" altLang="zh-CN">
                <a:ea typeface="宋体" pitchFamily="2" charset="-122"/>
              </a:rPr>
              <a:t>A challenging course, which needs</a:t>
            </a:r>
          </a:p>
          <a:p>
            <a:pPr lvl="1" eaLnBrk="1" hangingPunct="1"/>
            <a:r>
              <a:rPr lang="en-US" altLang="zh-CN">
                <a:ea typeface="宋体" pitchFamily="2" charset="-122"/>
              </a:rPr>
              <a:t>Mathematical and logic thinking</a:t>
            </a:r>
          </a:p>
          <a:p>
            <a:pPr lvl="1" eaLnBrk="1" hangingPunct="1"/>
            <a:r>
              <a:rPr lang="en-US" altLang="zh-CN">
                <a:ea typeface="宋体" pitchFamily="2" charset="-122"/>
              </a:rPr>
              <a:t>Programming</a:t>
            </a: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PMingLiU" pitchFamily="18" charset="-120"/>
              </a:rPr>
              <a:t>Course Prerequisite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>
                <a:ea typeface="PMingLiU" pitchFamily="18" charset="-120"/>
              </a:rPr>
              <a:t>Programming</a:t>
            </a:r>
            <a:endParaRPr lang="en-US" altLang="zh-TW" sz="2400" dirty="0">
              <a:ea typeface="PMingLiU" pitchFamily="18" charset="-120"/>
            </a:endParaRPr>
          </a:p>
          <a:p>
            <a:pPr lvl="1" eaLnBrk="1" hangingPunct="1"/>
            <a:r>
              <a:rPr lang="en-US" altLang="zh-TW" sz="2000" dirty="0">
                <a:ea typeface="PMingLiU" pitchFamily="18" charset="-120"/>
              </a:rPr>
              <a:t>Need to know </a:t>
            </a:r>
            <a:r>
              <a:rPr lang="en-US" altLang="zh-TW" sz="2000" dirty="0">
                <a:solidFill>
                  <a:srgbClr val="063DE8"/>
                </a:solidFill>
                <a:ea typeface="PMingLiU" pitchFamily="18" charset="-120"/>
              </a:rPr>
              <a:t>C</a:t>
            </a:r>
          </a:p>
          <a:p>
            <a:pPr lvl="1" eaLnBrk="1" hangingPunct="1"/>
            <a:r>
              <a:rPr lang="en-US" altLang="zh-TW" sz="2000" dirty="0">
                <a:ea typeface="PMingLiU" pitchFamily="18" charset="-120"/>
              </a:rPr>
              <a:t>Visual Studio or other PC programming environment</a:t>
            </a:r>
          </a:p>
          <a:p>
            <a:pPr lvl="1" eaLnBrk="1" hangingPunct="1"/>
            <a:r>
              <a:rPr lang="en-US" altLang="zh-TW" sz="2000" dirty="0">
                <a:ea typeface="PMingLiU" pitchFamily="18" charset="-120"/>
              </a:rPr>
              <a:t>Good programming skills</a:t>
            </a:r>
          </a:p>
          <a:p>
            <a:pPr lvl="1" eaLnBrk="1" hangingPunct="1"/>
            <a:r>
              <a:rPr lang="en-US" altLang="zh-TW" sz="2000" dirty="0">
                <a:ea typeface="PMingLiU" pitchFamily="18" charset="-120"/>
              </a:rPr>
              <a:t>Translate </a:t>
            </a:r>
            <a:r>
              <a:rPr lang="en-US" altLang="zh-TW" sz="2000" dirty="0">
                <a:solidFill>
                  <a:srgbClr val="063DE8"/>
                </a:solidFill>
                <a:ea typeface="PMingLiU" pitchFamily="18" charset="-120"/>
              </a:rPr>
              <a:t>pseudo-codes </a:t>
            </a:r>
            <a:r>
              <a:rPr lang="en-US" altLang="zh-TW" sz="2000" dirty="0">
                <a:ea typeface="PMingLiU" pitchFamily="18" charset="-120"/>
              </a:rPr>
              <a:t>into codes</a:t>
            </a:r>
          </a:p>
          <a:p>
            <a:pPr lvl="1" eaLnBrk="1" hangingPunct="1"/>
            <a:r>
              <a:rPr lang="en-US" altLang="zh-TW" sz="2000" dirty="0">
                <a:ea typeface="PMingLiU" pitchFamily="18" charset="-120"/>
              </a:rPr>
              <a:t>Speedy review </a:t>
            </a:r>
            <a:r>
              <a:rPr lang="en-US" altLang="zh-CN" sz="2000" dirty="0">
                <a:ea typeface="PMingLiU" pitchFamily="18" charset="-120"/>
              </a:rPr>
              <a:t>of C </a:t>
            </a:r>
            <a:r>
              <a:rPr lang="en-US" altLang="zh-TW" sz="2000" dirty="0">
                <a:ea typeface="PMingLiU" pitchFamily="18" charset="-120"/>
              </a:rPr>
              <a:t>in the 1</a:t>
            </a:r>
            <a:r>
              <a:rPr lang="en-US" altLang="zh-TW" sz="2000" baseline="30000" dirty="0">
                <a:ea typeface="PMingLiU" pitchFamily="18" charset="-120"/>
              </a:rPr>
              <a:t>st</a:t>
            </a:r>
            <a:r>
              <a:rPr lang="en-US" altLang="zh-TW" sz="2000" dirty="0">
                <a:ea typeface="PMingLiU" pitchFamily="18" charset="-120"/>
              </a:rPr>
              <a:t> week</a:t>
            </a:r>
          </a:p>
          <a:p>
            <a:pPr eaLnBrk="1" hangingPunct="1"/>
            <a:r>
              <a:rPr lang="en-US" altLang="zh-TW" sz="2400" dirty="0">
                <a:ea typeface="PMingLiU" pitchFamily="18" charset="-120"/>
              </a:rPr>
              <a:t>Basic mathematical skills</a:t>
            </a:r>
          </a:p>
          <a:p>
            <a:pPr lvl="1" eaLnBrk="1" hangingPunct="1"/>
            <a:r>
              <a:rPr lang="en-US" altLang="zh-TW" sz="2000" dirty="0">
                <a:ea typeface="PMingLiU" pitchFamily="18" charset="-120"/>
              </a:rPr>
              <a:t>Solving </a:t>
            </a:r>
            <a:r>
              <a:rPr lang="en-US" altLang="zh-TW" sz="2000" dirty="0">
                <a:solidFill>
                  <a:srgbClr val="063DE8"/>
                </a:solidFill>
                <a:ea typeface="PMingLiU" pitchFamily="18" charset="-120"/>
              </a:rPr>
              <a:t>recursive equations</a:t>
            </a:r>
            <a:r>
              <a:rPr lang="en-US" altLang="zh-TW" sz="2000" dirty="0">
                <a:ea typeface="PMingLiU" pitchFamily="18" charset="-120"/>
              </a:rPr>
              <a:t>, manipulation of symbols, etc.</a:t>
            </a:r>
          </a:p>
          <a:p>
            <a:pPr eaLnBrk="1" hangingPunct="1"/>
            <a:r>
              <a:rPr lang="en-US" altLang="zh-TW" sz="2400" dirty="0">
                <a:ea typeface="PMingLiU" pitchFamily="18" charset="-120"/>
              </a:rPr>
              <a:t>Computer architecture</a:t>
            </a:r>
          </a:p>
          <a:p>
            <a:pPr lvl="1" eaLnBrk="1" hangingPunct="1"/>
            <a:r>
              <a:rPr lang="en-US" altLang="zh-TW" sz="2000" dirty="0">
                <a:ea typeface="PMingLiU" pitchFamily="18" charset="-120"/>
              </a:rPr>
              <a:t>Pointers, storage, memory access, etc.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br>
              <a:rPr lang="zh-CN" altLang="en-US" sz="3200" b="0">
                <a:ea typeface="宋体" pitchFamily="2" charset="-122"/>
              </a:rPr>
            </a:br>
            <a:r>
              <a:rPr lang="en-US" altLang="zh-CN" sz="3200">
                <a:ea typeface="宋体" pitchFamily="2" charset="-122"/>
              </a:rPr>
              <a:t>Topics Covered in this Course</a:t>
            </a:r>
            <a:endParaRPr lang="zh-CN" altLang="en-US" sz="3200">
              <a:ea typeface="宋体" pitchFamily="2" charset="-122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sz="2400" dirty="0">
                <a:ea typeface="宋体" pitchFamily="2" charset="-122"/>
              </a:rPr>
              <a:t>Algorithm Analysis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</a:rPr>
              <a:t>Mathematical Background, Big-O, Running time Calculation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>
                <a:ea typeface="宋体" pitchFamily="2" charset="-122"/>
              </a:rPr>
              <a:t>Abstract Data Type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</a:rPr>
              <a:t>Lists, Stacks and Queues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>
                <a:ea typeface="宋体" pitchFamily="2" charset="-122"/>
              </a:rPr>
              <a:t>Priority Queues (Heaps)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</a:rPr>
              <a:t>Binary heaps, Applications of Priority Queues, d-Heaps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>
                <a:ea typeface="宋体" pitchFamily="2" charset="-122"/>
              </a:rPr>
              <a:t>Sorting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</a:rPr>
              <a:t>Insertion Sort, Heap Sort, Shell Sort, Merge Sort, Quick Sort, Bucket Sort, External Sort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ea typeface="宋体" pitchFamily="2" charset="-122"/>
              </a:rPr>
              <a:t>Trees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</a:rPr>
              <a:t>Tree Traversals, Binary Trees and Binary Search Trees, AVL Trees and B-Trees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>
                <a:ea typeface="宋体" pitchFamily="2" charset="-122"/>
              </a:rPr>
              <a:t>Graph Algorithms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</a:rPr>
              <a:t>Topological Sort, Shortest-Path Algorithms, Minimum-Span Tree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知识图谱及其应用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知识图谱及其应用</Template>
  <TotalTime>294</TotalTime>
  <Pages>33</Pages>
  <Words>472</Words>
  <Application>Microsoft Office PowerPoint</Application>
  <PresentationFormat>On-screen Show (4:3)</PresentationFormat>
  <Paragraphs>94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PMingLiU</vt:lpstr>
      <vt:lpstr>宋体</vt:lpstr>
      <vt:lpstr>微软雅黑</vt:lpstr>
      <vt:lpstr>微软雅黑 Light</vt:lpstr>
      <vt:lpstr>Arial</vt:lpstr>
      <vt:lpstr>Tahoma</vt:lpstr>
      <vt:lpstr>Times New Roman</vt:lpstr>
      <vt:lpstr>Verdana</vt:lpstr>
      <vt:lpstr>知识图谱及其应用</vt:lpstr>
      <vt:lpstr>Data Structures and Algorithms  Lecture 0:  Course Introduction</vt:lpstr>
      <vt:lpstr>Course Information – Section 1</vt:lpstr>
      <vt:lpstr>Course Information – Section 2</vt:lpstr>
      <vt:lpstr>Grading</vt:lpstr>
      <vt:lpstr>Textbook</vt:lpstr>
      <vt:lpstr>Plagiarism Policy</vt:lpstr>
      <vt:lpstr>Course Overview</vt:lpstr>
      <vt:lpstr>Course Prerequisite</vt:lpstr>
      <vt:lpstr> Topics Covered in this Course</vt:lpstr>
      <vt:lpstr>Overall Goal of the Course</vt:lpstr>
    </vt:vector>
  </TitlesOfParts>
  <Company>CS Dept, HKUST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comp104 notes</dc:title>
  <dc:creator>Dyce</dc:creator>
  <cp:lastModifiedBy>Dyce ZHAO</cp:lastModifiedBy>
  <cp:revision>377</cp:revision>
  <cp:lastPrinted>1998-08-29T09:09:32Z</cp:lastPrinted>
  <dcterms:created xsi:type="dcterms:W3CDTF">1996-06-16T00:02:10Z</dcterms:created>
  <dcterms:modified xsi:type="dcterms:W3CDTF">2019-02-13T13:15:04Z</dcterms:modified>
</cp:coreProperties>
</file>