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72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82722" autoAdjust="0"/>
  </p:normalViewPr>
  <p:slideViewPr>
    <p:cSldViewPr>
      <p:cViewPr varScale="1">
        <p:scale>
          <a:sx n="75" d="100"/>
          <a:sy n="75" d="100"/>
        </p:scale>
        <p:origin x="88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10/4/2020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_beacon#Adverti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AltBeac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869417908/mu-tag-worlds-smallest-loss-prevention-device/description?utm_source=thisiswhyimbroke.com&amp;utm_medium=refer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articles/how-to-make-a-beaglebone-based-appliance-notification-tex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achmemicro.com/pocketbeagle-wif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Cudy-650Mbps-Adapter-Wireless-Desktop/dp/B07RN44SHW/ref=sr_1_11?dchild=1&amp;keywords=wifi+adapter&amp;qid=1601865280&amp;s=electronics&amp;sr=1-11" TargetMode="External"/><Relationship Id="rId2" Type="http://schemas.openxmlformats.org/officeDocument/2006/relationships/hyperlink" Target="https://www.amazon.com/DSD-TECH-Bluetooth-iBeacon-Arduino/dp/B06WGZB2N4/ref=sr_1_10?dchild=1&amp;keywords=Bluetooth+Beacon&amp;qid=1601861152&amp;sr=8-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sz="6000" dirty="0"/>
              <a:t>Loss Prevention Device”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4, 2020</a:t>
            </a:r>
          </a:p>
          <a:p>
            <a:r>
              <a:rPr lang="en-US" dirty="0"/>
              <a:t>Spencer Wong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“Loss Prevention Device” (name subject to change) is an electronic device that will alert the user when an object of interest leaves their vicinity</a:t>
            </a:r>
          </a:p>
          <a:p>
            <a:r>
              <a:rPr lang="en-US" dirty="0"/>
              <a:t>The distance in which the user gets an alert can be modified depending on the application</a:t>
            </a:r>
          </a:p>
          <a:p>
            <a:r>
              <a:rPr lang="en-US" dirty="0"/>
              <a:t>The main way of measuring distance will be utilizing a Bluetooth Low Energy Beacon</a:t>
            </a:r>
          </a:p>
          <a:p>
            <a:r>
              <a:rPr lang="en-US" dirty="0"/>
              <a:t>Methods of alerting the user may include sending the user a text or a phone call (using the internet)</a:t>
            </a:r>
          </a:p>
          <a:p>
            <a:r>
              <a:rPr lang="en-US" dirty="0"/>
              <a:t>The location where which the alert is sent will be recorded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Keeping track of children in a crowded place</a:t>
            </a:r>
          </a:p>
          <a:p>
            <a:pPr lvl="1"/>
            <a:r>
              <a:rPr lang="en-US" dirty="0"/>
              <a:t>Making sure you don’t forget child in a hot car,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Prevent stealing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724399"/>
          </a:xfrm>
        </p:spPr>
        <p:txBody>
          <a:bodyPr>
            <a:normAutofit/>
          </a:bodyPr>
          <a:lstStyle/>
          <a:p>
            <a:r>
              <a:rPr lang="en-US" dirty="0"/>
              <a:t>Bluetooth Low Energy Beacons -- </a:t>
            </a:r>
            <a:r>
              <a:rPr lang="en-US" dirty="0">
                <a:hlinkClick r:id="rId3"/>
              </a:rPr>
              <a:t>https://en.wikipedia.org/wiki/Bluetooth_low_energy_beacon#Advertising</a:t>
            </a:r>
            <a:endParaRPr lang="en-US" dirty="0"/>
          </a:p>
          <a:p>
            <a:r>
              <a:rPr lang="en-US" dirty="0" err="1"/>
              <a:t>AltBeacon</a:t>
            </a:r>
            <a:r>
              <a:rPr lang="en-US" dirty="0"/>
              <a:t> – open source BLEB: </a:t>
            </a:r>
            <a:r>
              <a:rPr lang="en-US" dirty="0">
                <a:hlinkClick r:id="rId4"/>
              </a:rPr>
              <a:t>https://github.com/AltBeacon</a:t>
            </a:r>
            <a:endParaRPr lang="en-US" dirty="0"/>
          </a:p>
          <a:p>
            <a:pPr lvl="1"/>
            <a:r>
              <a:rPr lang="en-US" dirty="0"/>
              <a:t>Utilizes phone </a:t>
            </a:r>
          </a:p>
          <a:p>
            <a:pPr lvl="1"/>
            <a:r>
              <a:rPr lang="en-US" dirty="0"/>
              <a:t>E.g. if a person walks into a store they get a notification from the store</a:t>
            </a:r>
          </a:p>
          <a:p>
            <a:r>
              <a:rPr lang="en-US" dirty="0"/>
              <a:t>Use BLE sensor connected with </a:t>
            </a:r>
            <a:r>
              <a:rPr lang="en-US" dirty="0" err="1"/>
              <a:t>pocketbeagle</a:t>
            </a:r>
            <a:r>
              <a:rPr lang="en-US" dirty="0"/>
              <a:t> to connect with phone</a:t>
            </a:r>
          </a:p>
          <a:p>
            <a:pPr lvl="1"/>
            <a:r>
              <a:rPr lang="en-US" dirty="0"/>
              <a:t>When one goes too far away from the other, the phone is alerted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3AD07C-49CA-4226-A237-5678DD8C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194310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solution: Mu tag (</a:t>
            </a:r>
            <a:r>
              <a:rPr lang="en-US" dirty="0">
                <a:hlinkClick r:id="rId3"/>
              </a:rPr>
              <a:t>https://www.kickstarter.com/projects/869417908/mu-tag-worlds-smallest-loss-prevention-device/description?utm_source=thisiswhyimbroke.com&amp;utm_medium=referral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app</a:t>
            </a:r>
          </a:p>
          <a:p>
            <a:pPr lvl="2"/>
            <a:r>
              <a:rPr lang="en-US" dirty="0"/>
              <a:t>Tiny and Chargeable</a:t>
            </a:r>
          </a:p>
          <a:p>
            <a:pPr lvl="2"/>
            <a:r>
              <a:rPr lang="en-US" b="1" dirty="0"/>
              <a:t>“</a:t>
            </a:r>
            <a:r>
              <a:rPr lang="en-US" b="1" dirty="0" err="1"/>
              <a:t>ibeacon</a:t>
            </a:r>
            <a:r>
              <a:rPr lang="en-US" b="1" dirty="0"/>
              <a:t> technology” – Apple’s BLE Technology</a:t>
            </a:r>
          </a:p>
          <a:p>
            <a:pPr lvl="2"/>
            <a:r>
              <a:rPr lang="en-US" dirty="0"/>
              <a:t>Various ways to attach to things</a:t>
            </a:r>
          </a:p>
          <a:p>
            <a:pPr lvl="2"/>
            <a:r>
              <a:rPr lang="en-US" dirty="0"/>
              <a:t>Charge for 40 min, lasts 3 weeks</a:t>
            </a:r>
          </a:p>
          <a:p>
            <a:pPr lvl="2"/>
            <a:r>
              <a:rPr lang="en-US" dirty="0"/>
              <a:t>Sends a notification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0A7EB34-B2F8-47E3-9BB8-8160BEA3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2533551"/>
            <a:ext cx="1546994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I can improve/change the tracking device:</a:t>
            </a:r>
          </a:p>
          <a:p>
            <a:pPr lvl="1"/>
            <a:r>
              <a:rPr lang="en-US" dirty="0"/>
              <a:t>Using calls/texts to notify user, no phone app</a:t>
            </a:r>
          </a:p>
          <a:p>
            <a:pPr lvl="1"/>
            <a:r>
              <a:rPr lang="en-US" dirty="0"/>
              <a:t>Can be powered externally</a:t>
            </a:r>
          </a:p>
          <a:p>
            <a:pPr lvl="1"/>
            <a:r>
              <a:rPr lang="en-US" dirty="0"/>
              <a:t>***More modifiable depending on the application</a:t>
            </a:r>
          </a:p>
          <a:p>
            <a:r>
              <a:rPr lang="en-US" dirty="0"/>
              <a:t>PB sources:</a:t>
            </a:r>
          </a:p>
          <a:p>
            <a:pPr lvl="2"/>
            <a:r>
              <a:rPr lang="en-US" dirty="0">
                <a:hlinkClick r:id="rId3"/>
              </a:rPr>
              <a:t>https://www.digikey.com/en/articles/how-to-make-a-beaglebone-based-appliance-notification-texter</a:t>
            </a:r>
            <a:r>
              <a:rPr lang="en-US" dirty="0"/>
              <a:t> - Guide for text alerts</a:t>
            </a:r>
          </a:p>
          <a:p>
            <a:pPr lvl="2"/>
            <a:r>
              <a:rPr lang="en-US" dirty="0">
                <a:hlinkClick r:id="rId4"/>
              </a:rPr>
              <a:t>https://www.teachmemicro.com/pocketbeagle-wifi/</a:t>
            </a:r>
            <a:r>
              <a:rPr lang="en-US" dirty="0"/>
              <a:t> - Guide for adding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5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6AE5B-0459-4B63-962E-A031C5B34228}"/>
              </a:ext>
            </a:extLst>
          </p:cNvPr>
          <p:cNvSpPr/>
          <p:nvPr/>
        </p:nvSpPr>
        <p:spPr>
          <a:xfrm>
            <a:off x="2552700" y="16891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E2CF6-A50B-4C68-90BE-501DBDAC8F82}"/>
              </a:ext>
            </a:extLst>
          </p:cNvPr>
          <p:cNvSpPr/>
          <p:nvPr/>
        </p:nvSpPr>
        <p:spPr>
          <a:xfrm>
            <a:off x="3467100" y="2098020"/>
            <a:ext cx="14859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066FC5-F59F-456E-9D5C-FD9734CE5CA3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4210050" y="209802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562E14-3766-4A9C-AC0F-EF2F450DFB1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210049" y="2440920"/>
            <a:ext cx="7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F83D10-2EA0-4833-B5F0-B7581111FAD1}"/>
              </a:ext>
            </a:extLst>
          </p:cNvPr>
          <p:cNvSpPr txBox="1"/>
          <p:nvPr/>
        </p:nvSpPr>
        <p:spPr>
          <a:xfrm>
            <a:off x="3523966" y="2310115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UART0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281A8-B581-4B6E-838A-1FF0B1F47E83}"/>
              </a:ext>
            </a:extLst>
          </p:cNvPr>
          <p:cNvSpPr txBox="1"/>
          <p:nvPr/>
        </p:nvSpPr>
        <p:spPr>
          <a:xfrm>
            <a:off x="4362450" y="245848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7B91B-4870-47F5-88B5-7C58A00D4979}"/>
              </a:ext>
            </a:extLst>
          </p:cNvPr>
          <p:cNvSpPr/>
          <p:nvPr/>
        </p:nvSpPr>
        <p:spPr>
          <a:xfrm>
            <a:off x="5867400" y="2065010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  <a:p>
            <a:pPr algn="ctr"/>
            <a:r>
              <a:rPr lang="en-US" sz="1100" i="1" dirty="0"/>
              <a:t>Note: This component is designed for Arduino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1393D-AC71-48A7-9A09-0A95342F2AEF}"/>
              </a:ext>
            </a:extLst>
          </p:cNvPr>
          <p:cNvCxnSpPr>
            <a:cxnSpLocks/>
          </p:cNvCxnSpPr>
          <p:nvPr/>
        </p:nvCxnSpPr>
        <p:spPr>
          <a:xfrm>
            <a:off x="4914900" y="2287031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BD2B9-FF6D-425C-8866-392915D44ED5}"/>
              </a:ext>
            </a:extLst>
          </p:cNvPr>
          <p:cNvSpPr txBox="1"/>
          <p:nvPr/>
        </p:nvSpPr>
        <p:spPr>
          <a:xfrm>
            <a:off x="4362450" y="2133143"/>
            <a:ext cx="6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673FB-F8ED-40D1-9984-889BC0AFE667}"/>
              </a:ext>
            </a:extLst>
          </p:cNvPr>
          <p:cNvCxnSpPr>
            <a:cxnSpLocks/>
          </p:cNvCxnSpPr>
          <p:nvPr/>
        </p:nvCxnSpPr>
        <p:spPr>
          <a:xfrm>
            <a:off x="4876800" y="2612369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A4AA-4B7C-4292-B0E8-DE7A882CFB7E}"/>
              </a:ext>
            </a:extLst>
          </p:cNvPr>
          <p:cNvSpPr/>
          <p:nvPr/>
        </p:nvSpPr>
        <p:spPr>
          <a:xfrm>
            <a:off x="9811034" y="2133143"/>
            <a:ext cx="1981200" cy="642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Phone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FC4D2-3B56-4341-845E-0D7BC771C7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67700" y="2440920"/>
            <a:ext cx="1543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FFF7AE-0887-4D49-BB5F-BB945F0F957D}"/>
              </a:ext>
            </a:extLst>
          </p:cNvPr>
          <p:cNvSpPr txBox="1"/>
          <p:nvPr/>
        </p:nvSpPr>
        <p:spPr>
          <a:xfrm>
            <a:off x="8411954" y="20891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5AA6A-21FF-4C5E-A7E0-23F7C649E349}"/>
              </a:ext>
            </a:extLst>
          </p:cNvPr>
          <p:cNvSpPr txBox="1"/>
          <p:nvPr/>
        </p:nvSpPr>
        <p:spPr>
          <a:xfrm>
            <a:off x="4311652" y="4394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78C6F-4CC6-43BC-8BD1-C6A6BE2A6107}"/>
              </a:ext>
            </a:extLst>
          </p:cNvPr>
          <p:cNvSpPr/>
          <p:nvPr/>
        </p:nvSpPr>
        <p:spPr>
          <a:xfrm>
            <a:off x="6380480" y="41407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6D4135-7B59-4B0C-9DB7-BF69B2FE2AC0}"/>
              </a:ext>
            </a:extLst>
          </p:cNvPr>
          <p:cNvCxnSpPr>
            <a:endCxn id="40" idx="1"/>
          </p:cNvCxnSpPr>
          <p:nvPr/>
        </p:nvCxnSpPr>
        <p:spPr>
          <a:xfrm>
            <a:off x="5143500" y="4578866"/>
            <a:ext cx="1236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B61D4-9CF7-4B1C-9238-1EE47F5F49D3}"/>
              </a:ext>
            </a:extLst>
          </p:cNvPr>
          <p:cNvSpPr/>
          <p:nvPr/>
        </p:nvSpPr>
        <p:spPr>
          <a:xfrm>
            <a:off x="341566" y="4683007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FF66F8-E28B-46F2-95B2-76C4C8C0F7BA}"/>
              </a:ext>
            </a:extLst>
          </p:cNvPr>
          <p:cNvSpPr txBox="1"/>
          <p:nvPr/>
        </p:nvSpPr>
        <p:spPr>
          <a:xfrm>
            <a:off x="2912260" y="475158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02A8AC-1DCD-45E9-A664-66BE52A64532}"/>
              </a:ext>
            </a:extLst>
          </p:cNvPr>
          <p:cNvCxnSpPr/>
          <p:nvPr/>
        </p:nvCxnSpPr>
        <p:spPr>
          <a:xfrm>
            <a:off x="2247900" y="4949706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2D9064-DEF7-4B35-83E7-B47EEEE8AD6F}"/>
              </a:ext>
            </a:extLst>
          </p:cNvPr>
          <p:cNvSpPr/>
          <p:nvPr/>
        </p:nvSpPr>
        <p:spPr>
          <a:xfrm>
            <a:off x="4572000" y="16383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3CEBD-CFC3-45A1-9E2A-23B379ACAB6D}"/>
              </a:ext>
            </a:extLst>
          </p:cNvPr>
          <p:cNvSpPr/>
          <p:nvPr/>
        </p:nvSpPr>
        <p:spPr>
          <a:xfrm>
            <a:off x="9395460" y="2019300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  <a:p>
            <a:pPr algn="ctr"/>
            <a:r>
              <a:rPr lang="en-US" sz="1100" i="1" dirty="0"/>
              <a:t>Note: This component is designed for Arduino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48593-AA3A-441F-87CF-DFC4DC5C983F}"/>
              </a:ext>
            </a:extLst>
          </p:cNvPr>
          <p:cNvSpPr txBox="1"/>
          <p:nvPr/>
        </p:nvSpPr>
        <p:spPr>
          <a:xfrm>
            <a:off x="6506245" y="2095500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F363AD-0CAE-46CA-8DE1-36E94EA9E50A}"/>
              </a:ext>
            </a:extLst>
          </p:cNvPr>
          <p:cNvCxnSpPr/>
          <p:nvPr/>
        </p:nvCxnSpPr>
        <p:spPr>
          <a:xfrm>
            <a:off x="7147560" y="2280166"/>
            <a:ext cx="224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23D8F7-C692-4D3F-9754-1DCD63F4282E}"/>
              </a:ext>
            </a:extLst>
          </p:cNvPr>
          <p:cNvSpPr txBox="1"/>
          <p:nvPr/>
        </p:nvSpPr>
        <p:spPr>
          <a:xfrm>
            <a:off x="7840516" y="1834634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C8D4E-C34B-454F-8CDC-02C0E0F1723B}"/>
              </a:ext>
            </a:extLst>
          </p:cNvPr>
          <p:cNvSpPr/>
          <p:nvPr/>
        </p:nvSpPr>
        <p:spPr>
          <a:xfrm>
            <a:off x="8613140" y="41280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3FE25-569B-406D-8170-83C821CC76FE}"/>
              </a:ext>
            </a:extLst>
          </p:cNvPr>
          <p:cNvSpPr txBox="1"/>
          <p:nvPr/>
        </p:nvSpPr>
        <p:spPr>
          <a:xfrm>
            <a:off x="6312946" y="43815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747D97-1914-478B-B1D0-70DA8839FC05}"/>
              </a:ext>
            </a:extLst>
          </p:cNvPr>
          <p:cNvCxnSpPr>
            <a:endCxn id="16" idx="1"/>
          </p:cNvCxnSpPr>
          <p:nvPr/>
        </p:nvCxnSpPr>
        <p:spPr>
          <a:xfrm>
            <a:off x="7147560" y="4566166"/>
            <a:ext cx="1465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44618-1B23-479B-B277-492CA595CD74}"/>
              </a:ext>
            </a:extLst>
          </p:cNvPr>
          <p:cNvSpPr/>
          <p:nvPr/>
        </p:nvSpPr>
        <p:spPr>
          <a:xfrm>
            <a:off x="2001306" y="4566406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79E87-DB8A-479B-824A-B3F433A8433E}"/>
              </a:ext>
            </a:extLst>
          </p:cNvPr>
          <p:cNvSpPr txBox="1"/>
          <p:nvPr/>
        </p:nvSpPr>
        <p:spPr>
          <a:xfrm>
            <a:off x="4572000" y="46349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3C9851-2B75-4114-918D-4F4B7C04216F}"/>
              </a:ext>
            </a:extLst>
          </p:cNvPr>
          <p:cNvCxnSpPr/>
          <p:nvPr/>
        </p:nvCxnSpPr>
        <p:spPr>
          <a:xfrm>
            <a:off x="3907640" y="4833105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53282"/>
              </p:ext>
            </p:extLst>
          </p:nvPr>
        </p:nvGraphicFramePr>
        <p:xfrm>
          <a:off x="609600" y="1295400"/>
          <a:ext cx="10972800" cy="539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1250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1464067">
                <a:tc>
                  <a:txBody>
                    <a:bodyPr/>
                    <a:lstStyle/>
                    <a:p>
                      <a:r>
                        <a:rPr lang="en-US" dirty="0"/>
                        <a:t>Bluetooth Beacon (</a:t>
                      </a:r>
                      <a:r>
                        <a:rPr lang="en-US" dirty="0">
                          <a:hlinkClick r:id="rId2"/>
                        </a:rPr>
                        <a:t>https://www.amazon.com/DSD-TECH-Bluetooth-iBeacon-Arduino/dp/B06WGZB2N4/ref=sr_1_10?dchild=1&amp;keywords=Bluetooth+Beacon&amp;qid=1601861152&amp;sr=8-10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Question – Can this sensor sense range?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1232899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r>
                        <a:rPr lang="en-US" dirty="0"/>
                        <a:t> Adapter - </a:t>
                      </a:r>
                      <a:r>
                        <a:rPr lang="en-US" dirty="0">
                          <a:hlinkClick r:id="rId3"/>
                        </a:rPr>
                        <a:t>https://www.amazon.ca/Cudy-650Mbps-Adapter-Wireless-Desktop/dp/B07RN44SHW/ref=sr_1_11?dchild=1&amp;keywords=wifi+adapter&amp;qid=1601865280&amp;s=electronics&amp;sr=1-11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Question – Will this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adapter be compatible with Linux?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r>
                        <a:rPr lang="en-US" dirty="0"/>
                        <a:t>USB adapter (Already have?)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8718</TotalTime>
  <Words>668</Words>
  <Application>Microsoft Office PowerPoint</Application>
  <PresentationFormat>Widescreen</PresentationFormat>
  <Paragraphs>102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“Loss Prevention Device” Proposal</vt:lpstr>
      <vt:lpstr>Background Information</vt:lpstr>
      <vt:lpstr>Background Information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Spencer Wong</cp:lastModifiedBy>
  <cp:revision>411</cp:revision>
  <dcterms:created xsi:type="dcterms:W3CDTF">2018-01-09T20:24:50Z</dcterms:created>
  <dcterms:modified xsi:type="dcterms:W3CDTF">2020-10-05T02:46:35Z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