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82722" autoAdjust="0"/>
  </p:normalViewPr>
  <p:slideViewPr>
    <p:cSldViewPr>
      <p:cViewPr varScale="1">
        <p:scale>
          <a:sx n="73" d="100"/>
          <a:sy n="73" d="100"/>
        </p:scale>
        <p:origin x="307" y="13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being proposed?</a:t>
            </a:r>
          </a:p>
          <a:p>
            <a:pPr lvl="1"/>
            <a:r>
              <a:rPr lang="en-US" dirty="0"/>
              <a:t>Pictures</a:t>
            </a:r>
          </a:p>
          <a:p>
            <a:pPr lvl="1"/>
            <a:r>
              <a:rPr lang="en-US" dirty="0"/>
              <a:t>Links to existing projects / libraries</a:t>
            </a:r>
          </a:p>
          <a:p>
            <a:r>
              <a:rPr lang="en-US" dirty="0"/>
              <a:t>What improvements / additions over existing project</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38668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System Block Diagram</a:t>
            </a:r>
          </a:p>
          <a:p>
            <a:pPr lvl="1"/>
            <a:r>
              <a:rPr lang="en-US" dirty="0"/>
              <a:t>Label interfaces / pins</a:t>
            </a:r>
          </a:p>
          <a:p>
            <a:pPr lvl="1"/>
            <a:r>
              <a:rPr lang="en-US" dirty="0"/>
              <a:t>Components (part numbers if possible)</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172124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Power Block Diagram</a:t>
            </a:r>
          </a:p>
          <a:p>
            <a:pPr lvl="1"/>
            <a:r>
              <a:rPr lang="en-US" dirty="0"/>
              <a:t>Label voltages / currents of components</a:t>
            </a:r>
          </a:p>
          <a:p>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0353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85269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12/6/2020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12/6/2020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12/6/2020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12/6/2020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12/6/2020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12/6/2020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12/6/2020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12/6/2020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12/6/2020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dirty="0"/>
              <a:t>“</a:t>
            </a:r>
            <a:r>
              <a:rPr lang="en-US" sz="6000" dirty="0"/>
              <a:t>Loss Prevention Device” PCB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November 22, 2020</a:t>
            </a:r>
          </a:p>
          <a:p>
            <a:r>
              <a:rPr lang="en-US" dirty="0"/>
              <a:t>Spencer Wong</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a:xfrm>
            <a:off x="1295400" y="503853"/>
            <a:ext cx="9601200" cy="1142385"/>
          </a:xfrm>
        </p:spPr>
        <p:txBody>
          <a:bodyPr anchor="b">
            <a:normAutofit/>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sz="half" idx="1"/>
          </p:nvPr>
        </p:nvSpPr>
        <p:spPr>
          <a:xfrm>
            <a:off x="1295400" y="1981199"/>
            <a:ext cx="4572000" cy="3810001"/>
          </a:xfrm>
        </p:spPr>
        <p:txBody>
          <a:bodyPr>
            <a:normAutofit/>
          </a:bodyPr>
          <a:lstStyle/>
          <a:p>
            <a:pPr marL="0" indent="0">
              <a:buNone/>
            </a:pPr>
            <a:r>
              <a:rPr lang="en-US" dirty="0"/>
              <a:t>In project 01, I prototyped a “loss prevention device”, designed around a Pocket Beagle, Bluetooth, Wi-Fi, and GPS module. This device connects to your phone, and texts your phone once it leaves the Bluetooth range. The text is customizable, but mainly includes the coordinates of the device at the time of separation. This device can be used for keeping track of children, valuables, and more.</a:t>
            </a:r>
          </a:p>
          <a:p>
            <a:pPr marL="274320" lvl="1" indent="0">
              <a:buNone/>
            </a:pPr>
            <a:endParaRPr lang="en-US" sz="2000" dirty="0"/>
          </a:p>
        </p:txBody>
      </p:sp>
      <p:pic>
        <p:nvPicPr>
          <p:cNvPr id="5" name="Picture 4" descr="Diagram&#10;&#10;Description automatically generated">
            <a:extLst>
              <a:ext uri="{FF2B5EF4-FFF2-40B4-BE49-F238E27FC236}">
                <a16:creationId xmlns:a16="http://schemas.microsoft.com/office/drawing/2014/main" id="{D53D67C0-31B7-4579-95F1-3D70C6643A15}"/>
              </a:ext>
            </a:extLst>
          </p:cNvPr>
          <p:cNvPicPr>
            <a:picLocks noChangeAspect="1"/>
          </p:cNvPicPr>
          <p:nvPr/>
        </p:nvPicPr>
        <p:blipFill rotWithShape="1">
          <a:blip r:embed="rId3"/>
          <a:srcRect r="10000"/>
          <a:stretch/>
        </p:blipFill>
        <p:spPr>
          <a:xfrm>
            <a:off x="6324600" y="1981199"/>
            <a:ext cx="4572000" cy="3810001"/>
          </a:xfrm>
          <a:prstGeom prst="rect">
            <a:avLst/>
          </a:prstGeom>
          <a:noFill/>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6" name="Rectangle: Rounded Corners 5">
            <a:extLst>
              <a:ext uri="{FF2B5EF4-FFF2-40B4-BE49-F238E27FC236}">
                <a16:creationId xmlns:a16="http://schemas.microsoft.com/office/drawing/2014/main" id="{DC66AE5B-0459-4B63-962E-A031C5B34228}"/>
              </a:ext>
            </a:extLst>
          </p:cNvPr>
          <p:cNvSpPr/>
          <p:nvPr/>
        </p:nvSpPr>
        <p:spPr>
          <a:xfrm>
            <a:off x="2552700" y="1689100"/>
            <a:ext cx="2590800" cy="358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14" name="Rectangle 13">
            <a:extLst>
              <a:ext uri="{FF2B5EF4-FFF2-40B4-BE49-F238E27FC236}">
                <a16:creationId xmlns:a16="http://schemas.microsoft.com/office/drawing/2014/main" id="{FE6E2CF6-A50B-4C68-90BE-501DBDAC8F82}"/>
              </a:ext>
            </a:extLst>
          </p:cNvPr>
          <p:cNvSpPr/>
          <p:nvPr/>
        </p:nvSpPr>
        <p:spPr>
          <a:xfrm>
            <a:off x="3416302" y="1773833"/>
            <a:ext cx="14859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69066FC5-F59F-456E-9D5C-FD9734CE5CA3}"/>
              </a:ext>
            </a:extLst>
          </p:cNvPr>
          <p:cNvCxnSpPr>
            <a:stCxn id="14" idx="0"/>
            <a:endCxn id="14" idx="2"/>
          </p:cNvCxnSpPr>
          <p:nvPr/>
        </p:nvCxnSpPr>
        <p:spPr>
          <a:xfrm>
            <a:off x="4159252" y="177383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B562E14-3766-4A9C-AC0F-EF2F450DFB14}"/>
              </a:ext>
            </a:extLst>
          </p:cNvPr>
          <p:cNvCxnSpPr>
            <a:cxnSpLocks/>
            <a:stCxn id="14" idx="3"/>
          </p:cNvCxnSpPr>
          <p:nvPr/>
        </p:nvCxnSpPr>
        <p:spPr>
          <a:xfrm flipH="1">
            <a:off x="4159251" y="2116733"/>
            <a:ext cx="742951"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7F83D10-2EA0-4833-B5F0-B7581111FAD1}"/>
              </a:ext>
            </a:extLst>
          </p:cNvPr>
          <p:cNvSpPr txBox="1"/>
          <p:nvPr/>
        </p:nvSpPr>
        <p:spPr>
          <a:xfrm>
            <a:off x="3473168" y="1985928"/>
            <a:ext cx="649537" cy="261610"/>
          </a:xfrm>
          <a:prstGeom prst="rect">
            <a:avLst/>
          </a:prstGeom>
          <a:noFill/>
        </p:spPr>
        <p:txBody>
          <a:bodyPr wrap="none" rtlCol="0">
            <a:spAutoFit/>
          </a:bodyPr>
          <a:lstStyle/>
          <a:p>
            <a:r>
              <a:rPr lang="en-US" sz="1100" dirty="0"/>
              <a:t>UART4</a:t>
            </a:r>
          </a:p>
        </p:txBody>
      </p:sp>
      <p:sp>
        <p:nvSpPr>
          <p:cNvPr id="24" name="TextBox 23">
            <a:extLst>
              <a:ext uri="{FF2B5EF4-FFF2-40B4-BE49-F238E27FC236}">
                <a16:creationId xmlns:a16="http://schemas.microsoft.com/office/drawing/2014/main" id="{F81281A8-B581-4B6E-838A-1FF0B1F47E83}"/>
              </a:ext>
            </a:extLst>
          </p:cNvPr>
          <p:cNvSpPr txBox="1"/>
          <p:nvPr/>
        </p:nvSpPr>
        <p:spPr>
          <a:xfrm>
            <a:off x="4311652" y="2134294"/>
            <a:ext cx="413896" cy="307777"/>
          </a:xfrm>
          <a:prstGeom prst="rect">
            <a:avLst/>
          </a:prstGeom>
          <a:noFill/>
        </p:spPr>
        <p:txBody>
          <a:bodyPr wrap="none" rtlCol="0">
            <a:spAutoFit/>
          </a:bodyPr>
          <a:lstStyle/>
          <a:p>
            <a:r>
              <a:rPr lang="en-US" sz="1400" dirty="0"/>
              <a:t>TX</a:t>
            </a:r>
          </a:p>
        </p:txBody>
      </p:sp>
      <p:sp>
        <p:nvSpPr>
          <p:cNvPr id="29" name="Rectangle 28">
            <a:extLst>
              <a:ext uri="{FF2B5EF4-FFF2-40B4-BE49-F238E27FC236}">
                <a16:creationId xmlns:a16="http://schemas.microsoft.com/office/drawing/2014/main" id="{8F87B91B-4870-47F5-88B5-7C58A00D4979}"/>
              </a:ext>
            </a:extLst>
          </p:cNvPr>
          <p:cNvSpPr/>
          <p:nvPr/>
        </p:nvSpPr>
        <p:spPr>
          <a:xfrm>
            <a:off x="5816602" y="1740823"/>
            <a:ext cx="2400300" cy="7518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DSD TECH HM-10</a:t>
            </a:r>
          </a:p>
        </p:txBody>
      </p:sp>
      <p:cxnSp>
        <p:nvCxnSpPr>
          <p:cNvPr id="31" name="Straight Connector 30">
            <a:extLst>
              <a:ext uri="{FF2B5EF4-FFF2-40B4-BE49-F238E27FC236}">
                <a16:creationId xmlns:a16="http://schemas.microsoft.com/office/drawing/2014/main" id="{0C81393D-AC71-48A7-9A09-0A95342F2AEF}"/>
              </a:ext>
            </a:extLst>
          </p:cNvPr>
          <p:cNvCxnSpPr>
            <a:cxnSpLocks/>
          </p:cNvCxnSpPr>
          <p:nvPr/>
        </p:nvCxnSpPr>
        <p:spPr>
          <a:xfrm>
            <a:off x="4864102" y="1962844"/>
            <a:ext cx="952500"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067BD2B9-FF6D-425C-8866-392915D44ED5}"/>
              </a:ext>
            </a:extLst>
          </p:cNvPr>
          <p:cNvSpPr txBox="1"/>
          <p:nvPr/>
        </p:nvSpPr>
        <p:spPr>
          <a:xfrm>
            <a:off x="4311652" y="1808956"/>
            <a:ext cx="685800" cy="307777"/>
          </a:xfrm>
          <a:prstGeom prst="rect">
            <a:avLst/>
          </a:prstGeom>
          <a:noFill/>
        </p:spPr>
        <p:txBody>
          <a:bodyPr wrap="square">
            <a:spAutoFit/>
          </a:bodyPr>
          <a:lstStyle/>
          <a:p>
            <a:r>
              <a:rPr lang="en-US" sz="1400" dirty="0"/>
              <a:t>RX</a:t>
            </a:r>
          </a:p>
        </p:txBody>
      </p:sp>
      <p:cxnSp>
        <p:nvCxnSpPr>
          <p:cNvPr id="33" name="Straight Connector 32">
            <a:extLst>
              <a:ext uri="{FF2B5EF4-FFF2-40B4-BE49-F238E27FC236}">
                <a16:creationId xmlns:a16="http://schemas.microsoft.com/office/drawing/2014/main" id="{B15673FB-F8ED-40D1-9984-889BC0AFE667}"/>
              </a:ext>
            </a:extLst>
          </p:cNvPr>
          <p:cNvCxnSpPr>
            <a:cxnSpLocks/>
          </p:cNvCxnSpPr>
          <p:nvPr/>
        </p:nvCxnSpPr>
        <p:spPr>
          <a:xfrm>
            <a:off x="4826002" y="2288182"/>
            <a:ext cx="990600" cy="0"/>
          </a:xfrm>
          <a:prstGeom prst="line">
            <a:avLst/>
          </a:prstGeom>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0A7BA4AA-4B7C-4292-B0E8-DE7A882CFB7E}"/>
              </a:ext>
            </a:extLst>
          </p:cNvPr>
          <p:cNvSpPr/>
          <p:nvPr/>
        </p:nvSpPr>
        <p:spPr>
          <a:xfrm>
            <a:off x="9760236" y="1808956"/>
            <a:ext cx="1981200" cy="64261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Smart Phone</a:t>
            </a:r>
          </a:p>
        </p:txBody>
      </p:sp>
      <p:cxnSp>
        <p:nvCxnSpPr>
          <p:cNvPr id="37" name="Straight Connector 36">
            <a:extLst>
              <a:ext uri="{FF2B5EF4-FFF2-40B4-BE49-F238E27FC236}">
                <a16:creationId xmlns:a16="http://schemas.microsoft.com/office/drawing/2014/main" id="{E3AFC4D2-3B56-4341-845E-0D7BC771C7AE}"/>
              </a:ext>
            </a:extLst>
          </p:cNvPr>
          <p:cNvCxnSpPr>
            <a:cxnSpLocks/>
            <a:stCxn id="29" idx="3"/>
          </p:cNvCxnSpPr>
          <p:nvPr/>
        </p:nvCxnSpPr>
        <p:spPr>
          <a:xfrm>
            <a:off x="8216902" y="2116733"/>
            <a:ext cx="1543334"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AAFFF7AE-0887-4D49-BB5F-BB945F0F957D}"/>
              </a:ext>
            </a:extLst>
          </p:cNvPr>
          <p:cNvSpPr txBox="1"/>
          <p:nvPr/>
        </p:nvSpPr>
        <p:spPr>
          <a:xfrm>
            <a:off x="8361156" y="1764962"/>
            <a:ext cx="1159292" cy="369332"/>
          </a:xfrm>
          <a:prstGeom prst="rect">
            <a:avLst/>
          </a:prstGeom>
          <a:noFill/>
        </p:spPr>
        <p:txBody>
          <a:bodyPr wrap="none" rtlCol="0">
            <a:spAutoFit/>
          </a:bodyPr>
          <a:lstStyle/>
          <a:p>
            <a:r>
              <a:rPr lang="en-US" dirty="0"/>
              <a:t>Bluetooth</a:t>
            </a:r>
          </a:p>
        </p:txBody>
      </p:sp>
      <p:sp>
        <p:nvSpPr>
          <p:cNvPr id="39" name="TextBox 38">
            <a:extLst>
              <a:ext uri="{FF2B5EF4-FFF2-40B4-BE49-F238E27FC236}">
                <a16:creationId xmlns:a16="http://schemas.microsoft.com/office/drawing/2014/main" id="{4EE5AA6A-21FF-4C5E-A7E0-23F7C649E349}"/>
              </a:ext>
            </a:extLst>
          </p:cNvPr>
          <p:cNvSpPr txBox="1"/>
          <p:nvPr/>
        </p:nvSpPr>
        <p:spPr>
          <a:xfrm>
            <a:off x="4311652" y="4394200"/>
            <a:ext cx="787395" cy="369332"/>
          </a:xfrm>
          <a:prstGeom prst="rect">
            <a:avLst/>
          </a:prstGeom>
          <a:noFill/>
        </p:spPr>
        <p:txBody>
          <a:bodyPr wrap="none" rtlCol="0">
            <a:spAutoFit/>
          </a:bodyPr>
          <a:lstStyle/>
          <a:p>
            <a:r>
              <a:rPr lang="en-US" dirty="0"/>
              <a:t>USB1</a:t>
            </a:r>
          </a:p>
        </p:txBody>
      </p:sp>
      <p:sp>
        <p:nvSpPr>
          <p:cNvPr id="40" name="Rectangle 39">
            <a:extLst>
              <a:ext uri="{FF2B5EF4-FFF2-40B4-BE49-F238E27FC236}">
                <a16:creationId xmlns:a16="http://schemas.microsoft.com/office/drawing/2014/main" id="{78178C6F-4CC6-43BC-8BD1-C6A6BE2A6107}"/>
              </a:ext>
            </a:extLst>
          </p:cNvPr>
          <p:cNvSpPr/>
          <p:nvPr/>
        </p:nvSpPr>
        <p:spPr>
          <a:xfrm>
            <a:off x="6380480" y="4140716"/>
            <a:ext cx="2259548"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Internet Source (probably a </a:t>
            </a:r>
            <a:r>
              <a:rPr lang="en-US" sz="1600" dirty="0" err="1"/>
              <a:t>WiFi</a:t>
            </a:r>
            <a:r>
              <a:rPr lang="en-US" sz="1600" dirty="0"/>
              <a:t> adapter)</a:t>
            </a:r>
          </a:p>
        </p:txBody>
      </p:sp>
      <p:cxnSp>
        <p:nvCxnSpPr>
          <p:cNvPr id="42" name="Straight Connector 41">
            <a:extLst>
              <a:ext uri="{FF2B5EF4-FFF2-40B4-BE49-F238E27FC236}">
                <a16:creationId xmlns:a16="http://schemas.microsoft.com/office/drawing/2014/main" id="{DF6D4135-7B59-4B0C-9DB7-BF69B2FE2AC0}"/>
              </a:ext>
            </a:extLst>
          </p:cNvPr>
          <p:cNvCxnSpPr>
            <a:endCxn id="40" idx="1"/>
          </p:cNvCxnSpPr>
          <p:nvPr/>
        </p:nvCxnSpPr>
        <p:spPr>
          <a:xfrm>
            <a:off x="5143500" y="4578866"/>
            <a:ext cx="1236980" cy="0"/>
          </a:xfrm>
          <a:prstGeom prst="line">
            <a:avLst/>
          </a:prstGeom>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235B61D4-9CF7-4B1C-9238-1EE47F5F49D3}"/>
              </a:ext>
            </a:extLst>
          </p:cNvPr>
          <p:cNvSpPr/>
          <p:nvPr/>
        </p:nvSpPr>
        <p:spPr>
          <a:xfrm>
            <a:off x="341566" y="4683007"/>
            <a:ext cx="1948308" cy="5333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err="1"/>
              <a:t>MicroUsb</a:t>
            </a:r>
            <a:r>
              <a:rPr lang="en-US" sz="1100" dirty="0"/>
              <a:t> Power Source (Car charger, battery, </a:t>
            </a:r>
            <a:r>
              <a:rPr lang="en-US" sz="1100" dirty="0" err="1"/>
              <a:t>etc</a:t>
            </a:r>
            <a:r>
              <a:rPr lang="en-US" sz="1100" dirty="0"/>
              <a:t>)</a:t>
            </a:r>
          </a:p>
        </p:txBody>
      </p:sp>
      <p:sp>
        <p:nvSpPr>
          <p:cNvPr id="48" name="TextBox 47">
            <a:extLst>
              <a:ext uri="{FF2B5EF4-FFF2-40B4-BE49-F238E27FC236}">
                <a16:creationId xmlns:a16="http://schemas.microsoft.com/office/drawing/2014/main" id="{44FF66F8-E28B-46F2-95B2-76C4C8C0F7BA}"/>
              </a:ext>
            </a:extLst>
          </p:cNvPr>
          <p:cNvSpPr txBox="1"/>
          <p:nvPr/>
        </p:nvSpPr>
        <p:spPr>
          <a:xfrm>
            <a:off x="2912260" y="4751585"/>
            <a:ext cx="1223412" cy="369332"/>
          </a:xfrm>
          <a:prstGeom prst="rect">
            <a:avLst/>
          </a:prstGeom>
          <a:noFill/>
        </p:spPr>
        <p:txBody>
          <a:bodyPr wrap="none" rtlCol="0">
            <a:spAutoFit/>
          </a:bodyPr>
          <a:lstStyle/>
          <a:p>
            <a:r>
              <a:rPr lang="en-US" dirty="0" err="1"/>
              <a:t>MicroUSB</a:t>
            </a:r>
            <a:endParaRPr lang="en-US" dirty="0"/>
          </a:p>
        </p:txBody>
      </p:sp>
      <p:cxnSp>
        <p:nvCxnSpPr>
          <p:cNvPr id="50" name="Straight Connector 49">
            <a:extLst>
              <a:ext uri="{FF2B5EF4-FFF2-40B4-BE49-F238E27FC236}">
                <a16:creationId xmlns:a16="http://schemas.microsoft.com/office/drawing/2014/main" id="{4D02A8AC-1DCD-45E9-A664-66BE52A64532}"/>
              </a:ext>
            </a:extLst>
          </p:cNvPr>
          <p:cNvCxnSpPr/>
          <p:nvPr/>
        </p:nvCxnSpPr>
        <p:spPr>
          <a:xfrm>
            <a:off x="2247900" y="4949706"/>
            <a:ext cx="664360" cy="0"/>
          </a:xfrm>
          <a:prstGeom prst="line">
            <a:avLst/>
          </a:prstGeom>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7BC4BAC3-C06E-42C7-BC88-BCE87B4C7B5F}"/>
              </a:ext>
            </a:extLst>
          </p:cNvPr>
          <p:cNvSpPr/>
          <p:nvPr/>
        </p:nvSpPr>
        <p:spPr>
          <a:xfrm>
            <a:off x="3416302" y="2586969"/>
            <a:ext cx="14859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3BD9A3F8-32F6-462F-B2F3-197DBD47A951}"/>
              </a:ext>
            </a:extLst>
          </p:cNvPr>
          <p:cNvCxnSpPr>
            <a:stCxn id="36" idx="0"/>
            <a:endCxn id="36" idx="2"/>
          </p:cNvCxnSpPr>
          <p:nvPr/>
        </p:nvCxnSpPr>
        <p:spPr>
          <a:xfrm>
            <a:off x="4159252" y="2586969"/>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6D1EC2A-CBC6-4FC5-858C-2AE20E2D0D99}"/>
              </a:ext>
            </a:extLst>
          </p:cNvPr>
          <p:cNvCxnSpPr>
            <a:cxnSpLocks/>
            <a:stCxn id="36" idx="3"/>
          </p:cNvCxnSpPr>
          <p:nvPr/>
        </p:nvCxnSpPr>
        <p:spPr>
          <a:xfrm flipH="1">
            <a:off x="4159251" y="2929869"/>
            <a:ext cx="742951" cy="0"/>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CB34BD23-9B3B-4CDA-BEA9-1D6F8E776ECD}"/>
              </a:ext>
            </a:extLst>
          </p:cNvPr>
          <p:cNvSpPr txBox="1"/>
          <p:nvPr/>
        </p:nvSpPr>
        <p:spPr>
          <a:xfrm>
            <a:off x="3473168" y="2799064"/>
            <a:ext cx="649537" cy="261610"/>
          </a:xfrm>
          <a:prstGeom prst="rect">
            <a:avLst/>
          </a:prstGeom>
          <a:noFill/>
        </p:spPr>
        <p:txBody>
          <a:bodyPr wrap="none" rtlCol="0">
            <a:spAutoFit/>
          </a:bodyPr>
          <a:lstStyle/>
          <a:p>
            <a:r>
              <a:rPr lang="en-US" sz="1100" dirty="0"/>
              <a:t>UART2</a:t>
            </a:r>
          </a:p>
        </p:txBody>
      </p:sp>
      <p:sp>
        <p:nvSpPr>
          <p:cNvPr id="46" name="TextBox 45">
            <a:extLst>
              <a:ext uri="{FF2B5EF4-FFF2-40B4-BE49-F238E27FC236}">
                <a16:creationId xmlns:a16="http://schemas.microsoft.com/office/drawing/2014/main" id="{57A607B6-E819-431D-AEB5-E510B1D64DA0}"/>
              </a:ext>
            </a:extLst>
          </p:cNvPr>
          <p:cNvSpPr txBox="1"/>
          <p:nvPr/>
        </p:nvSpPr>
        <p:spPr>
          <a:xfrm>
            <a:off x="4311652" y="2947430"/>
            <a:ext cx="413896" cy="307777"/>
          </a:xfrm>
          <a:prstGeom prst="rect">
            <a:avLst/>
          </a:prstGeom>
          <a:noFill/>
        </p:spPr>
        <p:txBody>
          <a:bodyPr wrap="none" rtlCol="0">
            <a:spAutoFit/>
          </a:bodyPr>
          <a:lstStyle/>
          <a:p>
            <a:r>
              <a:rPr lang="en-US" sz="1400" dirty="0"/>
              <a:t>TX</a:t>
            </a:r>
          </a:p>
        </p:txBody>
      </p:sp>
      <p:sp>
        <p:nvSpPr>
          <p:cNvPr id="47" name="TextBox 46">
            <a:extLst>
              <a:ext uri="{FF2B5EF4-FFF2-40B4-BE49-F238E27FC236}">
                <a16:creationId xmlns:a16="http://schemas.microsoft.com/office/drawing/2014/main" id="{1DD88A07-4036-4A56-B7C9-077F1B57CD27}"/>
              </a:ext>
            </a:extLst>
          </p:cNvPr>
          <p:cNvSpPr txBox="1"/>
          <p:nvPr/>
        </p:nvSpPr>
        <p:spPr>
          <a:xfrm>
            <a:off x="4311652" y="2622092"/>
            <a:ext cx="685800" cy="307777"/>
          </a:xfrm>
          <a:prstGeom prst="rect">
            <a:avLst/>
          </a:prstGeom>
          <a:noFill/>
        </p:spPr>
        <p:txBody>
          <a:bodyPr wrap="square">
            <a:spAutoFit/>
          </a:bodyPr>
          <a:lstStyle/>
          <a:p>
            <a:r>
              <a:rPr lang="en-US" sz="1400" dirty="0"/>
              <a:t>RX</a:t>
            </a:r>
          </a:p>
        </p:txBody>
      </p:sp>
      <p:sp>
        <p:nvSpPr>
          <p:cNvPr id="4" name="Rectangle 3">
            <a:extLst>
              <a:ext uri="{FF2B5EF4-FFF2-40B4-BE49-F238E27FC236}">
                <a16:creationId xmlns:a16="http://schemas.microsoft.com/office/drawing/2014/main" id="{94B92F76-6C63-414C-BFC4-41AC96F8FE78}"/>
              </a:ext>
            </a:extLst>
          </p:cNvPr>
          <p:cNvSpPr/>
          <p:nvPr/>
        </p:nvSpPr>
        <p:spPr>
          <a:xfrm>
            <a:off x="5918728" y="2680730"/>
            <a:ext cx="2259548"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GT-U7</a:t>
            </a:r>
          </a:p>
        </p:txBody>
      </p:sp>
      <p:cxnSp>
        <p:nvCxnSpPr>
          <p:cNvPr id="7" name="Straight Connector 6">
            <a:extLst>
              <a:ext uri="{FF2B5EF4-FFF2-40B4-BE49-F238E27FC236}">
                <a16:creationId xmlns:a16="http://schemas.microsoft.com/office/drawing/2014/main" id="{D72B2ADA-0747-484D-BB21-DC51E5E59F0E}"/>
              </a:ext>
            </a:extLst>
          </p:cNvPr>
          <p:cNvCxnSpPr/>
          <p:nvPr/>
        </p:nvCxnSpPr>
        <p:spPr>
          <a:xfrm>
            <a:off x="4864102" y="2799064"/>
            <a:ext cx="1054626"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02C6789-86E9-4D0D-9951-B85CB7AD2367}"/>
              </a:ext>
            </a:extLst>
          </p:cNvPr>
          <p:cNvCxnSpPr/>
          <p:nvPr/>
        </p:nvCxnSpPr>
        <p:spPr>
          <a:xfrm>
            <a:off x="4864102" y="3060674"/>
            <a:ext cx="105462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5" name="Rectangle: Rounded Corners 4">
            <a:extLst>
              <a:ext uri="{FF2B5EF4-FFF2-40B4-BE49-F238E27FC236}">
                <a16:creationId xmlns:a16="http://schemas.microsoft.com/office/drawing/2014/main" id="{102D9064-DEF7-4B35-83E7-B47EEEE8AD6F}"/>
              </a:ext>
            </a:extLst>
          </p:cNvPr>
          <p:cNvSpPr/>
          <p:nvPr/>
        </p:nvSpPr>
        <p:spPr>
          <a:xfrm>
            <a:off x="4572000" y="1638300"/>
            <a:ext cx="2590800" cy="358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10" name="Rectangle 9">
            <a:extLst>
              <a:ext uri="{FF2B5EF4-FFF2-40B4-BE49-F238E27FC236}">
                <a16:creationId xmlns:a16="http://schemas.microsoft.com/office/drawing/2014/main" id="{F3D3CEBD-CFC3-45A1-9E2A-23B379ACAB6D}"/>
              </a:ext>
            </a:extLst>
          </p:cNvPr>
          <p:cNvSpPr/>
          <p:nvPr/>
        </p:nvSpPr>
        <p:spPr>
          <a:xfrm>
            <a:off x="9395460" y="2019300"/>
            <a:ext cx="2400300" cy="7518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DSD TECH HM-10</a:t>
            </a:r>
          </a:p>
        </p:txBody>
      </p:sp>
      <p:sp>
        <p:nvSpPr>
          <p:cNvPr id="11" name="TextBox 10">
            <a:extLst>
              <a:ext uri="{FF2B5EF4-FFF2-40B4-BE49-F238E27FC236}">
                <a16:creationId xmlns:a16="http://schemas.microsoft.com/office/drawing/2014/main" id="{58148593-AA3A-441F-87CF-DFC4DC5C983F}"/>
              </a:ext>
            </a:extLst>
          </p:cNvPr>
          <p:cNvSpPr txBox="1"/>
          <p:nvPr/>
        </p:nvSpPr>
        <p:spPr>
          <a:xfrm>
            <a:off x="6506245" y="2095500"/>
            <a:ext cx="646395" cy="369332"/>
          </a:xfrm>
          <a:prstGeom prst="rect">
            <a:avLst/>
          </a:prstGeom>
          <a:noFill/>
        </p:spPr>
        <p:txBody>
          <a:bodyPr wrap="none" rtlCol="0">
            <a:spAutoFit/>
          </a:bodyPr>
          <a:lstStyle/>
          <a:p>
            <a:r>
              <a:rPr lang="en-US" dirty="0" err="1"/>
              <a:t>Vout</a:t>
            </a:r>
            <a:endParaRPr lang="en-US" dirty="0"/>
          </a:p>
        </p:txBody>
      </p:sp>
      <p:cxnSp>
        <p:nvCxnSpPr>
          <p:cNvPr id="13" name="Straight Connector 12">
            <a:extLst>
              <a:ext uri="{FF2B5EF4-FFF2-40B4-BE49-F238E27FC236}">
                <a16:creationId xmlns:a16="http://schemas.microsoft.com/office/drawing/2014/main" id="{45F363AD-0CAE-46CA-8DE1-36E94EA9E50A}"/>
              </a:ext>
            </a:extLst>
          </p:cNvPr>
          <p:cNvCxnSpPr/>
          <p:nvPr/>
        </p:nvCxnSpPr>
        <p:spPr>
          <a:xfrm>
            <a:off x="7147560" y="2280166"/>
            <a:ext cx="22479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5623D8F7-C692-4D3F-9754-1DCD63F4282E}"/>
              </a:ext>
            </a:extLst>
          </p:cNvPr>
          <p:cNvSpPr txBox="1"/>
          <p:nvPr/>
        </p:nvSpPr>
        <p:spPr>
          <a:xfrm>
            <a:off x="7840516" y="1834634"/>
            <a:ext cx="877228" cy="369332"/>
          </a:xfrm>
          <a:prstGeom prst="rect">
            <a:avLst/>
          </a:prstGeom>
          <a:noFill/>
        </p:spPr>
        <p:txBody>
          <a:bodyPr wrap="none" rtlCol="0">
            <a:spAutoFit/>
          </a:bodyPr>
          <a:lstStyle/>
          <a:p>
            <a:r>
              <a:rPr lang="en-US" dirty="0"/>
              <a:t>5 Volts</a:t>
            </a:r>
          </a:p>
        </p:txBody>
      </p:sp>
      <p:sp>
        <p:nvSpPr>
          <p:cNvPr id="16" name="Rectangle 15">
            <a:extLst>
              <a:ext uri="{FF2B5EF4-FFF2-40B4-BE49-F238E27FC236}">
                <a16:creationId xmlns:a16="http://schemas.microsoft.com/office/drawing/2014/main" id="{BCBC8D4E-C34B-454F-8CDC-02C0E0F1723B}"/>
              </a:ext>
            </a:extLst>
          </p:cNvPr>
          <p:cNvSpPr/>
          <p:nvPr/>
        </p:nvSpPr>
        <p:spPr>
          <a:xfrm>
            <a:off x="8613140" y="4128016"/>
            <a:ext cx="2259548"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Internet Source (probably a </a:t>
            </a:r>
            <a:r>
              <a:rPr lang="en-US" sz="1600" dirty="0" err="1"/>
              <a:t>WiFi</a:t>
            </a:r>
            <a:r>
              <a:rPr lang="en-US" sz="1600" dirty="0"/>
              <a:t> adapter)</a:t>
            </a:r>
          </a:p>
        </p:txBody>
      </p:sp>
      <p:sp>
        <p:nvSpPr>
          <p:cNvPr id="20" name="TextBox 19">
            <a:extLst>
              <a:ext uri="{FF2B5EF4-FFF2-40B4-BE49-F238E27FC236}">
                <a16:creationId xmlns:a16="http://schemas.microsoft.com/office/drawing/2014/main" id="{F1B3FE25-569B-406D-8170-83C821CC76FE}"/>
              </a:ext>
            </a:extLst>
          </p:cNvPr>
          <p:cNvSpPr txBox="1"/>
          <p:nvPr/>
        </p:nvSpPr>
        <p:spPr>
          <a:xfrm>
            <a:off x="6312946" y="4381500"/>
            <a:ext cx="787395" cy="369332"/>
          </a:xfrm>
          <a:prstGeom prst="rect">
            <a:avLst/>
          </a:prstGeom>
          <a:noFill/>
        </p:spPr>
        <p:txBody>
          <a:bodyPr wrap="none" rtlCol="0">
            <a:spAutoFit/>
          </a:bodyPr>
          <a:lstStyle/>
          <a:p>
            <a:r>
              <a:rPr lang="en-US" dirty="0"/>
              <a:t>USB1</a:t>
            </a:r>
          </a:p>
        </p:txBody>
      </p:sp>
      <p:cxnSp>
        <p:nvCxnSpPr>
          <p:cNvPr id="22" name="Straight Connector 21">
            <a:extLst>
              <a:ext uri="{FF2B5EF4-FFF2-40B4-BE49-F238E27FC236}">
                <a16:creationId xmlns:a16="http://schemas.microsoft.com/office/drawing/2014/main" id="{46747D97-1914-478B-B1D0-70DA8839FC05}"/>
              </a:ext>
            </a:extLst>
          </p:cNvPr>
          <p:cNvCxnSpPr>
            <a:endCxn id="16" idx="1"/>
          </p:cNvCxnSpPr>
          <p:nvPr/>
        </p:nvCxnSpPr>
        <p:spPr>
          <a:xfrm>
            <a:off x="7147560" y="4566166"/>
            <a:ext cx="146558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5C44618-1B23-479B-B277-492CA595CD74}"/>
              </a:ext>
            </a:extLst>
          </p:cNvPr>
          <p:cNvSpPr/>
          <p:nvPr/>
        </p:nvSpPr>
        <p:spPr>
          <a:xfrm>
            <a:off x="2001306" y="4566406"/>
            <a:ext cx="1948308" cy="5333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err="1"/>
              <a:t>MicroUsb</a:t>
            </a:r>
            <a:r>
              <a:rPr lang="en-US" sz="1100" dirty="0"/>
              <a:t> Power Source (Car charger, battery, </a:t>
            </a:r>
            <a:r>
              <a:rPr lang="en-US" sz="1100" dirty="0" err="1"/>
              <a:t>etc</a:t>
            </a:r>
            <a:r>
              <a:rPr lang="en-US" sz="1100" dirty="0"/>
              <a:t>)</a:t>
            </a:r>
          </a:p>
        </p:txBody>
      </p:sp>
      <p:sp>
        <p:nvSpPr>
          <p:cNvPr id="24" name="TextBox 23">
            <a:extLst>
              <a:ext uri="{FF2B5EF4-FFF2-40B4-BE49-F238E27FC236}">
                <a16:creationId xmlns:a16="http://schemas.microsoft.com/office/drawing/2014/main" id="{EA779E87-DB8A-479B-824A-B3F433A8433E}"/>
              </a:ext>
            </a:extLst>
          </p:cNvPr>
          <p:cNvSpPr txBox="1"/>
          <p:nvPr/>
        </p:nvSpPr>
        <p:spPr>
          <a:xfrm>
            <a:off x="4572000" y="4634984"/>
            <a:ext cx="1223412" cy="369332"/>
          </a:xfrm>
          <a:prstGeom prst="rect">
            <a:avLst/>
          </a:prstGeom>
          <a:noFill/>
        </p:spPr>
        <p:txBody>
          <a:bodyPr wrap="none" rtlCol="0">
            <a:spAutoFit/>
          </a:bodyPr>
          <a:lstStyle/>
          <a:p>
            <a:r>
              <a:rPr lang="en-US" dirty="0" err="1"/>
              <a:t>MicroUSB</a:t>
            </a:r>
            <a:endParaRPr lang="en-US" dirty="0"/>
          </a:p>
        </p:txBody>
      </p:sp>
      <p:cxnSp>
        <p:nvCxnSpPr>
          <p:cNvPr id="25" name="Straight Connector 24">
            <a:extLst>
              <a:ext uri="{FF2B5EF4-FFF2-40B4-BE49-F238E27FC236}">
                <a16:creationId xmlns:a16="http://schemas.microsoft.com/office/drawing/2014/main" id="{473C9851-2B75-4114-918D-4F4B7C04216F}"/>
              </a:ext>
            </a:extLst>
          </p:cNvPr>
          <p:cNvCxnSpPr/>
          <p:nvPr/>
        </p:nvCxnSpPr>
        <p:spPr>
          <a:xfrm>
            <a:off x="3907640" y="4833105"/>
            <a:ext cx="664360"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DB58A5D5-6DC7-4357-89C7-9594BF45A0B7}"/>
              </a:ext>
            </a:extLst>
          </p:cNvPr>
          <p:cNvSpPr/>
          <p:nvPr/>
        </p:nvSpPr>
        <p:spPr>
          <a:xfrm>
            <a:off x="9465836" y="2942472"/>
            <a:ext cx="2259548"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GT-U7</a:t>
            </a:r>
          </a:p>
        </p:txBody>
      </p:sp>
      <p:cxnSp>
        <p:nvCxnSpPr>
          <p:cNvPr id="8" name="Straight Connector 7">
            <a:extLst>
              <a:ext uri="{FF2B5EF4-FFF2-40B4-BE49-F238E27FC236}">
                <a16:creationId xmlns:a16="http://schemas.microsoft.com/office/drawing/2014/main" id="{9B5B1154-3900-4929-84CB-3A958620E44A}"/>
              </a:ext>
            </a:extLst>
          </p:cNvPr>
          <p:cNvCxnSpPr>
            <a:endCxn id="3" idx="1"/>
          </p:cNvCxnSpPr>
          <p:nvPr/>
        </p:nvCxnSpPr>
        <p:spPr>
          <a:xfrm>
            <a:off x="8877300" y="3209172"/>
            <a:ext cx="588536"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6F4A82B-C8E7-4BED-8D89-48B3D8BFDC24}"/>
              </a:ext>
            </a:extLst>
          </p:cNvPr>
          <p:cNvCxnSpPr>
            <a:cxnSpLocks/>
          </p:cNvCxnSpPr>
          <p:nvPr/>
        </p:nvCxnSpPr>
        <p:spPr>
          <a:xfrm flipV="1">
            <a:off x="8877300" y="2266246"/>
            <a:ext cx="0" cy="9429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4B40-DAEF-4B9F-A0D4-B1A8F2CD0685}"/>
              </a:ext>
            </a:extLst>
          </p:cNvPr>
          <p:cNvSpPr>
            <a:spLocks noGrp="1"/>
          </p:cNvSpPr>
          <p:nvPr>
            <p:ph type="title"/>
          </p:nvPr>
        </p:nvSpPr>
        <p:spPr/>
        <p:txBody>
          <a:bodyPr/>
          <a:lstStyle/>
          <a:p>
            <a:r>
              <a:rPr lang="en-US" dirty="0"/>
              <a:t>Mechanical Block Diagram</a:t>
            </a:r>
          </a:p>
        </p:txBody>
      </p:sp>
      <p:sp>
        <p:nvSpPr>
          <p:cNvPr id="4" name="Rectangle 3">
            <a:extLst>
              <a:ext uri="{FF2B5EF4-FFF2-40B4-BE49-F238E27FC236}">
                <a16:creationId xmlns:a16="http://schemas.microsoft.com/office/drawing/2014/main" id="{4BA656D2-BD77-457C-8542-BC9772F27C4D}"/>
              </a:ext>
            </a:extLst>
          </p:cNvPr>
          <p:cNvSpPr/>
          <p:nvPr/>
        </p:nvSpPr>
        <p:spPr>
          <a:xfrm>
            <a:off x="990599" y="1418352"/>
            <a:ext cx="4280399" cy="38394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2EC7BBA-1913-4EFC-A196-C332246D2A38}"/>
              </a:ext>
            </a:extLst>
          </p:cNvPr>
          <p:cNvSpPr/>
          <p:nvPr/>
        </p:nvSpPr>
        <p:spPr>
          <a:xfrm>
            <a:off x="6360161" y="1600200"/>
            <a:ext cx="3393439" cy="31147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a16="http://schemas.microsoft.com/office/drawing/2014/main" id="{F18B2804-FC15-4BE1-86D9-11EBFF5B0971}"/>
              </a:ext>
            </a:extLst>
          </p:cNvPr>
          <p:cNvSpPr txBox="1"/>
          <p:nvPr/>
        </p:nvSpPr>
        <p:spPr>
          <a:xfrm>
            <a:off x="2590800" y="5630147"/>
            <a:ext cx="979755" cy="369332"/>
          </a:xfrm>
          <a:prstGeom prst="rect">
            <a:avLst/>
          </a:prstGeom>
          <a:noFill/>
        </p:spPr>
        <p:txBody>
          <a:bodyPr wrap="none" rtlCol="0">
            <a:spAutoFit/>
          </a:bodyPr>
          <a:lstStyle/>
          <a:p>
            <a:r>
              <a:rPr lang="en-US" dirty="0"/>
              <a:t>FRONT</a:t>
            </a:r>
          </a:p>
        </p:txBody>
      </p:sp>
      <p:sp>
        <p:nvSpPr>
          <p:cNvPr id="7" name="TextBox 6">
            <a:extLst>
              <a:ext uri="{FF2B5EF4-FFF2-40B4-BE49-F238E27FC236}">
                <a16:creationId xmlns:a16="http://schemas.microsoft.com/office/drawing/2014/main" id="{CAB3BAD8-12DD-4887-98BD-4D769AEBB532}"/>
              </a:ext>
            </a:extLst>
          </p:cNvPr>
          <p:cNvSpPr txBox="1"/>
          <p:nvPr/>
        </p:nvSpPr>
        <p:spPr>
          <a:xfrm>
            <a:off x="8349322" y="5095993"/>
            <a:ext cx="813043" cy="369332"/>
          </a:xfrm>
          <a:prstGeom prst="rect">
            <a:avLst/>
          </a:prstGeom>
          <a:noFill/>
        </p:spPr>
        <p:txBody>
          <a:bodyPr wrap="none" rtlCol="0">
            <a:spAutoFit/>
          </a:bodyPr>
          <a:lstStyle/>
          <a:p>
            <a:r>
              <a:rPr lang="en-US" dirty="0"/>
              <a:t>BACK</a:t>
            </a:r>
          </a:p>
        </p:txBody>
      </p:sp>
      <p:cxnSp>
        <p:nvCxnSpPr>
          <p:cNvPr id="11" name="Straight Arrow Connector 10">
            <a:extLst>
              <a:ext uri="{FF2B5EF4-FFF2-40B4-BE49-F238E27FC236}">
                <a16:creationId xmlns:a16="http://schemas.microsoft.com/office/drawing/2014/main" id="{60BBCE09-13EF-4D19-8B76-7F31989F0D36}"/>
              </a:ext>
            </a:extLst>
          </p:cNvPr>
          <p:cNvCxnSpPr>
            <a:cxnSpLocks/>
          </p:cNvCxnSpPr>
          <p:nvPr/>
        </p:nvCxnSpPr>
        <p:spPr>
          <a:xfrm>
            <a:off x="5638800" y="1790700"/>
            <a:ext cx="0" cy="34671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3541848-3706-4509-9BB7-FB7D0E48D9E5}"/>
              </a:ext>
            </a:extLst>
          </p:cNvPr>
          <p:cNvSpPr txBox="1"/>
          <p:nvPr/>
        </p:nvSpPr>
        <p:spPr>
          <a:xfrm>
            <a:off x="5693784" y="3244334"/>
            <a:ext cx="582211" cy="369332"/>
          </a:xfrm>
          <a:prstGeom prst="rect">
            <a:avLst/>
          </a:prstGeom>
          <a:noFill/>
        </p:spPr>
        <p:txBody>
          <a:bodyPr wrap="none" rtlCol="0">
            <a:spAutoFit/>
          </a:bodyPr>
          <a:lstStyle/>
          <a:p>
            <a:r>
              <a:rPr lang="en-US" dirty="0"/>
              <a:t>2.5”</a:t>
            </a:r>
          </a:p>
        </p:txBody>
      </p:sp>
      <p:cxnSp>
        <p:nvCxnSpPr>
          <p:cNvPr id="14" name="Straight Arrow Connector 13">
            <a:extLst>
              <a:ext uri="{FF2B5EF4-FFF2-40B4-BE49-F238E27FC236}">
                <a16:creationId xmlns:a16="http://schemas.microsoft.com/office/drawing/2014/main" id="{0C8E3F67-36C3-4D8D-93F7-BE16F033F7EB}"/>
              </a:ext>
            </a:extLst>
          </p:cNvPr>
          <p:cNvCxnSpPr>
            <a:cxnSpLocks/>
          </p:cNvCxnSpPr>
          <p:nvPr/>
        </p:nvCxnSpPr>
        <p:spPr>
          <a:xfrm>
            <a:off x="979787" y="1326397"/>
            <a:ext cx="428039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70432B2-AB83-4601-A617-5B2292094A7F}"/>
              </a:ext>
            </a:extLst>
          </p:cNvPr>
          <p:cNvSpPr txBox="1"/>
          <p:nvPr/>
        </p:nvSpPr>
        <p:spPr>
          <a:xfrm>
            <a:off x="2992258" y="975361"/>
            <a:ext cx="582211" cy="369332"/>
          </a:xfrm>
          <a:prstGeom prst="rect">
            <a:avLst/>
          </a:prstGeom>
          <a:noFill/>
        </p:spPr>
        <p:txBody>
          <a:bodyPr wrap="none" rtlCol="0">
            <a:spAutoFit/>
          </a:bodyPr>
          <a:lstStyle/>
          <a:p>
            <a:r>
              <a:rPr lang="en-US" dirty="0"/>
              <a:t>2.1”</a:t>
            </a:r>
          </a:p>
        </p:txBody>
      </p:sp>
      <p:sp>
        <p:nvSpPr>
          <p:cNvPr id="16" name="Rectangle 15">
            <a:extLst>
              <a:ext uri="{FF2B5EF4-FFF2-40B4-BE49-F238E27FC236}">
                <a16:creationId xmlns:a16="http://schemas.microsoft.com/office/drawing/2014/main" id="{DAF6A4AC-91C0-497C-B6B3-919B3E2FE58C}"/>
              </a:ext>
            </a:extLst>
          </p:cNvPr>
          <p:cNvSpPr/>
          <p:nvPr/>
        </p:nvSpPr>
        <p:spPr>
          <a:xfrm rot="16200000">
            <a:off x="6040807" y="2619771"/>
            <a:ext cx="2452131" cy="1299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Beagle</a:t>
            </a:r>
          </a:p>
        </p:txBody>
      </p:sp>
      <p:sp>
        <p:nvSpPr>
          <p:cNvPr id="17" name="Rectangle 16">
            <a:extLst>
              <a:ext uri="{FF2B5EF4-FFF2-40B4-BE49-F238E27FC236}">
                <a16:creationId xmlns:a16="http://schemas.microsoft.com/office/drawing/2014/main" id="{DDBABD35-4E47-4AFB-A45B-10880CA6237F}"/>
              </a:ext>
            </a:extLst>
          </p:cNvPr>
          <p:cNvSpPr/>
          <p:nvPr/>
        </p:nvSpPr>
        <p:spPr>
          <a:xfrm>
            <a:off x="1104900" y="3829050"/>
            <a:ext cx="1311088"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USB/Wi-Fi</a:t>
            </a:r>
          </a:p>
        </p:txBody>
      </p:sp>
      <p:sp>
        <p:nvSpPr>
          <p:cNvPr id="18" name="Rectangle 17">
            <a:extLst>
              <a:ext uri="{FF2B5EF4-FFF2-40B4-BE49-F238E27FC236}">
                <a16:creationId xmlns:a16="http://schemas.microsoft.com/office/drawing/2014/main" id="{D49C33DF-7DB2-47EE-A8F2-0BC7D1A1F42C}"/>
              </a:ext>
            </a:extLst>
          </p:cNvPr>
          <p:cNvSpPr/>
          <p:nvPr/>
        </p:nvSpPr>
        <p:spPr>
          <a:xfrm>
            <a:off x="1099819" y="1984562"/>
            <a:ext cx="1330137" cy="133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GPS</a:t>
            </a:r>
          </a:p>
        </p:txBody>
      </p:sp>
      <p:sp>
        <p:nvSpPr>
          <p:cNvPr id="19" name="Rectangle: Rounded Corners 18">
            <a:extLst>
              <a:ext uri="{FF2B5EF4-FFF2-40B4-BE49-F238E27FC236}">
                <a16:creationId xmlns:a16="http://schemas.microsoft.com/office/drawing/2014/main" id="{36503397-AA09-46E3-88E9-AD0E9AFFD7AD}"/>
              </a:ext>
            </a:extLst>
          </p:cNvPr>
          <p:cNvSpPr/>
          <p:nvPr/>
        </p:nvSpPr>
        <p:spPr>
          <a:xfrm>
            <a:off x="3268638" y="1942068"/>
            <a:ext cx="1153845"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BT</a:t>
            </a:r>
          </a:p>
        </p:txBody>
      </p:sp>
      <p:sp>
        <p:nvSpPr>
          <p:cNvPr id="21" name="TextBox 20">
            <a:extLst>
              <a:ext uri="{FF2B5EF4-FFF2-40B4-BE49-F238E27FC236}">
                <a16:creationId xmlns:a16="http://schemas.microsoft.com/office/drawing/2014/main" id="{121026C8-22C9-4CD7-9CC9-72BAE2B9DB3F}"/>
              </a:ext>
            </a:extLst>
          </p:cNvPr>
          <p:cNvSpPr txBox="1"/>
          <p:nvPr/>
        </p:nvSpPr>
        <p:spPr>
          <a:xfrm>
            <a:off x="609600" y="6260068"/>
            <a:ext cx="4429739" cy="369332"/>
          </a:xfrm>
          <a:prstGeom prst="rect">
            <a:avLst/>
          </a:prstGeom>
          <a:noFill/>
        </p:spPr>
        <p:txBody>
          <a:bodyPr wrap="none" rtlCol="0">
            <a:spAutoFit/>
          </a:bodyPr>
          <a:lstStyle/>
          <a:p>
            <a:r>
              <a:rPr lang="en-US" dirty="0"/>
              <a:t>Note: The BT module’s pins are sideways</a:t>
            </a:r>
          </a:p>
        </p:txBody>
      </p:sp>
      <p:cxnSp>
        <p:nvCxnSpPr>
          <p:cNvPr id="23" name="Straight Arrow Connector 22">
            <a:extLst>
              <a:ext uri="{FF2B5EF4-FFF2-40B4-BE49-F238E27FC236}">
                <a16:creationId xmlns:a16="http://schemas.microsoft.com/office/drawing/2014/main" id="{30E71FB9-7E85-480E-AE92-FEEABD6C7555}"/>
              </a:ext>
            </a:extLst>
          </p:cNvPr>
          <p:cNvCxnSpPr/>
          <p:nvPr/>
        </p:nvCxnSpPr>
        <p:spPr>
          <a:xfrm>
            <a:off x="1099819" y="5439647"/>
            <a:ext cx="13161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EDE50E6-1FC5-4ECF-86F3-912BCD5A637C}"/>
              </a:ext>
            </a:extLst>
          </p:cNvPr>
          <p:cNvSpPr txBox="1"/>
          <p:nvPr/>
        </p:nvSpPr>
        <p:spPr>
          <a:xfrm>
            <a:off x="1502635" y="5445481"/>
            <a:ext cx="524503" cy="369332"/>
          </a:xfrm>
          <a:prstGeom prst="rect">
            <a:avLst/>
          </a:prstGeom>
          <a:noFill/>
        </p:spPr>
        <p:txBody>
          <a:bodyPr wrap="none" rtlCol="0">
            <a:spAutoFit/>
          </a:bodyPr>
          <a:lstStyle/>
          <a:p>
            <a:r>
              <a:rPr lang="en-US" dirty="0"/>
              <a:t>~1”</a:t>
            </a:r>
          </a:p>
        </p:txBody>
      </p:sp>
      <p:cxnSp>
        <p:nvCxnSpPr>
          <p:cNvPr id="26" name="Straight Arrow Connector 25">
            <a:extLst>
              <a:ext uri="{FF2B5EF4-FFF2-40B4-BE49-F238E27FC236}">
                <a16:creationId xmlns:a16="http://schemas.microsoft.com/office/drawing/2014/main" id="{72F73A23-5844-4C4B-89C5-48FE1AE28F86}"/>
              </a:ext>
            </a:extLst>
          </p:cNvPr>
          <p:cNvCxnSpPr/>
          <p:nvPr/>
        </p:nvCxnSpPr>
        <p:spPr>
          <a:xfrm>
            <a:off x="2590800" y="1984562"/>
            <a:ext cx="0" cy="13301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AB0E1EE-D66C-4231-8C97-AFA7A2A58A43}"/>
              </a:ext>
            </a:extLst>
          </p:cNvPr>
          <p:cNvSpPr txBox="1"/>
          <p:nvPr/>
        </p:nvSpPr>
        <p:spPr>
          <a:xfrm>
            <a:off x="2599193" y="2443719"/>
            <a:ext cx="529312" cy="369332"/>
          </a:xfrm>
          <a:prstGeom prst="rect">
            <a:avLst/>
          </a:prstGeom>
          <a:noFill/>
        </p:spPr>
        <p:txBody>
          <a:bodyPr wrap="none" rtlCol="0">
            <a:spAutoFit/>
          </a:bodyPr>
          <a:lstStyle/>
          <a:p>
            <a:r>
              <a:rPr lang="en-US" dirty="0"/>
              <a:t>~1”</a:t>
            </a:r>
          </a:p>
        </p:txBody>
      </p:sp>
      <p:cxnSp>
        <p:nvCxnSpPr>
          <p:cNvPr id="29" name="Straight Arrow Connector 28">
            <a:extLst>
              <a:ext uri="{FF2B5EF4-FFF2-40B4-BE49-F238E27FC236}">
                <a16:creationId xmlns:a16="http://schemas.microsoft.com/office/drawing/2014/main" id="{4775BEBE-77E8-4304-8925-301EE4F24040}"/>
              </a:ext>
            </a:extLst>
          </p:cNvPr>
          <p:cNvCxnSpPr/>
          <p:nvPr/>
        </p:nvCxnSpPr>
        <p:spPr>
          <a:xfrm>
            <a:off x="2590800" y="3829050"/>
            <a:ext cx="0" cy="7429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F96ACC6-60F9-4A04-BA38-53BEC97F6A9E}"/>
              </a:ext>
            </a:extLst>
          </p:cNvPr>
          <p:cNvSpPr txBox="1"/>
          <p:nvPr/>
        </p:nvSpPr>
        <p:spPr>
          <a:xfrm>
            <a:off x="2593029" y="4044950"/>
            <a:ext cx="721672" cy="369332"/>
          </a:xfrm>
          <a:prstGeom prst="rect">
            <a:avLst/>
          </a:prstGeom>
          <a:noFill/>
        </p:spPr>
        <p:txBody>
          <a:bodyPr wrap="none" rtlCol="0">
            <a:spAutoFit/>
          </a:bodyPr>
          <a:lstStyle/>
          <a:p>
            <a:r>
              <a:rPr lang="en-US" dirty="0"/>
              <a:t>~0.8”</a:t>
            </a:r>
          </a:p>
        </p:txBody>
      </p:sp>
      <p:sp>
        <p:nvSpPr>
          <p:cNvPr id="31" name="TextBox 30">
            <a:extLst>
              <a:ext uri="{FF2B5EF4-FFF2-40B4-BE49-F238E27FC236}">
                <a16:creationId xmlns:a16="http://schemas.microsoft.com/office/drawing/2014/main" id="{56B65D13-BF1B-4E85-8044-AE64B39C53C4}"/>
              </a:ext>
            </a:extLst>
          </p:cNvPr>
          <p:cNvSpPr txBox="1"/>
          <p:nvPr/>
        </p:nvSpPr>
        <p:spPr>
          <a:xfrm>
            <a:off x="3484724" y="4380229"/>
            <a:ext cx="721672" cy="369332"/>
          </a:xfrm>
          <a:prstGeom prst="rect">
            <a:avLst/>
          </a:prstGeom>
          <a:noFill/>
        </p:spPr>
        <p:txBody>
          <a:bodyPr wrap="none" rtlCol="0">
            <a:spAutoFit/>
          </a:bodyPr>
          <a:lstStyle/>
          <a:p>
            <a:r>
              <a:rPr lang="en-US" dirty="0"/>
              <a:t>~0.8”</a:t>
            </a:r>
          </a:p>
        </p:txBody>
      </p:sp>
      <p:cxnSp>
        <p:nvCxnSpPr>
          <p:cNvPr id="33" name="Straight Arrow Connector 32">
            <a:extLst>
              <a:ext uri="{FF2B5EF4-FFF2-40B4-BE49-F238E27FC236}">
                <a16:creationId xmlns:a16="http://schemas.microsoft.com/office/drawing/2014/main" id="{14F43927-D22C-4C24-ADEA-414C7142C57A}"/>
              </a:ext>
            </a:extLst>
          </p:cNvPr>
          <p:cNvCxnSpPr/>
          <p:nvPr/>
        </p:nvCxnSpPr>
        <p:spPr>
          <a:xfrm>
            <a:off x="3283364" y="4380229"/>
            <a:ext cx="113911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3CF68B-0DDE-4C65-B0BF-191044EFBD60}"/>
              </a:ext>
            </a:extLst>
          </p:cNvPr>
          <p:cNvCxnSpPr/>
          <p:nvPr/>
        </p:nvCxnSpPr>
        <p:spPr>
          <a:xfrm>
            <a:off x="4574883" y="1950509"/>
            <a:ext cx="0" cy="2277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24D63EC-8C34-41B3-8B27-A0C9C837BC6D}"/>
              </a:ext>
            </a:extLst>
          </p:cNvPr>
          <p:cNvSpPr txBox="1"/>
          <p:nvPr/>
        </p:nvSpPr>
        <p:spPr>
          <a:xfrm>
            <a:off x="4549327" y="2954229"/>
            <a:ext cx="721672" cy="369332"/>
          </a:xfrm>
          <a:prstGeom prst="rect">
            <a:avLst/>
          </a:prstGeom>
          <a:noFill/>
        </p:spPr>
        <p:txBody>
          <a:bodyPr wrap="none" rtlCol="0">
            <a:spAutoFit/>
          </a:bodyPr>
          <a:lstStyle/>
          <a:p>
            <a:r>
              <a:rPr lang="en-US" dirty="0"/>
              <a:t>~1.7”</a:t>
            </a:r>
          </a:p>
        </p:txBody>
      </p:sp>
      <p:cxnSp>
        <p:nvCxnSpPr>
          <p:cNvPr id="22" name="Straight Arrow Connector 21">
            <a:extLst>
              <a:ext uri="{FF2B5EF4-FFF2-40B4-BE49-F238E27FC236}">
                <a16:creationId xmlns:a16="http://schemas.microsoft.com/office/drawing/2014/main" id="{89B14955-D967-48E1-BE0F-CD7A2B7C9E7C}"/>
              </a:ext>
            </a:extLst>
          </p:cNvPr>
          <p:cNvCxnSpPr/>
          <p:nvPr/>
        </p:nvCxnSpPr>
        <p:spPr>
          <a:xfrm>
            <a:off x="8153400" y="2043668"/>
            <a:ext cx="0" cy="245213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01A67A6-9772-4F69-A531-2D10445465E3}"/>
              </a:ext>
            </a:extLst>
          </p:cNvPr>
          <p:cNvSpPr txBox="1"/>
          <p:nvPr/>
        </p:nvSpPr>
        <p:spPr>
          <a:xfrm>
            <a:off x="8185077" y="3091934"/>
            <a:ext cx="710451" cy="369332"/>
          </a:xfrm>
          <a:prstGeom prst="rect">
            <a:avLst/>
          </a:prstGeom>
          <a:noFill/>
        </p:spPr>
        <p:txBody>
          <a:bodyPr wrap="none" rtlCol="0">
            <a:spAutoFit/>
          </a:bodyPr>
          <a:lstStyle/>
          <a:p>
            <a:r>
              <a:rPr lang="en-US" dirty="0"/>
              <a:t>2.21”</a:t>
            </a:r>
          </a:p>
        </p:txBody>
      </p:sp>
      <p:cxnSp>
        <p:nvCxnSpPr>
          <p:cNvPr id="37" name="Straight Arrow Connector 36">
            <a:extLst>
              <a:ext uri="{FF2B5EF4-FFF2-40B4-BE49-F238E27FC236}">
                <a16:creationId xmlns:a16="http://schemas.microsoft.com/office/drawing/2014/main" id="{4266C327-BF62-49D4-80C1-94F6683F0B8E}"/>
              </a:ext>
            </a:extLst>
          </p:cNvPr>
          <p:cNvCxnSpPr>
            <a:cxnSpLocks/>
          </p:cNvCxnSpPr>
          <p:nvPr/>
        </p:nvCxnSpPr>
        <p:spPr>
          <a:xfrm>
            <a:off x="6616910" y="1942068"/>
            <a:ext cx="1299925" cy="84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1228D94-1B65-4AB3-A620-6C8408E74907}"/>
              </a:ext>
            </a:extLst>
          </p:cNvPr>
          <p:cNvSpPr txBox="1"/>
          <p:nvPr/>
        </p:nvSpPr>
        <p:spPr>
          <a:xfrm>
            <a:off x="6929121" y="1615230"/>
            <a:ext cx="710451" cy="369332"/>
          </a:xfrm>
          <a:prstGeom prst="rect">
            <a:avLst/>
          </a:prstGeom>
          <a:noFill/>
        </p:spPr>
        <p:txBody>
          <a:bodyPr wrap="none" rtlCol="0">
            <a:spAutoFit/>
          </a:bodyPr>
          <a:lstStyle/>
          <a:p>
            <a:r>
              <a:rPr lang="en-US" dirty="0"/>
              <a:t>1.38”</a:t>
            </a:r>
          </a:p>
        </p:txBody>
      </p:sp>
      <p:sp>
        <p:nvSpPr>
          <p:cNvPr id="39" name="TextBox 38">
            <a:extLst>
              <a:ext uri="{FF2B5EF4-FFF2-40B4-BE49-F238E27FC236}">
                <a16:creationId xmlns:a16="http://schemas.microsoft.com/office/drawing/2014/main" id="{7D1BA98E-FB0D-49B2-8CA5-AB01A17DEE70}"/>
              </a:ext>
            </a:extLst>
          </p:cNvPr>
          <p:cNvSpPr txBox="1"/>
          <p:nvPr/>
        </p:nvSpPr>
        <p:spPr>
          <a:xfrm>
            <a:off x="10348338" y="2075963"/>
            <a:ext cx="1486315" cy="3139321"/>
          </a:xfrm>
          <a:prstGeom prst="rect">
            <a:avLst/>
          </a:prstGeom>
          <a:noFill/>
        </p:spPr>
        <p:txBody>
          <a:bodyPr wrap="square" rtlCol="0">
            <a:spAutoFit/>
          </a:bodyPr>
          <a:lstStyle/>
          <a:p>
            <a:r>
              <a:rPr lang="en-US" dirty="0"/>
              <a:t>The GPS and the USB will be on the same area as the PB, the USB port will line up with the pocket beagle USB port.</a:t>
            </a:r>
          </a:p>
        </p:txBody>
      </p:sp>
    </p:spTree>
    <p:extLst>
      <p:ext uri="{BB962C8B-B14F-4D97-AF65-F5344CB8AC3E}">
        <p14:creationId xmlns:p14="http://schemas.microsoft.com/office/powerpoint/2010/main" val="125663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4661</TotalTime>
  <Words>289</Words>
  <Application>Microsoft Office PowerPoint</Application>
  <PresentationFormat>Widescreen</PresentationFormat>
  <Paragraphs>62</Paragraphs>
  <Slides>5</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“Loss Prevention Device” PCB Proposal</vt:lpstr>
      <vt:lpstr>Background Information</vt:lpstr>
      <vt:lpstr>System Block Diagram</vt:lpstr>
      <vt:lpstr>Power Block Diagram</vt:lpstr>
      <vt:lpstr>Mechanical Block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 301  “Loss Prevention Device” PCB Proposal</dc:title>
  <dc:creator>Spencer Wong</dc:creator>
  <cp:lastModifiedBy>Spencer Wong</cp:lastModifiedBy>
  <cp:revision>5</cp:revision>
  <dcterms:created xsi:type="dcterms:W3CDTF">2020-11-22T17:02:37Z</dcterms:created>
  <dcterms:modified xsi:type="dcterms:W3CDTF">2020-12-10T02:56:30Z</dcterms:modified>
</cp:coreProperties>
</file>