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3" r:id="rId2"/>
    <p:sldId id="314" r:id="rId3"/>
    <p:sldId id="315" r:id="rId4"/>
    <p:sldId id="317" r:id="rId5"/>
    <p:sldId id="316" r:id="rId6"/>
    <p:sldId id="320" r:id="rId7"/>
    <p:sldId id="319" r:id="rId8"/>
    <p:sldId id="32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1D4"/>
    <a:srgbClr val="3477A4"/>
    <a:srgbClr val="003091"/>
    <a:srgbClr val="1348A5"/>
    <a:srgbClr val="052B6D"/>
    <a:srgbClr val="062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94699" autoAdjust="0"/>
  </p:normalViewPr>
  <p:slideViewPr>
    <p:cSldViewPr>
      <p:cViewPr varScale="1">
        <p:scale>
          <a:sx n="64" d="100"/>
          <a:sy n="64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1D6F33B4-DAF7-4AFA-904F-A0A4E14DF710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6B7B4DD1-3043-4CF6-B608-28FBBA2458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3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397E764-3329-4FCC-8C2A-DAE92C6BD0A8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042B8643-74BD-44D0-9E66-097B78B926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9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ltGray">
          <a:xfrm>
            <a:off x="0" y="487363"/>
            <a:ext cx="9147175" cy="6381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7" name="Rectangle 27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28"/>
            <p:cNvGrpSpPr>
              <a:grpSpLocks/>
            </p:cNvGrpSpPr>
            <p:nvPr userDrawn="1"/>
          </p:nvGrpSpPr>
          <p:grpSpPr bwMode="auto">
            <a:xfrm>
              <a:off x="720" y="1343"/>
              <a:ext cx="624" cy="2974"/>
              <a:chOff x="768" y="1104"/>
              <a:chExt cx="624" cy="3216"/>
            </a:xfrm>
          </p:grpSpPr>
          <p:sp>
            <p:nvSpPr>
              <p:cNvPr id="9" name="Oval 29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" name="Rectangle 31"/>
          <p:cNvSpPr>
            <a:spLocks noChangeArrowheads="1"/>
          </p:cNvSpPr>
          <p:nvPr/>
        </p:nvSpPr>
        <p:spPr bwMode="ltGray">
          <a:xfrm>
            <a:off x="533400" y="6564313"/>
            <a:ext cx="8610600" cy="304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white">
          <a:xfrm>
            <a:off x="76200" y="60325"/>
            <a:ext cx="373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 Black" pitchFamily="34" charset="0"/>
                <a:ea typeface="宋体" charset="-122"/>
              </a:rPr>
              <a:t>北京电子科技学院通信工程系</a:t>
            </a:r>
            <a:endParaRPr lang="en-US" altLang="zh-CN" sz="2000" b="1" dirty="0">
              <a:solidFill>
                <a:schemeClr val="bg1"/>
              </a:solidFill>
              <a:latin typeface="Arial Black" pitchFamily="34" charset="0"/>
              <a:ea typeface="宋体" charset="-122"/>
            </a:endParaRPr>
          </a:p>
        </p:txBody>
      </p:sp>
      <p:graphicFrame>
        <p:nvGraphicFramePr>
          <p:cNvPr id="13" name="Object 39"/>
          <p:cNvGraphicFramePr>
            <a:graphicFrameLocks noChangeAspect="1"/>
          </p:cNvGraphicFramePr>
          <p:nvPr/>
        </p:nvGraphicFramePr>
        <p:xfrm>
          <a:off x="6973888" y="685800"/>
          <a:ext cx="885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Image" r:id="rId3" imgW="1600000" imgH="1650794" progId="">
                  <p:embed/>
                </p:oleObj>
              </mc:Choice>
              <mc:Fallback>
                <p:oleObj name="Image" r:id="rId3" imgW="1600000" imgH="1650794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85800"/>
                        <a:ext cx="885825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0"/>
          <p:cNvGraphicFramePr>
            <a:graphicFrameLocks noChangeAspect="1"/>
          </p:cNvGraphicFramePr>
          <p:nvPr/>
        </p:nvGraphicFramePr>
        <p:xfrm>
          <a:off x="8007350" y="685800"/>
          <a:ext cx="908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Image" r:id="rId5" imgW="1676190" imgH="1841270" progId="">
                  <p:embed/>
                </p:oleObj>
              </mc:Choice>
              <mc:Fallback>
                <p:oleObj name="Image" r:id="rId5" imgW="1676190" imgH="184127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685800"/>
                        <a:ext cx="90805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1"/>
          <p:cNvGraphicFramePr>
            <a:graphicFrameLocks noChangeAspect="1"/>
          </p:cNvGraphicFramePr>
          <p:nvPr/>
        </p:nvGraphicFramePr>
        <p:xfrm>
          <a:off x="5943600" y="685800"/>
          <a:ext cx="88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Image" r:id="rId7" imgW="1269841" imgH="1269841" progId="">
                  <p:embed/>
                </p:oleObj>
              </mc:Choice>
              <mc:Fallback>
                <p:oleObj name="Image" r:id="rId7" imgW="1269841" imgH="1269841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85800"/>
                        <a:ext cx="889000" cy="889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8688" y="1981200"/>
            <a:ext cx="6934200" cy="457200"/>
          </a:xfrm>
          <a:solidFill>
            <a:schemeClr val="hlink"/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1682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577013"/>
            <a:ext cx="2133600" cy="82550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pPr>
              <a:defRPr/>
            </a:pPr>
            <a:fld id="{ADD3664E-479F-4EE2-BE46-3E9FA7FDD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C006-40E5-42A8-B59C-57FCA7A7C1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81000"/>
            <a:ext cx="20955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EAE4-6D4A-47DC-8D2A-3156411CC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7086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7B5BF-EA10-41BD-87A9-2EA803E63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D92A-FC42-42EB-8FCC-4E7133F7A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41F3-6C9F-47C6-986A-5FA61CEA2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47C63-FEB5-4267-B780-0ED7073CE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C3BF0-9B34-488F-BF72-5288D0493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A2976-BD4B-41A8-BBF6-24C3060C8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C8C1-2FE1-4076-9F6C-4B60EA156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1CB9-B9ED-45A7-8C4A-D13D8C8EA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DED1B-99BC-4E1A-A8C6-B4039FE78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/>
        </p:nvSpPr>
        <p:spPr bwMode="gray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6488113"/>
            <a:ext cx="9144000" cy="381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8839200" y="228600"/>
            <a:ext cx="304800" cy="6477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00400" y="6519863"/>
            <a:ext cx="2133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fld id="{9BCB08D3-3BEC-499E-B963-6FA8094A21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1752600" y="381000"/>
            <a:ext cx="7086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752600" y="3810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1273" name="Group 26"/>
          <p:cNvGrpSpPr>
            <a:grpSpLocks/>
          </p:cNvGrpSpPr>
          <p:nvPr/>
        </p:nvGrpSpPr>
        <p:grpSpPr bwMode="auto">
          <a:xfrm>
            <a:off x="0" y="1019175"/>
            <a:ext cx="9144000" cy="152400"/>
            <a:chOff x="0" y="672"/>
            <a:chExt cx="5760" cy="96"/>
          </a:xfrm>
        </p:grpSpPr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0" y="672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gray">
            <a:xfrm>
              <a:off x="0" y="672"/>
              <a:ext cx="1104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besti_work\&#32593;&#32476;&#36719;&#20214;&#35774;&#35745;\&#25105;&#30340;&#25945;&#26696;\winpcap\winpcap_4_0_2\&#20013;&#25991;&#25991;&#26723;\Document%20V4.01\docs_cn\html\group__wpcapfunc.html" TargetMode="External"/><Relationship Id="rId2" Type="http://schemas.openxmlformats.org/officeDocument/2006/relationships/hyperlink" Target="file:///E:\besti_work\&#32593;&#32476;&#36719;&#20214;&#35774;&#35745;\&#25105;&#30340;&#25945;&#26696;\winpcap\winpcap_4_0_2\&#20013;&#25991;&#25991;&#26723;\Document%20V4.01\docs_cn\html\structpcap__i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besti_work\&#32593;&#32476;&#36719;&#20214;&#35774;&#35745;\&#25105;&#30340;&#25945;&#26696;\winpcap\winpcap_4_0_2\&#20013;&#25991;&#25991;&#26723;\Document%20V4.01\docs_cn\html\structpcap__add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E:\besti_work\&#32593;&#32476;&#36719;&#20214;&#35774;&#35745;\&#25105;&#30340;&#25945;&#26696;\winpcap\winpcap_4_0_2\&#20013;&#25991;&#25991;&#26723;\Document%20V4.01\docs_cn\html\structpcap__pkthdr.html" TargetMode="External"/><Relationship Id="rId2" Type="http://schemas.openxmlformats.org/officeDocument/2006/relationships/hyperlink" Target="file:///E:\besti_work\&#32593;&#32476;&#36719;&#20214;&#35774;&#35745;\&#25105;&#30340;&#25945;&#26696;\winpcap\winpcap_4_0_2\&#20013;&#25991;&#25991;&#26723;\Document%20V4.01\docs_cn\html\group__wpcapfunc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pcap_findalldevs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4343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pcap_findalldevs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pcap_if_t</a:t>
            </a:r>
            <a:r>
              <a:rPr lang="en-US" dirty="0" smtClean="0">
                <a:solidFill>
                  <a:schemeClr val="tx1"/>
                </a:solidFill>
              </a:rPr>
              <a:t> **  </a:t>
            </a:r>
            <a:r>
              <a:rPr lang="en-US" dirty="0" err="1" smtClean="0">
                <a:solidFill>
                  <a:schemeClr val="tx1"/>
                </a:solidFill>
              </a:rPr>
              <a:t>alldevsp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char *  </a:t>
            </a:r>
            <a:r>
              <a:rPr lang="en-US" dirty="0" err="1" smtClean="0">
                <a:solidFill>
                  <a:schemeClr val="tx1"/>
                </a:solidFill>
              </a:rPr>
              <a:t>errbuf</a:t>
            </a:r>
            <a:r>
              <a:rPr lang="en-US" dirty="0" smtClean="0">
                <a:solidFill>
                  <a:schemeClr val="tx1"/>
                </a:solidFill>
              </a:rPr>
              <a:t>  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3032879"/>
            <a:ext cx="84582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得到网络设备（网卡）列表。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参数：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alldevsp</a:t>
            </a:r>
            <a:r>
              <a:rPr lang="en-US" altLang="zh-CN" dirty="0" smtClean="0">
                <a:solidFill>
                  <a:schemeClr val="tx1"/>
                </a:solidFill>
              </a:rPr>
              <a:t>(OUT)</a:t>
            </a:r>
            <a:r>
              <a:rPr lang="zh-CN" altLang="en-US" dirty="0" smtClean="0">
                <a:solidFill>
                  <a:schemeClr val="tx1"/>
                </a:solidFill>
              </a:rPr>
              <a:t>：链表，指向</a:t>
            </a:r>
            <a:r>
              <a:rPr lang="en-US" altLang="zh-CN" dirty="0" err="1" smtClean="0">
                <a:solidFill>
                  <a:schemeClr val="tx1"/>
                </a:solidFill>
              </a:rPr>
              <a:t>pcap_if_t</a:t>
            </a:r>
            <a:r>
              <a:rPr lang="zh-CN" altLang="en-US" dirty="0" smtClean="0">
                <a:solidFill>
                  <a:schemeClr val="tx1"/>
                </a:solidFill>
              </a:rPr>
              <a:t>结构，链表中包含了网络设备的信息。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errbuf</a:t>
            </a:r>
            <a:r>
              <a:rPr lang="en-US" altLang="zh-CN" dirty="0" smtClean="0">
                <a:solidFill>
                  <a:schemeClr val="tx1"/>
                </a:solidFill>
              </a:rPr>
              <a:t>(OUT)</a:t>
            </a:r>
            <a:r>
              <a:rPr lang="zh-CN" altLang="en-US" dirty="0" smtClean="0">
                <a:solidFill>
                  <a:schemeClr val="tx1"/>
                </a:solidFill>
              </a:rPr>
              <a:t>：错误信息返回。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返回值：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成功返回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，失败返回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，在</a:t>
            </a:r>
            <a:r>
              <a:rPr lang="en-US" altLang="zh-CN" dirty="0" err="1" smtClean="0">
                <a:solidFill>
                  <a:schemeClr val="tx1"/>
                </a:solidFill>
              </a:rPr>
              <a:t>errbuf</a:t>
            </a:r>
            <a:r>
              <a:rPr lang="zh-CN" altLang="en-US" dirty="0" smtClean="0">
                <a:solidFill>
                  <a:schemeClr val="tx1"/>
                </a:solidFill>
              </a:rPr>
              <a:t>中有错误信息提示。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pcap_if_t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96876"/>
            <a:ext cx="8382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pcap_if</a:t>
            </a:r>
            <a:r>
              <a:rPr lang="en-US" dirty="0" smtClean="0">
                <a:solidFill>
                  <a:schemeClr val="tx1"/>
                </a:solidFill>
              </a:rPr>
              <a:t> {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pcap_if</a:t>
            </a:r>
            <a:r>
              <a:rPr lang="en-US" dirty="0" smtClean="0">
                <a:solidFill>
                  <a:schemeClr val="tx1"/>
                </a:solidFill>
              </a:rPr>
              <a:t> *next;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char *name;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char *description;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pcap_addr</a:t>
            </a:r>
            <a:r>
              <a:rPr lang="en-US" dirty="0" smtClean="0">
                <a:solidFill>
                  <a:schemeClr val="tx1"/>
                </a:solidFill>
              </a:rPr>
              <a:t> *addresses;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bpf_u_int32 flags;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struct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pcap_if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pcap_if_t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2" action="ppaction://hlinkfile"/>
              </a:rPr>
              <a:t>pcap_if</a:t>
            </a:r>
            <a:r>
              <a:rPr lang="en-US" dirty="0" smtClean="0"/>
              <a:t> *  </a:t>
            </a:r>
            <a:r>
              <a:rPr lang="en-US" dirty="0" smtClean="0">
                <a:hlinkClick r:id="rId2" action="ppaction://hlinkfile"/>
              </a:rPr>
              <a:t>next</a:t>
            </a:r>
            <a:r>
              <a:rPr lang="en-US" dirty="0" smtClean="0"/>
              <a:t>   if not NULL, a pointer to the next element in the list; NULL for the last element of the list </a:t>
            </a:r>
            <a:br>
              <a:rPr lang="en-US" dirty="0" smtClean="0"/>
            </a:br>
            <a:r>
              <a:rPr lang="en-US" dirty="0" smtClean="0"/>
              <a:t>char *  </a:t>
            </a:r>
            <a:r>
              <a:rPr lang="en-US" dirty="0" smtClean="0">
                <a:hlinkClick r:id="rId2" action="ppaction://hlinkfile"/>
              </a:rPr>
              <a:t>name</a:t>
            </a:r>
            <a:r>
              <a:rPr lang="en-US" dirty="0" smtClean="0"/>
              <a:t>   a pointer to a string giving a name for the device to pass to </a:t>
            </a:r>
            <a:r>
              <a:rPr lang="en-US" dirty="0" err="1" smtClean="0">
                <a:hlinkClick r:id="rId3" action="ppaction://hlinkfile"/>
              </a:rPr>
              <a:t>pcap_open_live</a:t>
            </a:r>
            <a:r>
              <a:rPr lang="en-US" dirty="0" smtClean="0">
                <a:hlinkClick r:id="rId3" action="ppaction://hlinkfile"/>
              </a:rPr>
              <a:t>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char *  </a:t>
            </a:r>
            <a:r>
              <a:rPr lang="en-US" dirty="0" smtClean="0">
                <a:hlinkClick r:id="rId2" action="ppaction://hlinkfile"/>
              </a:rPr>
              <a:t>description</a:t>
            </a:r>
            <a:r>
              <a:rPr lang="en-US" dirty="0" smtClean="0"/>
              <a:t>   if not NULL, a pointer to a string giving a human-readable description of the device </a:t>
            </a:r>
            <a:br>
              <a:rPr lang="en-US" dirty="0" smtClean="0"/>
            </a:br>
            <a:r>
              <a:rPr lang="en-US" dirty="0" err="1" smtClean="0">
                <a:hlinkClick r:id="rId4" action="ppaction://hlinkfile"/>
              </a:rPr>
              <a:t>pcap_addr</a:t>
            </a:r>
            <a:r>
              <a:rPr lang="en-US" dirty="0" smtClean="0"/>
              <a:t> *  </a:t>
            </a:r>
            <a:r>
              <a:rPr lang="en-US" dirty="0" smtClean="0">
                <a:hlinkClick r:id="rId2" action="ppaction://hlinkfile"/>
              </a:rPr>
              <a:t>addresses</a:t>
            </a:r>
            <a:r>
              <a:rPr lang="en-US" dirty="0" smtClean="0"/>
              <a:t>   a pointer to the first element of a list of addresses for the interface </a:t>
            </a:r>
            <a:br>
              <a:rPr lang="en-US" dirty="0" smtClean="0"/>
            </a:br>
            <a:r>
              <a:rPr lang="en-US" dirty="0" err="1" smtClean="0"/>
              <a:t>u_int</a:t>
            </a:r>
            <a:r>
              <a:rPr lang="en-US" dirty="0" smtClean="0"/>
              <a:t>  </a:t>
            </a:r>
            <a:r>
              <a:rPr lang="en-US" dirty="0" smtClean="0">
                <a:hlinkClick r:id="rId2" action="ppaction://hlinkfile"/>
              </a:rPr>
              <a:t>flags</a:t>
            </a:r>
            <a:r>
              <a:rPr lang="en-US" dirty="0" smtClean="0"/>
              <a:t>   PCAP_IF_ interface flags. Currently the only possible flag is </a:t>
            </a:r>
            <a:r>
              <a:rPr lang="en-US" b="1" dirty="0" smtClean="0"/>
              <a:t>PCAP_IF_LOOPBACK</a:t>
            </a:r>
            <a:r>
              <a:rPr lang="en-US" dirty="0" smtClean="0"/>
              <a:t>, that is set if the interface is a loopback interface.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pcap_open_live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32766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pcap_t</a:t>
            </a:r>
            <a:r>
              <a:rPr lang="en-US" dirty="0" smtClean="0">
                <a:solidFill>
                  <a:schemeClr val="tx1"/>
                </a:solidFill>
              </a:rPr>
              <a:t>* </a:t>
            </a:r>
            <a:r>
              <a:rPr lang="en-US" dirty="0" err="1" smtClean="0">
                <a:solidFill>
                  <a:schemeClr val="tx1"/>
                </a:solidFill>
              </a:rPr>
              <a:t>pcap_open_live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const char *  device,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  </a:t>
            </a:r>
            <a:r>
              <a:rPr lang="en-US" dirty="0" err="1" smtClean="0">
                <a:solidFill>
                  <a:schemeClr val="tx1"/>
                </a:solidFill>
              </a:rPr>
              <a:t>snaplen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  </a:t>
            </a:r>
            <a:r>
              <a:rPr lang="en-US" dirty="0" err="1" smtClean="0">
                <a:solidFill>
                  <a:schemeClr val="tx1"/>
                </a:solidFill>
              </a:rPr>
              <a:t>promisc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  </a:t>
            </a:r>
            <a:r>
              <a:rPr lang="en-US" dirty="0" err="1" smtClean="0">
                <a:solidFill>
                  <a:schemeClr val="tx1"/>
                </a:solidFill>
              </a:rPr>
              <a:t>to_ms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char *  </a:t>
            </a:r>
            <a:r>
              <a:rPr lang="en-US" dirty="0" err="1" smtClean="0">
                <a:solidFill>
                  <a:schemeClr val="tx1"/>
                </a:solidFill>
              </a:rPr>
              <a:t>errbuf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447800"/>
            <a:ext cx="49530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打开网络设备。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参数：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device(IN)</a:t>
            </a:r>
            <a:r>
              <a:rPr lang="zh-CN" altLang="en-US" dirty="0" smtClean="0">
                <a:solidFill>
                  <a:schemeClr val="tx1"/>
                </a:solidFill>
              </a:rPr>
              <a:t>：设备名。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snaplen</a:t>
            </a:r>
            <a:r>
              <a:rPr lang="en-US" dirty="0" smtClean="0">
                <a:solidFill>
                  <a:schemeClr val="tx1"/>
                </a:solidFill>
              </a:rPr>
              <a:t>(IN)</a:t>
            </a:r>
            <a:r>
              <a:rPr lang="zh-CN" altLang="en-US" dirty="0" smtClean="0">
                <a:solidFill>
                  <a:schemeClr val="tx1"/>
                </a:solidFill>
              </a:rPr>
              <a:t>：指定保留数据包的最大长度。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promisc</a:t>
            </a:r>
            <a:r>
              <a:rPr lang="en-US" altLang="zh-CN" dirty="0" smtClean="0">
                <a:solidFill>
                  <a:schemeClr val="tx1"/>
                </a:solidFill>
              </a:rPr>
              <a:t>(IN)</a:t>
            </a:r>
            <a:r>
              <a:rPr lang="zh-CN" altLang="en-US" dirty="0">
                <a:solidFill>
                  <a:schemeClr val="tx1"/>
                </a:solidFill>
              </a:rPr>
              <a:t>：指定网卡</a:t>
            </a:r>
            <a:r>
              <a:rPr lang="zh-CN" altLang="en-US" dirty="0" smtClean="0">
                <a:solidFill>
                  <a:schemeClr val="tx1"/>
                </a:solidFill>
              </a:rPr>
              <a:t>工作模式，非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to_ms</a:t>
            </a:r>
            <a:r>
              <a:rPr lang="en-US" altLang="zh-CN" dirty="0" smtClean="0">
                <a:solidFill>
                  <a:schemeClr val="tx1"/>
                </a:solidFill>
              </a:rPr>
              <a:t>(IN)</a:t>
            </a:r>
            <a:r>
              <a:rPr lang="zh-CN" altLang="en-US" dirty="0" smtClean="0">
                <a:solidFill>
                  <a:schemeClr val="tx1"/>
                </a:solidFill>
              </a:rPr>
              <a:t>：读超时时间。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errbuf</a:t>
            </a:r>
            <a:r>
              <a:rPr lang="en-US" altLang="zh-CN" dirty="0" smtClean="0">
                <a:solidFill>
                  <a:schemeClr val="tx1"/>
                </a:solidFill>
              </a:rPr>
              <a:t>(OUT)</a:t>
            </a:r>
            <a:r>
              <a:rPr lang="zh-CN" altLang="en-US" dirty="0" smtClean="0">
                <a:solidFill>
                  <a:schemeClr val="tx1"/>
                </a:solidFill>
              </a:rPr>
              <a:t>：错误信息返回。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返回值：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成功返回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，失败返回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，在</a:t>
            </a:r>
            <a:r>
              <a:rPr lang="en-US" altLang="zh-CN" dirty="0" err="1" smtClean="0">
                <a:solidFill>
                  <a:schemeClr val="tx1"/>
                </a:solidFill>
              </a:rPr>
              <a:t>errbuf</a:t>
            </a:r>
            <a:r>
              <a:rPr lang="zh-CN" altLang="en-US" dirty="0" smtClean="0">
                <a:solidFill>
                  <a:schemeClr val="tx1"/>
                </a:solidFill>
              </a:rPr>
              <a:t>中有错误信息提示。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pcap_loop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32766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pcap_loop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pcap_t</a:t>
            </a:r>
            <a:r>
              <a:rPr lang="en-US" dirty="0" smtClean="0">
                <a:solidFill>
                  <a:schemeClr val="tx1"/>
                </a:solidFill>
              </a:rPr>
              <a:t> *  p,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  </a:t>
            </a:r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pcap_handler</a:t>
            </a:r>
            <a:r>
              <a:rPr lang="en-US" dirty="0" smtClean="0">
                <a:solidFill>
                  <a:schemeClr val="tx1"/>
                </a:solidFill>
              </a:rPr>
              <a:t>  callback,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u_char</a:t>
            </a:r>
            <a:r>
              <a:rPr lang="en-US" dirty="0" smtClean="0">
                <a:solidFill>
                  <a:schemeClr val="tx1"/>
                </a:solidFill>
              </a:rPr>
              <a:t> *  user)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447800"/>
            <a:ext cx="49530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抓取数据包，并调用回调函数做处理。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参数：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pcap_t</a:t>
            </a:r>
            <a:r>
              <a:rPr lang="en-US" altLang="zh-CN" dirty="0" smtClean="0">
                <a:solidFill>
                  <a:schemeClr val="tx1"/>
                </a:solidFill>
              </a:rPr>
              <a:t>(IN)</a:t>
            </a:r>
            <a:r>
              <a:rPr lang="zh-CN" altLang="en-US" dirty="0" smtClean="0">
                <a:solidFill>
                  <a:schemeClr val="tx1"/>
                </a:solidFill>
              </a:rPr>
              <a:t>：设备指针。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cnt</a:t>
            </a:r>
            <a:r>
              <a:rPr lang="en-US" dirty="0" smtClean="0">
                <a:solidFill>
                  <a:schemeClr val="tx1"/>
                </a:solidFill>
              </a:rPr>
              <a:t>(IN)</a:t>
            </a:r>
            <a:r>
              <a:rPr lang="zh-CN" altLang="en-US" dirty="0" smtClean="0">
                <a:solidFill>
                  <a:schemeClr val="tx1"/>
                </a:solidFill>
              </a:rPr>
              <a:t>：定义抓包的数量，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表示无限。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callback</a:t>
            </a:r>
            <a:r>
              <a:rPr lang="en-US" altLang="zh-CN" smtClean="0">
                <a:solidFill>
                  <a:schemeClr val="tx1"/>
                </a:solidFill>
              </a:rPr>
              <a:t>(IN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：数据包处理函数的指针。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user</a:t>
            </a:r>
            <a:r>
              <a:rPr lang="en-US" altLang="zh-CN" dirty="0" smtClean="0">
                <a:solidFill>
                  <a:schemeClr val="tx1"/>
                </a:solidFill>
              </a:rPr>
              <a:t>(IN)</a:t>
            </a:r>
            <a:r>
              <a:rPr lang="zh-CN" altLang="en-US" dirty="0" smtClean="0">
                <a:solidFill>
                  <a:schemeClr val="tx1"/>
                </a:solidFill>
              </a:rPr>
              <a:t>：用户参数，可以传给包处理回调函数。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返回值：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成功返回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，小于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表示出错。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回调函数定义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void(*) </a:t>
            </a:r>
            <a:r>
              <a:rPr lang="en-US" dirty="0" err="1" smtClean="0">
                <a:hlinkClick r:id="rId2" action="ppaction://hlinkfile"/>
              </a:rPr>
              <a:t>pcap_handler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u_char</a:t>
            </a:r>
            <a:r>
              <a:rPr lang="en-US" dirty="0" smtClean="0"/>
              <a:t> *user, 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>
                <a:hlinkClick r:id="rId3" action="ppaction://hlinkfile"/>
              </a:rPr>
              <a:t>pcap_pkthdr</a:t>
            </a:r>
            <a:r>
              <a:rPr lang="en-US" dirty="0" smtClean="0"/>
              <a:t> *</a:t>
            </a:r>
            <a:r>
              <a:rPr lang="en-US" dirty="0" err="1" smtClean="0"/>
              <a:t>pkt_header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	const </a:t>
            </a:r>
            <a:r>
              <a:rPr lang="en-US" dirty="0" err="1" smtClean="0"/>
              <a:t>u_char</a:t>
            </a:r>
            <a:r>
              <a:rPr lang="en-US" dirty="0" smtClean="0"/>
              <a:t> *</a:t>
            </a:r>
            <a:r>
              <a:rPr lang="en-US" dirty="0" err="1" smtClean="0"/>
              <a:t>pkt_data</a:t>
            </a:r>
            <a:endParaRPr lang="en-US" dirty="0" smtClean="0"/>
          </a:p>
          <a:p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971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u_char</a:t>
            </a:r>
            <a:r>
              <a:rPr lang="en-US" dirty="0" smtClean="0"/>
              <a:t> *user</a:t>
            </a:r>
            <a:r>
              <a:rPr lang="zh-CN" altLang="en-US" dirty="0" smtClean="0"/>
              <a:t>：用户参数。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>
                <a:hlinkClick r:id="rId3" action="ppaction://hlinkfile"/>
              </a:rPr>
              <a:t>pcap_pkthdr</a:t>
            </a:r>
            <a:r>
              <a:rPr lang="en-US" dirty="0" smtClean="0"/>
              <a:t> *</a:t>
            </a:r>
            <a:r>
              <a:rPr lang="en-US" dirty="0" err="1" smtClean="0"/>
              <a:t>pkt_header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winpcap</a:t>
            </a:r>
            <a:r>
              <a:rPr lang="zh-CN" altLang="en-US" dirty="0" smtClean="0"/>
              <a:t>数据包头，非协议包头。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u_char</a:t>
            </a:r>
            <a:r>
              <a:rPr lang="en-US" dirty="0" smtClean="0"/>
              <a:t> *</a:t>
            </a:r>
            <a:r>
              <a:rPr lang="en-US" dirty="0" err="1" smtClean="0"/>
              <a:t>pkt_data</a:t>
            </a:r>
            <a:r>
              <a:rPr lang="zh-CN" altLang="en-US" dirty="0" smtClean="0"/>
              <a:t>：数据包。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流程总结</a:t>
            </a:r>
            <a:endParaRPr lang="zh-CN" altLang="en-US" dirty="0"/>
          </a:p>
        </p:txBody>
      </p:sp>
      <p:sp>
        <p:nvSpPr>
          <p:cNvPr id="48130" name="AutoShape 2"/>
          <p:cNvSpPr>
            <a:spLocks noChangeArrowheads="1"/>
          </p:cNvSpPr>
          <p:nvPr/>
        </p:nvSpPr>
        <p:spPr bwMode="auto">
          <a:xfrm>
            <a:off x="1524000" y="1676400"/>
            <a:ext cx="3009900" cy="895350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枚举网络设备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pcap_findalldevs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524000" y="2855913"/>
            <a:ext cx="3009900" cy="954087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打开网络设备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pcap_open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524000" y="4191000"/>
            <a:ext cx="3009900" cy="914401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循环抓包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</a:rPr>
              <a:t>pcap_loop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4191000"/>
            <a:ext cx="2819400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包处理回调函数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rot="10800000">
            <a:off x="4648200" y="4495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pcap_next_ex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39624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pcap_next_ex</a:t>
            </a:r>
            <a:r>
              <a:rPr lang="en-US" dirty="0" smtClean="0">
                <a:solidFill>
                  <a:schemeClr val="tx1"/>
                </a:solidFill>
              </a:rPr>
              <a:t> (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pcap_t</a:t>
            </a:r>
            <a:r>
              <a:rPr lang="en-US" dirty="0" smtClean="0">
                <a:solidFill>
                  <a:schemeClr val="tx1"/>
                </a:solidFill>
              </a:rPr>
              <a:t> *  p,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struct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pcap_pkthdr</a:t>
            </a:r>
            <a:r>
              <a:rPr lang="en-US" dirty="0" smtClean="0">
                <a:solidFill>
                  <a:schemeClr val="tx1"/>
                </a:solidFill>
              </a:rPr>
              <a:t> **  </a:t>
            </a:r>
            <a:r>
              <a:rPr lang="en-US" dirty="0" err="1" smtClean="0">
                <a:solidFill>
                  <a:schemeClr val="tx1"/>
                </a:solidFill>
              </a:rPr>
              <a:t>pkt_header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const </a:t>
            </a:r>
            <a:r>
              <a:rPr lang="en-US" dirty="0" err="1" smtClean="0">
                <a:solidFill>
                  <a:schemeClr val="tx1"/>
                </a:solidFill>
              </a:rPr>
              <a:t>u_char</a:t>
            </a:r>
            <a:r>
              <a:rPr lang="en-US" dirty="0" smtClean="0">
                <a:solidFill>
                  <a:schemeClr val="tx1"/>
                </a:solidFill>
              </a:rPr>
              <a:t> **  </a:t>
            </a:r>
            <a:r>
              <a:rPr lang="en-US" dirty="0" err="1" smtClean="0">
                <a:solidFill>
                  <a:schemeClr val="tx1"/>
                </a:solidFill>
              </a:rPr>
              <a:t>pkt_data</a:t>
            </a:r>
            <a:r>
              <a:rPr lang="en-US" dirty="0" smtClean="0">
                <a:solidFill>
                  <a:schemeClr val="tx1"/>
                </a:solidFill>
              </a:rPr>
              <a:t>  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783681"/>
            <a:ext cx="8458200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功能：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抓取数据包，并调用回调函数做处理。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参数：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p(IN)</a:t>
            </a:r>
            <a:r>
              <a:rPr lang="zh-CN" altLang="en-US" dirty="0" smtClean="0">
                <a:solidFill>
                  <a:schemeClr val="tx1"/>
                </a:solidFill>
              </a:rPr>
              <a:t>：设备指针。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pkt_header</a:t>
            </a:r>
            <a:r>
              <a:rPr lang="en-US" dirty="0" smtClean="0">
                <a:solidFill>
                  <a:schemeClr val="tx1"/>
                </a:solidFill>
              </a:rPr>
              <a:t>(OUT)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winpcap</a:t>
            </a:r>
            <a:r>
              <a:rPr lang="zh-CN" altLang="en-US" dirty="0" smtClean="0">
                <a:solidFill>
                  <a:schemeClr val="tx1"/>
                </a:solidFill>
              </a:rPr>
              <a:t>包头。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pkt_data</a:t>
            </a:r>
            <a:r>
              <a:rPr lang="en-US" altLang="zh-CN" dirty="0" smtClean="0">
                <a:solidFill>
                  <a:schemeClr val="tx1"/>
                </a:solidFill>
              </a:rPr>
              <a:t>(OUT)</a:t>
            </a:r>
            <a:r>
              <a:rPr lang="zh-CN" altLang="en-US" dirty="0" smtClean="0">
                <a:solidFill>
                  <a:schemeClr val="tx1"/>
                </a:solidFill>
              </a:rPr>
              <a:t>：包数据。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返回值：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表示成功抓包，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表示超时，小于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表示出错。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包解析</a:t>
            </a:r>
            <a:endParaRPr lang="zh-CN" alt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0" y="1905000"/>
          <a:ext cx="6019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r:id="rId3" imgW="5317247" imgH="2369264" progId="Visio.Drawing.11">
                  <p:embed/>
                </p:oleObj>
              </mc:Choice>
              <mc:Fallback>
                <p:oleObj r:id="rId3" imgW="5317247" imgH="236926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60198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133600"/>
            <a:ext cx="2667000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typedef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IPHeader</a:t>
            </a:r>
            <a:r>
              <a:rPr lang="en-US" altLang="zh-CN" sz="1600" dirty="0" smtClean="0"/>
              <a:t>{</a:t>
            </a:r>
            <a:endParaRPr lang="zh-CN" altLang="en-US" sz="1600" dirty="0" smtClean="0"/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BYTE </a:t>
            </a:r>
            <a:r>
              <a:rPr lang="en-US" altLang="zh-CN" sz="1600" dirty="0" err="1" smtClean="0"/>
              <a:t>Ver_Hlen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    BYTE TOS;</a:t>
            </a:r>
            <a:endParaRPr lang="zh-CN" altLang="en-US" sz="1600" dirty="0" smtClean="0"/>
          </a:p>
          <a:p>
            <a:r>
              <a:rPr lang="en-US" altLang="zh-CN" sz="1600" dirty="0" smtClean="0"/>
              <a:t>    WORD </a:t>
            </a:r>
            <a:r>
              <a:rPr lang="en-US" altLang="zh-CN" sz="1600" dirty="0" err="1" smtClean="0"/>
              <a:t>TatalLen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    WORD ID;</a:t>
            </a:r>
            <a:endParaRPr lang="zh-CN" altLang="en-US" sz="1600" dirty="0" smtClean="0"/>
          </a:p>
          <a:p>
            <a:r>
              <a:rPr lang="en-US" altLang="zh-CN" sz="1600" dirty="0" smtClean="0"/>
              <a:t>    WORD </a:t>
            </a:r>
            <a:r>
              <a:rPr lang="en-US" altLang="zh-CN" sz="1600" dirty="0" err="1" smtClean="0"/>
              <a:t>Flag_Segment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    BYTE TTL;</a:t>
            </a:r>
            <a:endParaRPr lang="zh-CN" altLang="en-US" sz="1600" dirty="0" smtClean="0"/>
          </a:p>
          <a:p>
            <a:r>
              <a:rPr lang="en-US" altLang="zh-CN" sz="1600" dirty="0" smtClean="0"/>
              <a:t>    BYTE Protocol;</a:t>
            </a:r>
            <a:endParaRPr lang="zh-CN" altLang="en-US" sz="1600" dirty="0" smtClean="0"/>
          </a:p>
          <a:p>
            <a:r>
              <a:rPr lang="en-US" altLang="zh-CN" sz="1600" dirty="0" smtClean="0"/>
              <a:t>    WORD Checksum;</a:t>
            </a:r>
            <a:endParaRPr lang="zh-CN" altLang="en-US" sz="1600" dirty="0" smtClean="0"/>
          </a:p>
          <a:p>
            <a:r>
              <a:rPr lang="en-US" altLang="zh-CN" sz="1600" dirty="0" smtClean="0"/>
              <a:t>    ULONG </a:t>
            </a:r>
            <a:r>
              <a:rPr lang="en-US" altLang="zh-CN" sz="1600" dirty="0" err="1" smtClean="0"/>
              <a:t>SrcIP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    ULONG </a:t>
            </a:r>
            <a:r>
              <a:rPr lang="en-US" altLang="zh-CN" sz="1600" dirty="0" err="1" smtClean="0"/>
              <a:t>DstIP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r>
              <a:rPr lang="en-US" altLang="zh-CN" sz="1600" dirty="0" smtClean="0"/>
              <a:t>} </a:t>
            </a:r>
            <a:r>
              <a:rPr lang="en-US" altLang="zh-CN" sz="1600" dirty="0" err="1" smtClean="0"/>
              <a:t>IPHeader</a:t>
            </a:r>
            <a:r>
              <a:rPr lang="en-US" altLang="zh-CN" sz="1600" dirty="0" smtClean="0"/>
              <a:t>;</a:t>
            </a:r>
            <a:endParaRPr lang="zh-CN" altLang="en-US" sz="1600" dirty="0" err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48B063"/>
      </a:accent1>
      <a:accent2>
        <a:srgbClr val="CCCC00"/>
      </a:accent2>
      <a:accent3>
        <a:srgbClr val="FFFFFF"/>
      </a:accent3>
      <a:accent4>
        <a:srgbClr val="000000"/>
      </a:accent4>
      <a:accent5>
        <a:srgbClr val="B1D4B7"/>
      </a:accent5>
      <a:accent6>
        <a:srgbClr val="B9B900"/>
      </a:accent6>
      <a:hlink>
        <a:srgbClr val="DB8647"/>
      </a:hlink>
      <a:folHlink>
        <a:srgbClr val="90B7CA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48B06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1D4B7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3587E1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EC3EE"/>
        </a:accent5>
        <a:accent6>
          <a:srgbClr val="8AB9E7"/>
        </a:accent6>
        <a:hlink>
          <a:srgbClr val="6666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57B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B4DC"/>
        </a:accent5>
        <a:accent6>
          <a:srgbClr val="8AB9E7"/>
        </a:accent6>
        <a:hlink>
          <a:srgbClr val="6666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</TotalTime>
  <Words>389</Words>
  <Application>Microsoft Office PowerPoint</Application>
  <PresentationFormat>全屏显示(4:3)</PresentationFormat>
  <Paragraphs>106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Arial</vt:lpstr>
      <vt:lpstr>Arial Black</vt:lpstr>
      <vt:lpstr>Calibri</vt:lpstr>
      <vt:lpstr>Times New Roman</vt:lpstr>
      <vt:lpstr>Verdana</vt:lpstr>
      <vt:lpstr>Wingdings</vt:lpstr>
      <vt:lpstr>sample</vt:lpstr>
      <vt:lpstr>Image</vt:lpstr>
      <vt:lpstr>Microsoft Visio 2003-2010 Drawing</vt:lpstr>
      <vt:lpstr>pcap_findalldevs函数</vt:lpstr>
      <vt:lpstr>pcap_if_t结构</vt:lpstr>
      <vt:lpstr>pcap_open_live函数</vt:lpstr>
      <vt:lpstr>pcap_loop函数</vt:lpstr>
      <vt:lpstr>回调函数定义</vt:lpstr>
      <vt:lpstr>流程总结</vt:lpstr>
      <vt:lpstr>pcap_next_ex函数</vt:lpstr>
      <vt:lpstr>IP包解析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赵洪</cp:lastModifiedBy>
  <cp:revision>530</cp:revision>
  <dcterms:created xsi:type="dcterms:W3CDTF">2004-08-26T06:30:40Z</dcterms:created>
  <dcterms:modified xsi:type="dcterms:W3CDTF">2016-04-27T09:42:57Z</dcterms:modified>
</cp:coreProperties>
</file>