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8"/>
  </p:notesMasterIdLst>
  <p:sldIdLst>
    <p:sldId id="256" r:id="rId2"/>
    <p:sldId id="258" r:id="rId3"/>
    <p:sldId id="259" r:id="rId4"/>
    <p:sldId id="260" r:id="rId5"/>
    <p:sldId id="264" r:id="rId6"/>
    <p:sldId id="265" r:id="rId7"/>
    <p:sldId id="266" r:id="rId8"/>
    <p:sldId id="263" r:id="rId9"/>
    <p:sldId id="269" r:id="rId10"/>
    <p:sldId id="268" r:id="rId11"/>
    <p:sldId id="272" r:id="rId12"/>
    <p:sldId id="270" r:id="rId13"/>
    <p:sldId id="271" r:id="rId14"/>
    <p:sldId id="274" r:id="rId15"/>
    <p:sldId id="273" r:id="rId16"/>
    <p:sldId id="275" r:id="rId17"/>
    <p:sldId id="276" r:id="rId18"/>
    <p:sldId id="277" r:id="rId19"/>
    <p:sldId id="278" r:id="rId20"/>
    <p:sldId id="279" r:id="rId21"/>
    <p:sldId id="280" r:id="rId22"/>
    <p:sldId id="281" r:id="rId23"/>
    <p:sldId id="282" r:id="rId24"/>
    <p:sldId id="283" r:id="rId25"/>
    <p:sldId id="284" r:id="rId26"/>
    <p:sldId id="285" r:id="rId27"/>
  </p:sldIdLst>
  <p:sldSz cx="9144000" cy="5143500" type="screen16x9"/>
  <p:notesSz cx="6858000" cy="9144000"/>
  <p:embeddedFontLst>
    <p:embeddedFont>
      <p:font typeface="Calibri" panose="020F0502020204030204" pitchFamily="34" charset="0"/>
      <p:regular r:id="rId29"/>
      <p:bold r:id="rId30"/>
      <p:italic r:id="rId31"/>
      <p:boldItalic r:id="rId32"/>
    </p:embeddedFont>
    <p:embeddedFont>
      <p:font typeface="Montserrat"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61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91" autoAdjust="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099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
        <p:nvSpPr>
          <p:cNvPr id="2" name="Rectangle 1">
            <a:extLst>
              <a:ext uri="{FF2B5EF4-FFF2-40B4-BE49-F238E27FC236}">
                <a16:creationId xmlns:a16="http://schemas.microsoft.com/office/drawing/2014/main" id="{F7E3408A-CF5D-0177-96AE-4E372B5646BA}"/>
              </a:ext>
            </a:extLst>
          </p:cNvPr>
          <p:cNvSpPr/>
          <p:nvPr userDrawn="1"/>
        </p:nvSpPr>
        <p:spPr>
          <a:xfrm>
            <a:off x="8475406" y="4670323"/>
            <a:ext cx="560439" cy="39329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3">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a:solidFill>
                  <a:srgbClr val="CC0000"/>
                </a:solidFill>
                <a:latin typeface="Montserrat"/>
                <a:ea typeface="Montserrat"/>
                <a:cs typeface="Montserrat"/>
                <a:sym typeface="Montserrat"/>
              </a:rPr>
              <a:t>           Capstone Project</a:t>
            </a:r>
            <a:endParaRPr sz="4200" b="1">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a:solidFill>
                  <a:schemeClr val="lt1"/>
                </a:solidFill>
                <a:latin typeface="Montserrat"/>
                <a:ea typeface="Montserrat"/>
                <a:cs typeface="Montserrat"/>
                <a:sym typeface="Montserrat"/>
              </a:rPr>
              <a:t>Hotel Booking Analysis</a:t>
            </a:r>
            <a:br>
              <a:rPr lang="en-US" sz="3600" b="1">
                <a:solidFill>
                  <a:schemeClr val="lt1"/>
                </a:solidFill>
                <a:latin typeface="Montserrat"/>
                <a:ea typeface="Montserrat"/>
                <a:cs typeface="Montserrat"/>
                <a:sym typeface="Montserrat"/>
              </a:rPr>
            </a:b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br>
              <a:rPr lang="en-US" sz="1600" b="1">
                <a:solidFill>
                  <a:schemeClr val="lt1"/>
                </a:solidFill>
                <a:latin typeface="Montserrat"/>
                <a:ea typeface="Montserrat"/>
                <a:cs typeface="Montserrat"/>
                <a:sym typeface="Montserrat"/>
              </a:rPr>
            </a:br>
            <a:br>
              <a:rPr lang="en-US" sz="1600" b="1">
                <a:solidFill>
                  <a:schemeClr val="lt1"/>
                </a:solidFill>
                <a:latin typeface="Montserrat"/>
                <a:ea typeface="Montserrat"/>
                <a:cs typeface="Montserrat"/>
                <a:sym typeface="Montserrat"/>
              </a:rPr>
            </a:br>
            <a:br>
              <a:rPr lang="en-US" sz="1600" b="1">
                <a:solidFill>
                  <a:schemeClr val="lt1"/>
                </a:solidFill>
                <a:latin typeface="Montserrat"/>
                <a:ea typeface="Montserrat"/>
                <a:cs typeface="Montserrat"/>
                <a:sym typeface="Montserrat"/>
              </a:rPr>
            </a:br>
            <a:r>
              <a:rPr lang="en-US" sz="1600" b="1">
                <a:solidFill>
                  <a:schemeClr val="lt1"/>
                </a:solidFill>
                <a:latin typeface="Montserrat"/>
                <a:ea typeface="Montserrat"/>
                <a:cs typeface="Montserrat"/>
                <a:sym typeface="Montserrat"/>
              </a:rPr>
              <a:t>By</a:t>
            </a:r>
            <a:br>
              <a:rPr lang="en-US" sz="1600" b="1">
                <a:solidFill>
                  <a:schemeClr val="lt1"/>
                </a:solidFill>
                <a:latin typeface="Montserrat"/>
                <a:ea typeface="Montserrat"/>
                <a:cs typeface="Montserrat"/>
                <a:sym typeface="Montserrat"/>
              </a:rPr>
            </a:br>
            <a:r>
              <a:rPr lang="en-US" sz="1600" b="1">
                <a:solidFill>
                  <a:schemeClr val="lt1"/>
                </a:solidFill>
                <a:latin typeface="Montserrat"/>
                <a:ea typeface="Montserrat"/>
                <a:cs typeface="Montserrat"/>
                <a:sym typeface="Montserrat"/>
              </a:rPr>
              <a:t> Sayesh </a:t>
            </a:r>
            <a:r>
              <a:rPr lang="en-US" sz="1600" b="1">
                <a:solidFill>
                  <a:srgbClr val="436168"/>
                </a:solidFill>
                <a:latin typeface="Montserrat"/>
                <a:ea typeface="Montserrat"/>
                <a:cs typeface="Montserrat"/>
                <a:sym typeface="Montserrat"/>
              </a:rPr>
              <a:t>Ankaram</a:t>
            </a:r>
            <a:endParaRPr sz="1600" b="1">
              <a:solidFill>
                <a:srgbClr val="436168"/>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Overview</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a:buClrTx/>
              <a:buFont typeface="Arial" panose="020B0604020202020204" pitchFamily="34" charset="0"/>
              <a:buChar char="•"/>
            </a:pPr>
            <a:r>
              <a:rPr lang="en-US">
                <a:solidFill>
                  <a:srgbClr val="436168"/>
                </a:solidFill>
              </a:rPr>
              <a:t>Null Values from the dataset.</a:t>
            </a:r>
          </a:p>
          <a:p>
            <a:pPr marL="114300" indent="0">
              <a:buClrTx/>
              <a:buNone/>
            </a:pPr>
            <a:endParaRPr lang="en-US">
              <a:solidFill>
                <a:srgbClr val="436168"/>
              </a:solidFill>
            </a:endParaRPr>
          </a:p>
        </p:txBody>
      </p:sp>
      <p:pic>
        <p:nvPicPr>
          <p:cNvPr id="5" name="Picture 4">
            <a:extLst>
              <a:ext uri="{FF2B5EF4-FFF2-40B4-BE49-F238E27FC236}">
                <a16:creationId xmlns:a16="http://schemas.microsoft.com/office/drawing/2014/main" id="{3138CF3B-6AAE-B53E-B625-233BC1EF74AE}"/>
              </a:ext>
            </a:extLst>
          </p:cNvPr>
          <p:cNvPicPr>
            <a:picLocks noChangeAspect="1"/>
          </p:cNvPicPr>
          <p:nvPr/>
        </p:nvPicPr>
        <p:blipFill rotWithShape="1">
          <a:blip r:embed="rId2"/>
          <a:srcRect l="7790" t="23140" r="1163" b="9023"/>
          <a:stretch/>
        </p:blipFill>
        <p:spPr>
          <a:xfrm>
            <a:off x="356231" y="1318439"/>
            <a:ext cx="8325294" cy="33447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CB3E9F84-745A-2BA3-F0B5-CE555F72BC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sp>
        <p:nvSpPr>
          <p:cNvPr id="6" name="Slide Number Placeholder 3">
            <a:extLst>
              <a:ext uri="{FF2B5EF4-FFF2-40B4-BE49-F238E27FC236}">
                <a16:creationId xmlns:a16="http://schemas.microsoft.com/office/drawing/2014/main" id="{CCD1940A-7D42-3152-29A2-53149B0D5BAE}"/>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9</a:t>
            </a:r>
            <a:fld id="{00000000-1234-1234-1234-123412341234}" type="slidenum">
              <a:rPr lang="en-GB" smtClean="0"/>
              <a:pPr/>
              <a:t>10</a:t>
            </a:fld>
            <a:endParaRPr lang="en-GB"/>
          </a:p>
        </p:txBody>
      </p:sp>
    </p:spTree>
    <p:extLst>
      <p:ext uri="{BB962C8B-B14F-4D97-AF65-F5344CB8AC3E}">
        <p14:creationId xmlns:p14="http://schemas.microsoft.com/office/powerpoint/2010/main" val="391774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Overview</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lvl="1">
              <a:buClr>
                <a:schemeClr val="accent2"/>
              </a:buClr>
              <a:buFont typeface="Arial" panose="020B0604020202020204" pitchFamily="34" charset="0"/>
              <a:buChar char="•"/>
            </a:pPr>
            <a:r>
              <a:rPr lang="en-US">
                <a:solidFill>
                  <a:srgbClr val="436168"/>
                </a:solidFill>
              </a:rPr>
              <a:t>The data present in this dataset ranges from year 2015 to 2017 with confirmed bookings: 2015 – (21996 bookings),  2016 – (56707 bookings) &amp; 2017 – (40687 bookings).</a:t>
            </a:r>
          </a:p>
          <a:p>
            <a:pPr lvl="1">
              <a:buClr>
                <a:schemeClr val="accent2"/>
              </a:buClr>
              <a:buFont typeface="Arial" panose="020B0604020202020204" pitchFamily="34" charset="0"/>
              <a:buChar char="•"/>
            </a:pPr>
            <a:r>
              <a:rPr lang="en-US">
                <a:solidFill>
                  <a:srgbClr val="436168"/>
                </a:solidFill>
              </a:rPr>
              <a:t>Over these 3 years:</a:t>
            </a:r>
          </a:p>
          <a:p>
            <a:pPr lvl="2">
              <a:buClr>
                <a:schemeClr val="accent2"/>
              </a:buClr>
              <a:buFont typeface="Arial" panose="020B0604020202020204" pitchFamily="34" charset="0"/>
              <a:buChar char="-"/>
            </a:pPr>
            <a:r>
              <a:rPr lang="en-US">
                <a:solidFill>
                  <a:srgbClr val="436168"/>
                </a:solidFill>
              </a:rPr>
              <a:t>Most booked hotel is: City hotel – (79163 bookings).</a:t>
            </a:r>
          </a:p>
          <a:p>
            <a:pPr lvl="2">
              <a:buClr>
                <a:schemeClr val="accent2"/>
              </a:buClr>
              <a:buFont typeface="Arial" panose="020B0604020202020204" pitchFamily="34" charset="0"/>
              <a:buChar char="-"/>
            </a:pPr>
            <a:r>
              <a:rPr lang="en-US">
                <a:solidFill>
                  <a:srgbClr val="436168"/>
                </a:solidFill>
              </a:rPr>
              <a:t>Most preferred booking with meal type is: Breakfast &amp; Bed – (92236 bookings).</a:t>
            </a:r>
          </a:p>
          <a:p>
            <a:pPr lvl="2">
              <a:buClr>
                <a:schemeClr val="accent2"/>
              </a:buClr>
              <a:buFont typeface="Arial" panose="020B0604020202020204" pitchFamily="34" charset="0"/>
              <a:buChar char="-"/>
            </a:pPr>
            <a:r>
              <a:rPr lang="en-US">
                <a:solidFill>
                  <a:srgbClr val="436168"/>
                </a:solidFill>
              </a:rPr>
              <a:t>Max number of bookings for a country is: Portugal – (48483 bookings).</a:t>
            </a:r>
          </a:p>
          <a:p>
            <a:pPr lvl="2">
              <a:buClr>
                <a:schemeClr val="accent2"/>
              </a:buClr>
              <a:buFont typeface="Arial" panose="020B0604020202020204" pitchFamily="34" charset="0"/>
              <a:buChar char="-"/>
            </a:pPr>
            <a:r>
              <a:rPr lang="en-US">
                <a:solidFill>
                  <a:srgbClr val="436168"/>
                </a:solidFill>
              </a:rPr>
              <a:t>Most preferred mode for booking is: Online Travel Agents – (56408 bookings).</a:t>
            </a:r>
          </a:p>
          <a:p>
            <a:pPr lvl="2">
              <a:buClr>
                <a:schemeClr val="accent2"/>
              </a:buClr>
              <a:buFont typeface="Arial" panose="020B0604020202020204" pitchFamily="34" charset="0"/>
              <a:buChar char="-"/>
            </a:pPr>
            <a:r>
              <a:rPr lang="en-US">
                <a:solidFill>
                  <a:srgbClr val="436168"/>
                </a:solidFill>
              </a:rPr>
              <a:t>Most preferred distribution channel is: Travel Agents/Tour Operators – (97750 bookings).      </a:t>
            </a:r>
          </a:p>
          <a:p>
            <a:pPr lvl="2">
              <a:buClr>
                <a:schemeClr val="accent2"/>
              </a:buClr>
              <a:buFont typeface="Arial" panose="020B0604020202020204" pitchFamily="34" charset="0"/>
              <a:buChar char="-"/>
            </a:pPr>
            <a:r>
              <a:rPr lang="en-US">
                <a:solidFill>
                  <a:srgbClr val="436168"/>
                </a:solidFill>
              </a:rPr>
              <a:t>Most reserved &amp; assigned room type is: A – (reserved: 85873, assigned: 74020).	  </a:t>
            </a:r>
          </a:p>
          <a:p>
            <a:pPr lvl="1">
              <a:buClr>
                <a:schemeClr val="accent2"/>
              </a:buClr>
              <a:buFont typeface="Arial" panose="020B0604020202020204" pitchFamily="34" charset="0"/>
              <a:buChar char="•"/>
            </a:pPr>
            <a:endParaRPr lang="en-US">
              <a:solidFill>
                <a:srgbClr val="436168"/>
              </a:solidFill>
            </a:endParaRPr>
          </a:p>
          <a:p>
            <a:pPr>
              <a:buClr>
                <a:schemeClr val="accent2"/>
              </a:buClr>
              <a:buFont typeface="Arial" panose="020B0604020202020204" pitchFamily="34" charset="0"/>
              <a:buChar char="•"/>
            </a:pPr>
            <a:endParaRPr lang="en-US">
              <a:solidFill>
                <a:srgbClr val="436168"/>
              </a:solidFill>
            </a:endParaRPr>
          </a:p>
          <a:p>
            <a:pPr>
              <a:buClrTx/>
              <a:buFont typeface="Arial" panose="020B0604020202020204" pitchFamily="34" charset="0"/>
              <a:buChar char="•"/>
            </a:pPr>
            <a:endParaRPr lang="en-US">
              <a:solidFill>
                <a:srgbClr val="436168"/>
              </a:solidFill>
            </a:endParaRPr>
          </a:p>
        </p:txBody>
      </p:sp>
      <p:sp>
        <p:nvSpPr>
          <p:cNvPr id="4" name="Slide Number Placeholder 3">
            <a:extLst>
              <a:ext uri="{FF2B5EF4-FFF2-40B4-BE49-F238E27FC236}">
                <a16:creationId xmlns:a16="http://schemas.microsoft.com/office/drawing/2014/main" id="{7133D5B7-CB01-388E-9A38-93BF8E8A82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sp>
        <p:nvSpPr>
          <p:cNvPr id="5" name="Slide Number Placeholder 3">
            <a:extLst>
              <a:ext uri="{FF2B5EF4-FFF2-40B4-BE49-F238E27FC236}">
                <a16:creationId xmlns:a16="http://schemas.microsoft.com/office/drawing/2014/main" id="{C2C2DAFD-2809-3612-5B6D-A0E160CD6980}"/>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10</a:t>
            </a:r>
            <a:fld id="{00000000-1234-1234-1234-123412341234}" type="slidenum">
              <a:rPr lang="en-GB" smtClean="0"/>
              <a:pPr/>
              <a:t>11</a:t>
            </a:fld>
            <a:endParaRPr lang="en-GB"/>
          </a:p>
        </p:txBody>
      </p:sp>
    </p:spTree>
    <p:extLst>
      <p:ext uri="{BB962C8B-B14F-4D97-AF65-F5344CB8AC3E}">
        <p14:creationId xmlns:p14="http://schemas.microsoft.com/office/powerpoint/2010/main" val="50403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Overview</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lvl="2">
              <a:buClr>
                <a:schemeClr val="accent2"/>
              </a:buClr>
              <a:buFont typeface="Arial" panose="020B0604020202020204" pitchFamily="34" charset="0"/>
              <a:buChar char="-"/>
            </a:pPr>
            <a:r>
              <a:rPr lang="en-US">
                <a:solidFill>
                  <a:srgbClr val="436168"/>
                </a:solidFill>
              </a:rPr>
              <a:t>Most bookings with deposit type are:  No deposit – (104461 bookings).</a:t>
            </a:r>
          </a:p>
          <a:p>
            <a:pPr lvl="2">
              <a:buClr>
                <a:schemeClr val="accent2"/>
              </a:buClr>
              <a:buFont typeface="Arial" panose="020B0604020202020204" pitchFamily="34" charset="0"/>
              <a:buChar char="-"/>
            </a:pPr>
            <a:r>
              <a:rPr lang="en-US">
                <a:solidFill>
                  <a:srgbClr val="436168"/>
                </a:solidFill>
              </a:rPr>
              <a:t>Customer type with most bookings is: Transient – (89476 bookings).</a:t>
            </a:r>
          </a:p>
          <a:p>
            <a:pPr lvl="2">
              <a:buClr>
                <a:schemeClr val="accent2"/>
              </a:buClr>
              <a:buFont typeface="Arial" panose="020B0604020202020204" pitchFamily="34" charset="0"/>
              <a:buChar char="-"/>
            </a:pPr>
            <a:r>
              <a:rPr lang="en-US">
                <a:solidFill>
                  <a:srgbClr val="436168"/>
                </a:solidFill>
              </a:rPr>
              <a:t>Maximum number of booking status is: Check-Out – (75011 bookings).</a:t>
            </a:r>
          </a:p>
        </p:txBody>
      </p:sp>
      <p:sp>
        <p:nvSpPr>
          <p:cNvPr id="4" name="Slide Number Placeholder 3">
            <a:extLst>
              <a:ext uri="{FF2B5EF4-FFF2-40B4-BE49-F238E27FC236}">
                <a16:creationId xmlns:a16="http://schemas.microsoft.com/office/drawing/2014/main" id="{61A4E878-790F-D1B3-5EE8-3BB7D7C5F7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
        <p:nvSpPr>
          <p:cNvPr id="5" name="Slide Number Placeholder 3">
            <a:extLst>
              <a:ext uri="{FF2B5EF4-FFF2-40B4-BE49-F238E27FC236}">
                <a16:creationId xmlns:a16="http://schemas.microsoft.com/office/drawing/2014/main" id="{468FBC4D-28A7-8FF4-32E0-055E2176AE35}"/>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11</a:t>
            </a:r>
            <a:fld id="{00000000-1234-1234-1234-123412341234}" type="slidenum">
              <a:rPr lang="en-GB" smtClean="0"/>
              <a:pPr/>
              <a:t>12</a:t>
            </a:fld>
            <a:endParaRPr lang="en-GB"/>
          </a:p>
        </p:txBody>
      </p:sp>
    </p:spTree>
    <p:extLst>
      <p:ext uri="{BB962C8B-B14F-4D97-AF65-F5344CB8AC3E}">
        <p14:creationId xmlns:p14="http://schemas.microsoft.com/office/powerpoint/2010/main" val="342599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EDA – (Exploratory data Analysis)</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a:buClr>
                <a:schemeClr val="accent2"/>
              </a:buClr>
              <a:buFont typeface="Wingdings" panose="05000000000000000000" pitchFamily="2" charset="2"/>
              <a:buChar char="§"/>
            </a:pPr>
            <a:r>
              <a:rPr lang="en-US" b="1">
                <a:solidFill>
                  <a:srgbClr val="436168"/>
                </a:solidFill>
              </a:rPr>
              <a:t>After obtaining an overview of the dataset, It’s time to dive deep inside and explore the dataset. Below are the 10 crucial questions that carry deeper insights about the data, We will explore them all by Visualizing them onto a graph.</a:t>
            </a:r>
          </a:p>
          <a:p>
            <a:pPr>
              <a:buClr>
                <a:schemeClr val="accent2"/>
              </a:buClr>
              <a:buFont typeface="Wingdings" panose="05000000000000000000" pitchFamily="2" charset="2"/>
              <a:buChar char="§"/>
            </a:pPr>
            <a:endParaRPr lang="en-US" sz="1400">
              <a:solidFill>
                <a:srgbClr val="436168"/>
              </a:solidFill>
            </a:endParaRPr>
          </a:p>
          <a:p>
            <a:pPr>
              <a:buClrTx/>
              <a:buSzPct val="80000"/>
              <a:buFont typeface="+mj-lt"/>
              <a:buAutoNum type="arabicPeriod"/>
            </a:pPr>
            <a:r>
              <a:rPr lang="en-US" sz="1400">
                <a:solidFill>
                  <a:srgbClr val="436168"/>
                </a:solidFill>
              </a:rPr>
              <a:t>Which country has the most number of visitors?</a:t>
            </a:r>
          </a:p>
          <a:p>
            <a:pPr>
              <a:buClrTx/>
              <a:buSzPct val="80000"/>
              <a:buFont typeface="+mj-lt"/>
              <a:buAutoNum type="arabicPeriod"/>
            </a:pPr>
            <a:r>
              <a:rPr lang="en-US" sz="1400">
                <a:solidFill>
                  <a:srgbClr val="436168"/>
                </a:solidFill>
              </a:rPr>
              <a:t>Which country has the least number of visitors?</a:t>
            </a:r>
          </a:p>
          <a:p>
            <a:pPr>
              <a:buClrTx/>
              <a:buSzPct val="80000"/>
              <a:buFont typeface="+mj-lt"/>
              <a:buAutoNum type="arabicPeriod"/>
            </a:pPr>
            <a:r>
              <a:rPr lang="en-US" sz="1400">
                <a:solidFill>
                  <a:srgbClr val="436168"/>
                </a:solidFill>
              </a:rPr>
              <a:t>What is the percentage of bookings that were both confirmed and canceled?</a:t>
            </a:r>
          </a:p>
          <a:p>
            <a:pPr>
              <a:buClrTx/>
              <a:buSzPct val="80000"/>
              <a:buFont typeface="+mj-lt"/>
              <a:buAutoNum type="arabicPeriod"/>
            </a:pPr>
            <a:r>
              <a:rPr lang="en-US" sz="1400">
                <a:solidFill>
                  <a:srgbClr val="436168"/>
                </a:solidFill>
              </a:rPr>
              <a:t>Which mode of booking was most frequently used?</a:t>
            </a:r>
          </a:p>
          <a:p>
            <a:pPr>
              <a:buClrTx/>
              <a:buSzPct val="80000"/>
              <a:buFont typeface="+mj-lt"/>
              <a:buAutoNum type="arabicPeriod"/>
            </a:pPr>
            <a:r>
              <a:rPr lang="en-US" sz="1400">
                <a:solidFill>
                  <a:srgbClr val="436168"/>
                </a:solidFill>
              </a:rPr>
              <a:t>What is the hotel price per stay over a year?</a:t>
            </a:r>
          </a:p>
          <a:p>
            <a:pPr>
              <a:buClrTx/>
              <a:buSzPct val="80000"/>
              <a:buFont typeface="+mj-lt"/>
              <a:buAutoNum type="arabicPeriod"/>
            </a:pPr>
            <a:r>
              <a:rPr lang="en-US" sz="1400">
                <a:solidFill>
                  <a:srgbClr val="436168"/>
                </a:solidFill>
              </a:rPr>
              <a:t>What are the hotel rates paid by customers per night based on different room types? </a:t>
            </a:r>
          </a:p>
          <a:p>
            <a:pPr>
              <a:buClrTx/>
              <a:buSzPct val="80000"/>
              <a:buFont typeface="+mj-lt"/>
              <a:buAutoNum type="arabicPeriod"/>
            </a:pPr>
            <a:r>
              <a:rPr lang="en-US" sz="1400">
                <a:solidFill>
                  <a:srgbClr val="436168"/>
                </a:solidFill>
              </a:rPr>
              <a:t>How long do people stay in the hotel rooms?</a:t>
            </a:r>
          </a:p>
          <a:p>
            <a:pPr>
              <a:buClrTx/>
              <a:buSzPct val="80000"/>
              <a:buFont typeface="+mj-lt"/>
              <a:buAutoNum type="arabicPeriod"/>
            </a:pPr>
            <a:r>
              <a:rPr lang="en-US" sz="1400">
                <a:solidFill>
                  <a:srgbClr val="436168"/>
                </a:solidFill>
              </a:rPr>
              <a:t>Which meal type is most preferred and booked by customers?</a:t>
            </a:r>
          </a:p>
          <a:p>
            <a:pPr>
              <a:buClrTx/>
              <a:buSzPct val="80000"/>
              <a:buFont typeface="+mj-lt"/>
              <a:buAutoNum type="arabicPeriod"/>
            </a:pPr>
            <a:r>
              <a:rPr lang="en-US" sz="1400">
                <a:solidFill>
                  <a:srgbClr val="436168"/>
                </a:solidFill>
              </a:rPr>
              <a:t>Which is the most booked type of Accommodation? </a:t>
            </a:r>
          </a:p>
          <a:p>
            <a:pPr>
              <a:buClrTx/>
              <a:buSzPct val="80000"/>
              <a:buFont typeface="+mj-lt"/>
              <a:buAutoNum type="arabicPeriod"/>
            </a:pPr>
            <a:r>
              <a:rPr lang="en-US" sz="1400">
                <a:solidFill>
                  <a:srgbClr val="436168"/>
                </a:solidFill>
              </a:rPr>
              <a:t>What is the Reservation Status of hotels?</a:t>
            </a:r>
          </a:p>
          <a:p>
            <a:pPr marL="114300" indent="0">
              <a:buClr>
                <a:schemeClr val="accent2"/>
              </a:buClr>
              <a:buNone/>
            </a:pPr>
            <a:endParaRPr lang="en-US" sz="1400">
              <a:solidFill>
                <a:srgbClr val="436168"/>
              </a:solidFill>
            </a:endParaRPr>
          </a:p>
          <a:p>
            <a:pPr>
              <a:buClrTx/>
              <a:buFont typeface="Arial" panose="020B0604020202020204" pitchFamily="34" charset="0"/>
              <a:buChar char="•"/>
            </a:pPr>
            <a:endParaRPr lang="en-US">
              <a:solidFill>
                <a:srgbClr val="436168"/>
              </a:solidFill>
            </a:endParaRPr>
          </a:p>
        </p:txBody>
      </p:sp>
      <p:sp>
        <p:nvSpPr>
          <p:cNvPr id="4" name="Slide Number Placeholder 3">
            <a:extLst>
              <a:ext uri="{FF2B5EF4-FFF2-40B4-BE49-F238E27FC236}">
                <a16:creationId xmlns:a16="http://schemas.microsoft.com/office/drawing/2014/main" id="{312A0858-243E-DC8A-8F7A-6358805627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
        <p:nvSpPr>
          <p:cNvPr id="5" name="Slide Number Placeholder 3">
            <a:extLst>
              <a:ext uri="{FF2B5EF4-FFF2-40B4-BE49-F238E27FC236}">
                <a16:creationId xmlns:a16="http://schemas.microsoft.com/office/drawing/2014/main" id="{2FBF09B4-D4D3-C4B6-E22A-F0B5D4A2F023}"/>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12</a:t>
            </a:r>
            <a:fld id="{00000000-1234-1234-1234-123412341234}" type="slidenum">
              <a:rPr lang="en-GB" smtClean="0"/>
              <a:pPr/>
              <a:t>13</a:t>
            </a:fld>
            <a:endParaRPr lang="en-GB"/>
          </a:p>
        </p:txBody>
      </p:sp>
    </p:spTree>
    <p:extLst>
      <p:ext uri="{BB962C8B-B14F-4D97-AF65-F5344CB8AC3E}">
        <p14:creationId xmlns:p14="http://schemas.microsoft.com/office/powerpoint/2010/main" val="2443287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 Visualization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marL="114300" indent="0">
              <a:buClrTx/>
              <a:buNone/>
            </a:pPr>
            <a:endParaRPr lang="en-US">
              <a:solidFill>
                <a:srgbClr val="436168"/>
              </a:solidFill>
            </a:endParaRPr>
          </a:p>
        </p:txBody>
      </p:sp>
      <p:pic>
        <p:nvPicPr>
          <p:cNvPr id="9" name="Picture 8">
            <a:extLst>
              <a:ext uri="{FF2B5EF4-FFF2-40B4-BE49-F238E27FC236}">
                <a16:creationId xmlns:a16="http://schemas.microsoft.com/office/drawing/2014/main" id="{1607C127-247F-FEF3-98B4-6DB1E9EF7C22}"/>
              </a:ext>
            </a:extLst>
          </p:cNvPr>
          <p:cNvPicPr>
            <a:picLocks noChangeAspect="1"/>
          </p:cNvPicPr>
          <p:nvPr/>
        </p:nvPicPr>
        <p:blipFill rotWithShape="1">
          <a:blip r:embed="rId2"/>
          <a:srcRect l="10698" t="23139" r="2247" b="12954"/>
          <a:stretch/>
        </p:blipFill>
        <p:spPr>
          <a:xfrm>
            <a:off x="347061" y="978194"/>
            <a:ext cx="8237390" cy="3685023"/>
          </a:xfrm>
          <a:prstGeom prst="rect">
            <a:avLst/>
          </a:prstGeom>
          <a:ln>
            <a:noFill/>
          </a:ln>
          <a:effectLst>
            <a:outerShdw blurRad="292100" dist="139700" dir="2700000" algn="tl" rotWithShape="0">
              <a:srgbClr val="333333">
                <a:alpha val="65000"/>
              </a:srgbClr>
            </a:outerShdw>
          </a:effectLst>
        </p:spPr>
      </p:pic>
      <p:sp>
        <p:nvSpPr>
          <p:cNvPr id="4" name="Slide Number Placeholder 3">
            <a:extLst>
              <a:ext uri="{FF2B5EF4-FFF2-40B4-BE49-F238E27FC236}">
                <a16:creationId xmlns:a16="http://schemas.microsoft.com/office/drawing/2014/main" id="{1787B784-D1D9-13D5-3BDB-12A46A1F766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
        <p:nvSpPr>
          <p:cNvPr id="5" name="Slide Number Placeholder 3">
            <a:extLst>
              <a:ext uri="{FF2B5EF4-FFF2-40B4-BE49-F238E27FC236}">
                <a16:creationId xmlns:a16="http://schemas.microsoft.com/office/drawing/2014/main" id="{2D7B315E-0440-C102-3746-1F4C908736F9}"/>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 13 </a:t>
            </a:r>
            <a:r>
              <a:rPr lang="en-GB"/>
              <a:t>s</a:t>
            </a:r>
          </a:p>
        </p:txBody>
      </p:sp>
    </p:spTree>
    <p:extLst>
      <p:ext uri="{BB962C8B-B14F-4D97-AF65-F5344CB8AC3E}">
        <p14:creationId xmlns:p14="http://schemas.microsoft.com/office/powerpoint/2010/main" val="375220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 Visualization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marL="114300" indent="0">
              <a:buClrTx/>
              <a:buNone/>
            </a:pPr>
            <a:endParaRPr lang="en-US">
              <a:solidFill>
                <a:srgbClr val="436168"/>
              </a:solidFill>
            </a:endParaRPr>
          </a:p>
        </p:txBody>
      </p:sp>
      <p:pic>
        <p:nvPicPr>
          <p:cNvPr id="11" name="Picture 10">
            <a:extLst>
              <a:ext uri="{FF2B5EF4-FFF2-40B4-BE49-F238E27FC236}">
                <a16:creationId xmlns:a16="http://schemas.microsoft.com/office/drawing/2014/main" id="{79AC0B10-6715-29F4-6997-BE2F9F60131A}"/>
              </a:ext>
            </a:extLst>
          </p:cNvPr>
          <p:cNvPicPr>
            <a:picLocks noChangeAspect="1"/>
          </p:cNvPicPr>
          <p:nvPr/>
        </p:nvPicPr>
        <p:blipFill rotWithShape="1">
          <a:blip r:embed="rId2"/>
          <a:srcRect l="8676" t="25372" r="2246" b="12591"/>
          <a:stretch/>
        </p:blipFill>
        <p:spPr>
          <a:xfrm>
            <a:off x="395712" y="996995"/>
            <a:ext cx="8140088" cy="384482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Slide Number Placeholder 3">
            <a:extLst>
              <a:ext uri="{FF2B5EF4-FFF2-40B4-BE49-F238E27FC236}">
                <a16:creationId xmlns:a16="http://schemas.microsoft.com/office/drawing/2014/main" id="{39819DBD-4114-CE65-C3EE-835C1D9F21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
        <p:nvSpPr>
          <p:cNvPr id="5" name="Slide Number Placeholder 3">
            <a:extLst>
              <a:ext uri="{FF2B5EF4-FFF2-40B4-BE49-F238E27FC236}">
                <a16:creationId xmlns:a16="http://schemas.microsoft.com/office/drawing/2014/main" id="{24FEF858-C6DA-127A-F024-E2C97145BAB4}"/>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14</a:t>
            </a:r>
            <a:fld id="{00000000-1234-1234-1234-123412341234}" type="slidenum">
              <a:rPr lang="en-GB" smtClean="0"/>
              <a:pPr/>
              <a:t>15</a:t>
            </a:fld>
            <a:endParaRPr lang="en-GB"/>
          </a:p>
        </p:txBody>
      </p:sp>
    </p:spTree>
    <p:extLst>
      <p:ext uri="{BB962C8B-B14F-4D97-AF65-F5344CB8AC3E}">
        <p14:creationId xmlns:p14="http://schemas.microsoft.com/office/powerpoint/2010/main" val="2802048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 Visualization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marL="114300" indent="0">
              <a:buClrTx/>
              <a:buNone/>
            </a:pPr>
            <a:endParaRPr lang="en-US">
              <a:solidFill>
                <a:srgbClr val="436168"/>
              </a:solidFill>
            </a:endParaRPr>
          </a:p>
        </p:txBody>
      </p:sp>
      <p:pic>
        <p:nvPicPr>
          <p:cNvPr id="7" name="Picture 6">
            <a:extLst>
              <a:ext uri="{FF2B5EF4-FFF2-40B4-BE49-F238E27FC236}">
                <a16:creationId xmlns:a16="http://schemas.microsoft.com/office/drawing/2014/main" id="{415EEFA4-1B8E-DCFF-82D7-CF5EE4B4CCEC}"/>
              </a:ext>
            </a:extLst>
          </p:cNvPr>
          <p:cNvPicPr>
            <a:picLocks noChangeAspect="1"/>
          </p:cNvPicPr>
          <p:nvPr/>
        </p:nvPicPr>
        <p:blipFill rotWithShape="1">
          <a:blip r:embed="rId2"/>
          <a:srcRect l="7674" t="19536" r="65349" b="22673"/>
          <a:stretch/>
        </p:blipFill>
        <p:spPr>
          <a:xfrm>
            <a:off x="435934" y="1038302"/>
            <a:ext cx="3455582" cy="376221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6547D21B-BE9F-764B-267F-DC45002353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sp>
        <p:nvSpPr>
          <p:cNvPr id="5" name="Slide Number Placeholder 3">
            <a:extLst>
              <a:ext uri="{FF2B5EF4-FFF2-40B4-BE49-F238E27FC236}">
                <a16:creationId xmlns:a16="http://schemas.microsoft.com/office/drawing/2014/main" id="{883039D1-E1B1-7D17-25ED-1C9EB4DAF86C}"/>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15</a:t>
            </a:r>
            <a:fld id="{00000000-1234-1234-1234-123412341234}" type="slidenum">
              <a:rPr lang="en-GB" smtClean="0"/>
              <a:pPr/>
              <a:t>16</a:t>
            </a:fld>
            <a:endParaRPr lang="en-GB"/>
          </a:p>
        </p:txBody>
      </p:sp>
    </p:spTree>
    <p:extLst>
      <p:ext uri="{BB962C8B-B14F-4D97-AF65-F5344CB8AC3E}">
        <p14:creationId xmlns:p14="http://schemas.microsoft.com/office/powerpoint/2010/main" val="1997924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EDA – (Exploratory data Analysis)</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marL="114300" indent="0">
              <a:buClrTx/>
              <a:buNone/>
            </a:pPr>
            <a:endParaRPr lang="en-US">
              <a:solidFill>
                <a:srgbClr val="436168"/>
              </a:solidFill>
            </a:endParaRPr>
          </a:p>
        </p:txBody>
      </p:sp>
      <p:pic>
        <p:nvPicPr>
          <p:cNvPr id="10" name="Picture 9">
            <a:extLst>
              <a:ext uri="{FF2B5EF4-FFF2-40B4-BE49-F238E27FC236}">
                <a16:creationId xmlns:a16="http://schemas.microsoft.com/office/drawing/2014/main" id="{9A9CD42E-C0B6-A534-53F6-679E05A0F089}"/>
              </a:ext>
            </a:extLst>
          </p:cNvPr>
          <p:cNvPicPr>
            <a:picLocks noChangeAspect="1"/>
          </p:cNvPicPr>
          <p:nvPr/>
        </p:nvPicPr>
        <p:blipFill rotWithShape="1">
          <a:blip r:embed="rId2"/>
          <a:srcRect l="9069" t="22105" r="2246" b="15022"/>
          <a:stretch/>
        </p:blipFill>
        <p:spPr>
          <a:xfrm>
            <a:off x="311700" y="955601"/>
            <a:ext cx="8300672" cy="38918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a:extLst>
              <a:ext uri="{FF2B5EF4-FFF2-40B4-BE49-F238E27FC236}">
                <a16:creationId xmlns:a16="http://schemas.microsoft.com/office/drawing/2014/main" id="{B45DFB9C-CD48-A9F3-831C-519DC1C47C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
        <p:nvSpPr>
          <p:cNvPr id="5" name="Slide Number Placeholder 3">
            <a:extLst>
              <a:ext uri="{FF2B5EF4-FFF2-40B4-BE49-F238E27FC236}">
                <a16:creationId xmlns:a16="http://schemas.microsoft.com/office/drawing/2014/main" id="{FFC0D1AE-68D4-7578-E524-82BDC4579E60}"/>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16</a:t>
            </a:r>
            <a:fld id="{00000000-1234-1234-1234-123412341234}" type="slidenum">
              <a:rPr lang="en-GB" smtClean="0"/>
              <a:pPr/>
              <a:t>17</a:t>
            </a:fld>
            <a:endParaRPr lang="en-GB"/>
          </a:p>
        </p:txBody>
      </p:sp>
    </p:spTree>
    <p:extLst>
      <p:ext uri="{BB962C8B-B14F-4D97-AF65-F5344CB8AC3E}">
        <p14:creationId xmlns:p14="http://schemas.microsoft.com/office/powerpoint/2010/main" val="3702198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 Visualization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marL="114300" indent="0">
              <a:buClrTx/>
              <a:buNone/>
            </a:pPr>
            <a:endParaRPr lang="en-US">
              <a:solidFill>
                <a:srgbClr val="436168"/>
              </a:solidFill>
            </a:endParaRPr>
          </a:p>
        </p:txBody>
      </p:sp>
      <p:pic>
        <p:nvPicPr>
          <p:cNvPr id="5" name="Picture 4">
            <a:extLst>
              <a:ext uri="{FF2B5EF4-FFF2-40B4-BE49-F238E27FC236}">
                <a16:creationId xmlns:a16="http://schemas.microsoft.com/office/drawing/2014/main" id="{6FB90FBD-5DAE-13B9-DF69-CFD570A49B98}"/>
              </a:ext>
            </a:extLst>
          </p:cNvPr>
          <p:cNvPicPr>
            <a:picLocks noChangeAspect="1"/>
          </p:cNvPicPr>
          <p:nvPr/>
        </p:nvPicPr>
        <p:blipFill rotWithShape="1">
          <a:blip r:embed="rId2"/>
          <a:srcRect l="8255" t="25828" r="1396" b="11506"/>
          <a:stretch/>
        </p:blipFill>
        <p:spPr>
          <a:xfrm>
            <a:off x="404455" y="1095153"/>
            <a:ext cx="8068003" cy="356806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4" name="Slide Number Placeholder 3">
            <a:extLst>
              <a:ext uri="{FF2B5EF4-FFF2-40B4-BE49-F238E27FC236}">
                <a16:creationId xmlns:a16="http://schemas.microsoft.com/office/drawing/2014/main" id="{FB6F831A-53DD-1B1E-8B67-74787B110D5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
        <p:nvSpPr>
          <p:cNvPr id="6" name="Slide Number Placeholder 3">
            <a:extLst>
              <a:ext uri="{FF2B5EF4-FFF2-40B4-BE49-F238E27FC236}">
                <a16:creationId xmlns:a16="http://schemas.microsoft.com/office/drawing/2014/main" id="{E9876C44-8ADB-718F-B621-2220227222AA}"/>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17</a:t>
            </a:r>
            <a:fld id="{00000000-1234-1234-1234-123412341234}" type="slidenum">
              <a:rPr lang="en-GB" smtClean="0"/>
              <a:pPr/>
              <a:t>18</a:t>
            </a:fld>
            <a:endParaRPr lang="en-GB"/>
          </a:p>
        </p:txBody>
      </p:sp>
    </p:spTree>
    <p:extLst>
      <p:ext uri="{BB962C8B-B14F-4D97-AF65-F5344CB8AC3E}">
        <p14:creationId xmlns:p14="http://schemas.microsoft.com/office/powerpoint/2010/main" val="2823325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 Visualization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marL="114300" indent="0">
              <a:buClrTx/>
              <a:buNone/>
            </a:pPr>
            <a:endParaRPr lang="en-US">
              <a:solidFill>
                <a:srgbClr val="436168"/>
              </a:solidFill>
            </a:endParaRPr>
          </a:p>
        </p:txBody>
      </p:sp>
      <p:pic>
        <p:nvPicPr>
          <p:cNvPr id="6" name="Picture 5">
            <a:extLst>
              <a:ext uri="{FF2B5EF4-FFF2-40B4-BE49-F238E27FC236}">
                <a16:creationId xmlns:a16="http://schemas.microsoft.com/office/drawing/2014/main" id="{37A391A8-29E2-D13B-6946-6F0FF4C5D52C}"/>
              </a:ext>
            </a:extLst>
          </p:cNvPr>
          <p:cNvPicPr>
            <a:picLocks noChangeAspect="1"/>
          </p:cNvPicPr>
          <p:nvPr/>
        </p:nvPicPr>
        <p:blipFill rotWithShape="1">
          <a:blip r:embed="rId2"/>
          <a:srcRect l="8139" t="29854" r="19186" b="10679"/>
          <a:stretch/>
        </p:blipFill>
        <p:spPr>
          <a:xfrm>
            <a:off x="414750" y="1010093"/>
            <a:ext cx="8218887" cy="365312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Slide Number Placeholder 3">
            <a:extLst>
              <a:ext uri="{FF2B5EF4-FFF2-40B4-BE49-F238E27FC236}">
                <a16:creationId xmlns:a16="http://schemas.microsoft.com/office/drawing/2014/main" id="{F8B847B4-C840-A90B-09DA-BD05969B0F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
        <p:nvSpPr>
          <p:cNvPr id="5" name="Slide Number Placeholder 3">
            <a:extLst>
              <a:ext uri="{FF2B5EF4-FFF2-40B4-BE49-F238E27FC236}">
                <a16:creationId xmlns:a16="http://schemas.microsoft.com/office/drawing/2014/main" id="{72893ADA-20E2-7198-872B-1E27912EF84D}"/>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18</a:t>
            </a:r>
            <a:fld id="{00000000-1234-1234-1234-123412341234}" type="slidenum">
              <a:rPr lang="en-GB" smtClean="0"/>
              <a:pPr/>
              <a:t>19</a:t>
            </a:fld>
            <a:endParaRPr lang="en-GB"/>
          </a:p>
        </p:txBody>
      </p:sp>
    </p:spTree>
    <p:extLst>
      <p:ext uri="{BB962C8B-B14F-4D97-AF65-F5344CB8AC3E}">
        <p14:creationId xmlns:p14="http://schemas.microsoft.com/office/powerpoint/2010/main" val="1867585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4AEC-74FC-44E5-E10B-7142BB28AB57}"/>
              </a:ext>
            </a:extLst>
          </p:cNvPr>
          <p:cNvSpPr>
            <a:spLocks noGrp="1"/>
          </p:cNvSpPr>
          <p:nvPr>
            <p:ph type="title"/>
          </p:nvPr>
        </p:nvSpPr>
        <p:spPr>
          <a:xfrm>
            <a:off x="210690" y="366480"/>
            <a:ext cx="8520600" cy="482666"/>
          </a:xfrm>
        </p:spPr>
        <p:txBody>
          <a:bodyPr/>
          <a:lstStyle/>
          <a:p>
            <a:r>
              <a:rPr lang="en-US" b="1"/>
              <a:t>Contents</a:t>
            </a:r>
          </a:p>
        </p:txBody>
      </p:sp>
      <p:sp>
        <p:nvSpPr>
          <p:cNvPr id="3" name="Text Placeholder 2">
            <a:extLst>
              <a:ext uri="{FF2B5EF4-FFF2-40B4-BE49-F238E27FC236}">
                <a16:creationId xmlns:a16="http://schemas.microsoft.com/office/drawing/2014/main" id="{24E64656-0BE4-B047-6968-EF66C8B6B03F}"/>
              </a:ext>
            </a:extLst>
          </p:cNvPr>
          <p:cNvSpPr>
            <a:spLocks noGrp="1"/>
          </p:cNvSpPr>
          <p:nvPr>
            <p:ph type="body" idx="1"/>
          </p:nvPr>
        </p:nvSpPr>
        <p:spPr>
          <a:xfrm>
            <a:off x="0" y="981711"/>
            <a:ext cx="8941981" cy="4287921"/>
          </a:xfrm>
        </p:spPr>
        <p:txBody>
          <a:bodyPr/>
          <a:lstStyle/>
          <a:p>
            <a:pPr>
              <a:lnSpc>
                <a:spcPct val="150000"/>
              </a:lnSpc>
              <a:buClr>
                <a:schemeClr val="accent2"/>
              </a:buClr>
            </a:pPr>
            <a:r>
              <a:rPr lang="en-US">
                <a:solidFill>
                  <a:srgbClr val="436168"/>
                </a:solidFill>
              </a:rPr>
              <a:t>Dataset Introduction</a:t>
            </a:r>
          </a:p>
          <a:p>
            <a:pPr>
              <a:lnSpc>
                <a:spcPct val="150000"/>
              </a:lnSpc>
              <a:buClr>
                <a:schemeClr val="accent2"/>
              </a:buClr>
            </a:pPr>
            <a:r>
              <a:rPr lang="en-US">
                <a:solidFill>
                  <a:srgbClr val="436168"/>
                </a:solidFill>
              </a:rPr>
              <a:t>Dataset Synopsis</a:t>
            </a:r>
          </a:p>
          <a:p>
            <a:pPr>
              <a:lnSpc>
                <a:spcPct val="150000"/>
              </a:lnSpc>
              <a:buClr>
                <a:schemeClr val="accent2"/>
              </a:buClr>
            </a:pPr>
            <a:r>
              <a:rPr lang="en-US">
                <a:solidFill>
                  <a:srgbClr val="436168"/>
                </a:solidFill>
              </a:rPr>
              <a:t>Fundamental Approach</a:t>
            </a:r>
          </a:p>
          <a:p>
            <a:pPr>
              <a:lnSpc>
                <a:spcPct val="150000"/>
              </a:lnSpc>
              <a:buClr>
                <a:schemeClr val="accent2"/>
              </a:buClr>
            </a:pPr>
            <a:r>
              <a:rPr lang="en-US">
                <a:solidFill>
                  <a:srgbClr val="436168"/>
                </a:solidFill>
              </a:rPr>
              <a:t>Overview</a:t>
            </a:r>
          </a:p>
          <a:p>
            <a:pPr>
              <a:lnSpc>
                <a:spcPct val="150000"/>
              </a:lnSpc>
              <a:buClr>
                <a:schemeClr val="accent2"/>
              </a:buClr>
            </a:pPr>
            <a:r>
              <a:rPr lang="en-US">
                <a:solidFill>
                  <a:srgbClr val="436168"/>
                </a:solidFill>
              </a:rPr>
              <a:t>EDA</a:t>
            </a:r>
          </a:p>
          <a:p>
            <a:pPr>
              <a:lnSpc>
                <a:spcPct val="150000"/>
              </a:lnSpc>
              <a:buClr>
                <a:schemeClr val="accent2"/>
              </a:buClr>
            </a:pPr>
            <a:r>
              <a:rPr lang="en-US">
                <a:solidFill>
                  <a:srgbClr val="436168"/>
                </a:solidFill>
              </a:rPr>
              <a:t>Data Visualization</a:t>
            </a:r>
          </a:p>
          <a:p>
            <a:pPr>
              <a:lnSpc>
                <a:spcPct val="150000"/>
              </a:lnSpc>
              <a:buClr>
                <a:schemeClr val="accent2"/>
              </a:buClr>
            </a:pPr>
            <a:r>
              <a:rPr lang="en-US">
                <a:solidFill>
                  <a:srgbClr val="436168"/>
                </a:solidFill>
              </a:rPr>
              <a:t>Conclusion</a:t>
            </a:r>
          </a:p>
          <a:p>
            <a:pPr>
              <a:lnSpc>
                <a:spcPct val="150000"/>
              </a:lnSpc>
              <a:buClr>
                <a:schemeClr val="accent2"/>
              </a:buClr>
            </a:pPr>
            <a:r>
              <a:rPr lang="en-US">
                <a:solidFill>
                  <a:srgbClr val="436168"/>
                </a:solidFill>
              </a:rPr>
              <a:t>Epilogue  </a:t>
            </a:r>
          </a:p>
        </p:txBody>
      </p:sp>
      <p:sp>
        <p:nvSpPr>
          <p:cNvPr id="4" name="Slide Number Placeholder 3">
            <a:extLst>
              <a:ext uri="{FF2B5EF4-FFF2-40B4-BE49-F238E27FC236}">
                <a16:creationId xmlns:a16="http://schemas.microsoft.com/office/drawing/2014/main" id="{B8FC4B9F-C795-82D6-AB2C-13A304A80821}"/>
              </a:ext>
            </a:extLst>
          </p:cNvPr>
          <p:cNvSpPr>
            <a:spLocks noGrp="1"/>
          </p:cNvSpPr>
          <p:nvPr>
            <p:ph type="sldNum" idx="12"/>
          </p:nvPr>
        </p:nvSpPr>
        <p:spPr>
          <a:xfrm>
            <a:off x="8456940" y="4663217"/>
            <a:ext cx="548700" cy="393600"/>
          </a:xfrm>
        </p:spPr>
        <p:txBody>
          <a:bodyPr/>
          <a:lstStyle/>
          <a:p>
            <a:pPr marL="0" lvl="0" indent="0" algn="r" rtl="0">
              <a:spcBef>
                <a:spcPts val="0"/>
              </a:spcBef>
              <a:spcAft>
                <a:spcPts val="0"/>
              </a:spcAft>
              <a:buNone/>
            </a:pPr>
            <a:r>
              <a:rPr lang="en-GB">
                <a:solidFill>
                  <a:schemeClr val="accent2"/>
                </a:solidFill>
              </a:rPr>
              <a:t>1</a:t>
            </a:r>
            <a:r>
              <a:rPr lang="en-GB"/>
              <a:t>A</a:t>
            </a:r>
          </a:p>
        </p:txBody>
      </p:sp>
    </p:spTree>
    <p:extLst>
      <p:ext uri="{BB962C8B-B14F-4D97-AF65-F5344CB8AC3E}">
        <p14:creationId xmlns:p14="http://schemas.microsoft.com/office/powerpoint/2010/main" val="35932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 Visualization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marL="114300" indent="0">
              <a:buClrTx/>
              <a:buNone/>
            </a:pPr>
            <a:endParaRPr lang="en-US">
              <a:solidFill>
                <a:schemeClr val="bg2"/>
              </a:solidFill>
            </a:endParaRPr>
          </a:p>
        </p:txBody>
      </p:sp>
      <p:pic>
        <p:nvPicPr>
          <p:cNvPr id="5" name="Picture 4">
            <a:extLst>
              <a:ext uri="{FF2B5EF4-FFF2-40B4-BE49-F238E27FC236}">
                <a16:creationId xmlns:a16="http://schemas.microsoft.com/office/drawing/2014/main" id="{2918B4D7-A48D-9B0C-9C45-6D4D3F1F11DC}"/>
              </a:ext>
            </a:extLst>
          </p:cNvPr>
          <p:cNvPicPr>
            <a:picLocks noChangeAspect="1"/>
          </p:cNvPicPr>
          <p:nvPr/>
        </p:nvPicPr>
        <p:blipFill rotWithShape="1">
          <a:blip r:embed="rId2"/>
          <a:srcRect l="8256" t="24794" r="2247" b="11299"/>
          <a:stretch/>
        </p:blipFill>
        <p:spPr>
          <a:xfrm>
            <a:off x="481822" y="1072174"/>
            <a:ext cx="7992327" cy="370310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Slide Number Placeholder 3">
            <a:extLst>
              <a:ext uri="{FF2B5EF4-FFF2-40B4-BE49-F238E27FC236}">
                <a16:creationId xmlns:a16="http://schemas.microsoft.com/office/drawing/2014/main" id="{6801AD0D-0080-8815-442F-8ADE63756B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
        <p:nvSpPr>
          <p:cNvPr id="6" name="Slide Number Placeholder 3">
            <a:extLst>
              <a:ext uri="{FF2B5EF4-FFF2-40B4-BE49-F238E27FC236}">
                <a16:creationId xmlns:a16="http://schemas.microsoft.com/office/drawing/2014/main" id="{48C1CAC4-5174-9DCF-D98C-9AD179D2F3D7}"/>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19</a:t>
            </a:r>
            <a:fld id="{00000000-1234-1234-1234-123412341234}" type="slidenum">
              <a:rPr lang="en-GB" smtClean="0"/>
              <a:pPr/>
              <a:t>20</a:t>
            </a:fld>
            <a:endParaRPr lang="en-GB"/>
          </a:p>
        </p:txBody>
      </p:sp>
    </p:spTree>
    <p:extLst>
      <p:ext uri="{BB962C8B-B14F-4D97-AF65-F5344CB8AC3E}">
        <p14:creationId xmlns:p14="http://schemas.microsoft.com/office/powerpoint/2010/main" val="907034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 Visualization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marL="114300" indent="0">
              <a:buClrTx/>
              <a:buNone/>
            </a:pPr>
            <a:endParaRPr lang="en-US">
              <a:solidFill>
                <a:srgbClr val="436168"/>
              </a:solidFill>
            </a:endParaRPr>
          </a:p>
        </p:txBody>
      </p:sp>
      <p:pic>
        <p:nvPicPr>
          <p:cNvPr id="6" name="Picture 5">
            <a:extLst>
              <a:ext uri="{FF2B5EF4-FFF2-40B4-BE49-F238E27FC236}">
                <a16:creationId xmlns:a16="http://schemas.microsoft.com/office/drawing/2014/main" id="{EA2AD657-18A7-CD02-8082-2ACFF1255B78}"/>
              </a:ext>
            </a:extLst>
          </p:cNvPr>
          <p:cNvPicPr>
            <a:picLocks noChangeAspect="1"/>
          </p:cNvPicPr>
          <p:nvPr/>
        </p:nvPicPr>
        <p:blipFill rotWithShape="1">
          <a:blip r:embed="rId2"/>
          <a:srcRect l="8604" t="25001" r="2247" b="11299"/>
          <a:stretch/>
        </p:blipFill>
        <p:spPr>
          <a:xfrm>
            <a:off x="414670" y="1052623"/>
            <a:ext cx="8155172" cy="3603474"/>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a:extLst>
              <a:ext uri="{FF2B5EF4-FFF2-40B4-BE49-F238E27FC236}">
                <a16:creationId xmlns:a16="http://schemas.microsoft.com/office/drawing/2014/main" id="{45556847-4D7C-A72D-2B4F-C19049C575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
        <p:nvSpPr>
          <p:cNvPr id="5" name="Slide Number Placeholder 3">
            <a:extLst>
              <a:ext uri="{FF2B5EF4-FFF2-40B4-BE49-F238E27FC236}">
                <a16:creationId xmlns:a16="http://schemas.microsoft.com/office/drawing/2014/main" id="{683E0AB1-EFFB-3E6F-0EE9-E3ED5679AD81}"/>
              </a:ext>
            </a:extLst>
          </p:cNvPr>
          <p:cNvSpPr txBox="1">
            <a:spLocks/>
          </p:cNvSpPr>
          <p:nvPr/>
        </p:nvSpPr>
        <p:spPr>
          <a:xfrm>
            <a:off x="8414829"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20</a:t>
            </a:r>
            <a:fld id="{00000000-1234-1234-1234-123412341234}" type="slidenum">
              <a:rPr lang="en-GB" smtClean="0"/>
              <a:pPr/>
              <a:t>21</a:t>
            </a:fld>
            <a:endParaRPr lang="en-GB"/>
          </a:p>
        </p:txBody>
      </p:sp>
    </p:spTree>
    <p:extLst>
      <p:ext uri="{BB962C8B-B14F-4D97-AF65-F5344CB8AC3E}">
        <p14:creationId xmlns:p14="http://schemas.microsoft.com/office/powerpoint/2010/main" val="288338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 Visualization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marL="114300" indent="0">
              <a:buClrTx/>
              <a:buNone/>
            </a:pPr>
            <a:endParaRPr lang="en-US">
              <a:solidFill>
                <a:srgbClr val="436168"/>
              </a:solidFill>
            </a:endParaRPr>
          </a:p>
        </p:txBody>
      </p:sp>
      <p:pic>
        <p:nvPicPr>
          <p:cNvPr id="5" name="Picture 4">
            <a:extLst>
              <a:ext uri="{FF2B5EF4-FFF2-40B4-BE49-F238E27FC236}">
                <a16:creationId xmlns:a16="http://schemas.microsoft.com/office/drawing/2014/main" id="{6450897B-CDCB-10CA-BCB2-92E3BD41B50D}"/>
              </a:ext>
            </a:extLst>
          </p:cNvPr>
          <p:cNvPicPr>
            <a:picLocks noChangeAspect="1"/>
          </p:cNvPicPr>
          <p:nvPr/>
        </p:nvPicPr>
        <p:blipFill rotWithShape="1">
          <a:blip r:embed="rId2"/>
          <a:srcRect l="8837" t="25415" r="41279" b="10885"/>
          <a:stretch/>
        </p:blipFill>
        <p:spPr>
          <a:xfrm>
            <a:off x="311700" y="981797"/>
            <a:ext cx="8279407" cy="38752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Slide Number Placeholder 3">
            <a:extLst>
              <a:ext uri="{FF2B5EF4-FFF2-40B4-BE49-F238E27FC236}">
                <a16:creationId xmlns:a16="http://schemas.microsoft.com/office/drawing/2014/main" id="{220F5EC2-5211-AEC7-1A22-634DD61E147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
        <p:nvSpPr>
          <p:cNvPr id="6" name="Slide Number Placeholder 3">
            <a:extLst>
              <a:ext uri="{FF2B5EF4-FFF2-40B4-BE49-F238E27FC236}">
                <a16:creationId xmlns:a16="http://schemas.microsoft.com/office/drawing/2014/main" id="{EF7A6150-9E8B-578C-15AD-68005E55B8F1}"/>
              </a:ext>
            </a:extLst>
          </p:cNvPr>
          <p:cNvSpPr txBox="1">
            <a:spLocks/>
          </p:cNvSpPr>
          <p:nvPr/>
        </p:nvSpPr>
        <p:spPr>
          <a:xfrm>
            <a:off x="8404197" y="4660218"/>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21</a:t>
            </a:r>
            <a:fld id="{00000000-1234-1234-1234-123412341234}" type="slidenum">
              <a:rPr lang="en-GB" smtClean="0"/>
              <a:pPr/>
              <a:t>22</a:t>
            </a:fld>
            <a:endParaRPr lang="en-GB"/>
          </a:p>
        </p:txBody>
      </p:sp>
    </p:spTree>
    <p:extLst>
      <p:ext uri="{BB962C8B-B14F-4D97-AF65-F5344CB8AC3E}">
        <p14:creationId xmlns:p14="http://schemas.microsoft.com/office/powerpoint/2010/main" val="3581407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 Visualization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marL="114300" indent="0">
              <a:buClrTx/>
              <a:buNone/>
            </a:pPr>
            <a:endParaRPr lang="en-US">
              <a:solidFill>
                <a:srgbClr val="436168"/>
              </a:solidFill>
            </a:endParaRPr>
          </a:p>
        </p:txBody>
      </p:sp>
      <p:pic>
        <p:nvPicPr>
          <p:cNvPr id="8" name="Picture 7">
            <a:extLst>
              <a:ext uri="{FF2B5EF4-FFF2-40B4-BE49-F238E27FC236}">
                <a16:creationId xmlns:a16="http://schemas.microsoft.com/office/drawing/2014/main" id="{220942F5-7F9C-0E39-0B94-BFDE365405D4}"/>
              </a:ext>
            </a:extLst>
          </p:cNvPr>
          <p:cNvPicPr>
            <a:picLocks noChangeAspect="1"/>
          </p:cNvPicPr>
          <p:nvPr/>
        </p:nvPicPr>
        <p:blipFill rotWithShape="1">
          <a:blip r:embed="rId2"/>
          <a:srcRect l="7908" t="22312" r="1047" b="13574"/>
          <a:stretch/>
        </p:blipFill>
        <p:spPr>
          <a:xfrm>
            <a:off x="499730" y="1063256"/>
            <a:ext cx="7972728" cy="3599962"/>
          </a:xfrm>
          <a:prstGeom prst="rect">
            <a:avLst/>
          </a:prstGeom>
          <a:ln w="88900" cap="sq" cmpd="thickThin">
            <a:solidFill>
              <a:srgbClr val="000000"/>
            </a:solidFill>
            <a:prstDash val="solid"/>
            <a:miter lim="800000"/>
          </a:ln>
          <a:effectLst>
            <a:innerShdw blurRad="76200">
              <a:srgbClr val="000000"/>
            </a:innerShdw>
          </a:effectLst>
        </p:spPr>
      </p:pic>
      <p:sp>
        <p:nvSpPr>
          <p:cNvPr id="4" name="Slide Number Placeholder 3">
            <a:extLst>
              <a:ext uri="{FF2B5EF4-FFF2-40B4-BE49-F238E27FC236}">
                <a16:creationId xmlns:a16="http://schemas.microsoft.com/office/drawing/2014/main" id="{C5BD211F-8304-1408-EDD0-0697FD24DE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
        <p:nvSpPr>
          <p:cNvPr id="5" name="Slide Number Placeholder 3">
            <a:extLst>
              <a:ext uri="{FF2B5EF4-FFF2-40B4-BE49-F238E27FC236}">
                <a16:creationId xmlns:a16="http://schemas.microsoft.com/office/drawing/2014/main" id="{B2A2A1E2-4A7F-D3F0-F64C-702E6F8819A0}"/>
              </a:ext>
            </a:extLst>
          </p:cNvPr>
          <p:cNvSpPr txBox="1">
            <a:spLocks/>
          </p:cNvSpPr>
          <p:nvPr/>
        </p:nvSpPr>
        <p:spPr>
          <a:xfrm>
            <a:off x="8451706" y="4644694"/>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22</a:t>
            </a:r>
            <a:fld id="{00000000-1234-1234-1234-123412341234}" type="slidenum">
              <a:rPr lang="en-GB" smtClean="0"/>
              <a:pPr/>
              <a:t>23</a:t>
            </a:fld>
            <a:endParaRPr lang="en-GB"/>
          </a:p>
        </p:txBody>
      </p:sp>
    </p:spTree>
    <p:extLst>
      <p:ext uri="{BB962C8B-B14F-4D97-AF65-F5344CB8AC3E}">
        <p14:creationId xmlns:p14="http://schemas.microsoft.com/office/powerpoint/2010/main" val="281234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Conclusion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a:buClr>
                <a:schemeClr val="accent2"/>
              </a:buClr>
              <a:buFont typeface="Wingdings" panose="05000000000000000000" pitchFamily="2" charset="2"/>
              <a:buChar char="§"/>
            </a:pPr>
            <a:r>
              <a:rPr lang="en-US" b="1">
                <a:solidFill>
                  <a:srgbClr val="436168"/>
                </a:solidFill>
              </a:rPr>
              <a:t>Based on the data analysis done so far, we can conclude that:</a:t>
            </a:r>
          </a:p>
          <a:p>
            <a:pPr lvl="1">
              <a:buClr>
                <a:schemeClr val="accent2"/>
              </a:buClr>
              <a:buFont typeface="Arial" panose="020B0604020202020204" pitchFamily="34" charset="0"/>
              <a:buChar char="•"/>
            </a:pPr>
            <a:r>
              <a:rPr lang="en-US">
                <a:solidFill>
                  <a:srgbClr val="436168"/>
                </a:solidFill>
              </a:rPr>
              <a:t>There are about 63% of confirmed bookings &amp; 37% of canceled bookings.</a:t>
            </a:r>
          </a:p>
          <a:p>
            <a:pPr lvl="1">
              <a:buClr>
                <a:schemeClr val="accent2"/>
              </a:buClr>
              <a:buFont typeface="Arial" panose="020B0604020202020204" pitchFamily="34" charset="0"/>
              <a:buChar char="•"/>
            </a:pPr>
            <a:r>
              <a:rPr lang="en-US">
                <a:solidFill>
                  <a:srgbClr val="436168"/>
                </a:solidFill>
              </a:rPr>
              <a:t>For 1-3 days, majority of people prefer City Hotels and for 4-7 days, majority of people prefer Resort Hotels.</a:t>
            </a:r>
          </a:p>
          <a:p>
            <a:pPr lvl="1">
              <a:buClr>
                <a:schemeClr val="accent2"/>
              </a:buClr>
              <a:buFont typeface="Arial" panose="020B0604020202020204" pitchFamily="34" charset="0"/>
              <a:buChar char="•"/>
            </a:pPr>
            <a:r>
              <a:rPr lang="en-US">
                <a:solidFill>
                  <a:srgbClr val="436168"/>
                </a:solidFill>
              </a:rPr>
              <a:t>The Highest Rates for a hotel room in both City &amp; Resort hotels is for Room Type A.</a:t>
            </a:r>
          </a:p>
          <a:p>
            <a:pPr lvl="1">
              <a:buClr>
                <a:schemeClr val="accent2"/>
              </a:buClr>
              <a:buFont typeface="Arial" panose="020B0604020202020204" pitchFamily="34" charset="0"/>
              <a:buChar char="•"/>
            </a:pPr>
            <a:r>
              <a:rPr lang="en-US">
                <a:solidFill>
                  <a:srgbClr val="436168"/>
                </a:solidFill>
              </a:rPr>
              <a:t>Hotel rates for Resort hotels are at peak in Summer season (May-August) but in Autumn season (September-November) the rates become cheaper.</a:t>
            </a:r>
          </a:p>
          <a:p>
            <a:pPr lvl="1">
              <a:buClr>
                <a:schemeClr val="accent2"/>
              </a:buClr>
              <a:buFont typeface="Arial" panose="020B0604020202020204" pitchFamily="34" charset="0"/>
              <a:buChar char="•"/>
            </a:pPr>
            <a:r>
              <a:rPr lang="en-US">
                <a:solidFill>
                  <a:srgbClr val="436168"/>
                </a:solidFill>
              </a:rPr>
              <a:t>Hotel rates for City hotels have a decent growth in Spring season (March-May) but in Autumn season (September-November) the hotel rates slightly fell down.</a:t>
            </a:r>
          </a:p>
          <a:p>
            <a:pPr lvl="1">
              <a:buClr>
                <a:schemeClr val="accent2"/>
              </a:buClr>
              <a:buFont typeface="Arial" panose="020B0604020202020204" pitchFamily="34" charset="0"/>
              <a:buChar char="•"/>
            </a:pPr>
            <a:r>
              <a:rPr lang="en-US">
                <a:solidFill>
                  <a:srgbClr val="436168"/>
                </a:solidFill>
              </a:rPr>
              <a:t>47.56 % of customers prefer Online mode for hotel booking &amp; 21.17 % of customers prefer Offline mode.</a:t>
            </a:r>
          </a:p>
          <a:p>
            <a:pPr marL="596900" lvl="1" indent="0">
              <a:buClr>
                <a:schemeClr val="accent2"/>
              </a:buClr>
              <a:buNone/>
            </a:pPr>
            <a:r>
              <a:rPr lang="en-US">
                <a:solidFill>
                  <a:srgbClr val="436168"/>
                </a:solidFill>
              </a:rPr>
              <a:t>	 </a:t>
            </a:r>
          </a:p>
        </p:txBody>
      </p:sp>
      <p:sp>
        <p:nvSpPr>
          <p:cNvPr id="4" name="Slide Number Placeholder 3">
            <a:extLst>
              <a:ext uri="{FF2B5EF4-FFF2-40B4-BE49-F238E27FC236}">
                <a16:creationId xmlns:a16="http://schemas.microsoft.com/office/drawing/2014/main" id="{10E2B395-E909-9C60-EAC5-2658E5C4B4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sp>
        <p:nvSpPr>
          <p:cNvPr id="5" name="Slide Number Placeholder 3">
            <a:extLst>
              <a:ext uri="{FF2B5EF4-FFF2-40B4-BE49-F238E27FC236}">
                <a16:creationId xmlns:a16="http://schemas.microsoft.com/office/drawing/2014/main" id="{A32A5766-10F9-1F98-CE96-EBB9C7DC6450}"/>
              </a:ext>
            </a:extLst>
          </p:cNvPr>
          <p:cNvSpPr txBox="1">
            <a:spLocks/>
          </p:cNvSpPr>
          <p:nvPr/>
        </p:nvSpPr>
        <p:spPr>
          <a:xfrm>
            <a:off x="8451706" y="4658741"/>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23</a:t>
            </a:r>
            <a:fld id="{00000000-1234-1234-1234-123412341234}" type="slidenum">
              <a:rPr lang="en-GB" smtClean="0"/>
              <a:pPr/>
              <a:t>24</a:t>
            </a:fld>
            <a:endParaRPr lang="en-GB"/>
          </a:p>
        </p:txBody>
      </p:sp>
    </p:spTree>
    <p:extLst>
      <p:ext uri="{BB962C8B-B14F-4D97-AF65-F5344CB8AC3E}">
        <p14:creationId xmlns:p14="http://schemas.microsoft.com/office/powerpoint/2010/main" val="551330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Conclusion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lvl="1">
              <a:buClr>
                <a:schemeClr val="accent2"/>
              </a:buClr>
              <a:buFont typeface="Arial" panose="020B0604020202020204" pitchFamily="34" charset="0"/>
              <a:buChar char="•"/>
            </a:pPr>
            <a:r>
              <a:rPr lang="en-US">
                <a:solidFill>
                  <a:srgbClr val="436168"/>
                </a:solidFill>
              </a:rPr>
              <a:t>76.96 % of customers prefer Breakfast &amp; Bed &amp; 12.6 % of customers prefer Breakfast &amp; Dinner as the Meal Type while Booking hotels.</a:t>
            </a:r>
          </a:p>
          <a:p>
            <a:pPr lvl="1">
              <a:buClr>
                <a:schemeClr val="accent2"/>
              </a:buClr>
              <a:buFont typeface="Arial" panose="020B0604020202020204" pitchFamily="34" charset="0"/>
              <a:buChar char="•"/>
            </a:pPr>
            <a:r>
              <a:rPr lang="en-US">
                <a:solidFill>
                  <a:srgbClr val="436168"/>
                </a:solidFill>
              </a:rPr>
              <a:t>77.85 % of customers prefer Family Type of Accommodation &amp; 65.51 % of customers prefer Couple Type of Accommodation.</a:t>
            </a:r>
          </a:p>
          <a:p>
            <a:pPr lvl="1">
              <a:buClr>
                <a:schemeClr val="accent2"/>
              </a:buClr>
              <a:buFont typeface="Arial" panose="020B0604020202020204" pitchFamily="34" charset="0"/>
              <a:buChar char="•"/>
            </a:pPr>
            <a:r>
              <a:rPr lang="en-US">
                <a:solidFill>
                  <a:srgbClr val="436168"/>
                </a:solidFill>
              </a:rPr>
              <a:t>62.92 % of customers Checked-Out, 36.06 % of customers Canceled the Booking &amp; 1.10 % of customers didn’t show up.</a:t>
            </a:r>
          </a:p>
          <a:p>
            <a:pPr lvl="1">
              <a:buClr>
                <a:schemeClr val="accent2"/>
              </a:buClr>
              <a:buFont typeface="Arial" panose="020B0604020202020204" pitchFamily="34" charset="0"/>
              <a:buChar char="•"/>
            </a:pPr>
            <a:r>
              <a:rPr lang="en-US">
                <a:solidFill>
                  <a:srgbClr val="436168"/>
                </a:solidFill>
              </a:rPr>
              <a:t>Countries with the most number of Guests are Portugal (Guest Count: 20977) followed by Great Britain (Guest Count: 9668) and France (Guest Count: 8468).</a:t>
            </a:r>
          </a:p>
          <a:p>
            <a:pPr lvl="1">
              <a:buClr>
                <a:schemeClr val="accent2"/>
              </a:buClr>
              <a:buFont typeface="Arial" panose="020B0604020202020204" pitchFamily="34" charset="0"/>
              <a:buChar char="•"/>
            </a:pPr>
            <a:r>
              <a:rPr lang="en-US">
                <a:solidFill>
                  <a:srgbClr val="436168"/>
                </a:solidFill>
              </a:rPr>
              <a:t>87.6 % of customers prefer No – deposit while booking hotel rooms.</a:t>
            </a:r>
          </a:p>
          <a:p>
            <a:pPr lvl="1">
              <a:buClr>
                <a:schemeClr val="accent2"/>
              </a:buClr>
              <a:buFont typeface="Arial" panose="020B0604020202020204" pitchFamily="34" charset="0"/>
              <a:buChar char="•"/>
            </a:pPr>
            <a:r>
              <a:rPr lang="en-US">
                <a:solidFill>
                  <a:srgbClr val="436168"/>
                </a:solidFill>
              </a:rPr>
              <a:t>66.4 % of customers prefer City hotels &amp; 33.5 % of customers prefer Resort hotels.</a:t>
            </a:r>
          </a:p>
          <a:p>
            <a:pPr lvl="1">
              <a:buClr>
                <a:schemeClr val="accent2"/>
              </a:buClr>
              <a:buFont typeface="Arial" panose="020B0604020202020204" pitchFamily="34" charset="0"/>
              <a:buChar char="•"/>
            </a:pPr>
            <a:endParaRPr lang="en-US">
              <a:solidFill>
                <a:srgbClr val="436168"/>
              </a:solidFill>
            </a:endParaRPr>
          </a:p>
          <a:p>
            <a:pPr lvl="1">
              <a:buClr>
                <a:schemeClr val="accent2"/>
              </a:buClr>
              <a:buFont typeface="Arial" panose="020B0604020202020204" pitchFamily="34" charset="0"/>
              <a:buChar char="•"/>
            </a:pPr>
            <a:endParaRPr lang="en-US">
              <a:solidFill>
                <a:srgbClr val="436168"/>
              </a:solidFill>
            </a:endParaRPr>
          </a:p>
        </p:txBody>
      </p:sp>
      <p:sp>
        <p:nvSpPr>
          <p:cNvPr id="4" name="Slide Number Placeholder 3">
            <a:extLst>
              <a:ext uri="{FF2B5EF4-FFF2-40B4-BE49-F238E27FC236}">
                <a16:creationId xmlns:a16="http://schemas.microsoft.com/office/drawing/2014/main" id="{B1C31E83-409C-C080-A931-52E3C60E5073}"/>
              </a:ext>
            </a:extLst>
          </p:cNvPr>
          <p:cNvSpPr>
            <a:spLocks noGrp="1"/>
          </p:cNvSpPr>
          <p:nvPr>
            <p:ph type="sldNum" idx="12"/>
          </p:nvPr>
        </p:nvSpPr>
        <p:spPr/>
        <p:txBody>
          <a:bodyPr/>
          <a:lstStyle/>
          <a:p>
            <a:pPr marL="0" lvl="0" indent="0" algn="r" rtl="0">
              <a:spcBef>
                <a:spcPts val="0"/>
              </a:spcBef>
              <a:spcAft>
                <a:spcPts val="0"/>
              </a:spcAft>
              <a:buNone/>
            </a:pPr>
            <a:r>
              <a:rPr lang="en-GB"/>
              <a:t>2</a:t>
            </a:r>
            <a:fld id="{00000000-1234-1234-1234-123412341234}" type="slidenum">
              <a:rPr lang="en-GB" smtClean="0"/>
              <a:t>25</a:t>
            </a:fld>
            <a:endParaRPr lang="en-GB"/>
          </a:p>
        </p:txBody>
      </p:sp>
      <p:sp>
        <p:nvSpPr>
          <p:cNvPr id="5" name="Slide Number Placeholder 3">
            <a:extLst>
              <a:ext uri="{FF2B5EF4-FFF2-40B4-BE49-F238E27FC236}">
                <a16:creationId xmlns:a16="http://schemas.microsoft.com/office/drawing/2014/main" id="{13EB881F-114B-41E0-6C25-25E439D3D544}"/>
              </a:ext>
            </a:extLst>
          </p:cNvPr>
          <p:cNvSpPr txBox="1">
            <a:spLocks/>
          </p:cNvSpPr>
          <p:nvPr/>
        </p:nvSpPr>
        <p:spPr>
          <a:xfrm>
            <a:off x="8406972" y="4663217"/>
            <a:ext cx="555411" cy="35010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24</a:t>
            </a:r>
            <a:fld id="{00000000-1234-1234-1234-123412341234}" type="slidenum">
              <a:rPr lang="en-GB" smtClean="0"/>
              <a:pPr/>
              <a:t>25</a:t>
            </a:fld>
            <a:endParaRPr lang="en-GB"/>
          </a:p>
        </p:txBody>
      </p:sp>
    </p:spTree>
    <p:extLst>
      <p:ext uri="{BB962C8B-B14F-4D97-AF65-F5344CB8AC3E}">
        <p14:creationId xmlns:p14="http://schemas.microsoft.com/office/powerpoint/2010/main" val="1264666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509499"/>
            <a:ext cx="8512500" cy="4392109"/>
          </a:xfrm>
          <a:prstGeom prst="rect">
            <a:avLst/>
          </a:prstGeom>
          <a:noFill/>
          <a:ln>
            <a:solidFill>
              <a:schemeClr val="tx1"/>
            </a:solidFill>
          </a:ln>
        </p:spPr>
        <p:txBody>
          <a:bodyPr spcFirstLastPara="1" wrap="square" lIns="91425" tIns="91425" rIns="91425" bIns="91425" anchor="b" anchorCtr="0">
            <a:noAutofit/>
          </a:bodyPr>
          <a:lstStyle/>
          <a:p>
            <a:pPr marL="0" lvl="0" indent="0" rtl="0">
              <a:lnSpc>
                <a:spcPct val="100000"/>
              </a:lnSpc>
              <a:spcBef>
                <a:spcPts val="0"/>
              </a:spcBef>
              <a:spcAft>
                <a:spcPts val="0"/>
              </a:spcAft>
              <a:buSzPts val="5200"/>
              <a:buNone/>
            </a:pPr>
            <a:br>
              <a:rPr lang="en-US" sz="4200" b="1">
                <a:solidFill>
                  <a:srgbClr val="CC0000"/>
                </a:solidFill>
                <a:latin typeface="Montserrat"/>
                <a:ea typeface="Montserrat"/>
                <a:cs typeface="Montserrat"/>
                <a:sym typeface="Montserrat"/>
              </a:rPr>
            </a:br>
            <a:br>
              <a:rPr lang="en-US" sz="4200" b="1">
                <a:solidFill>
                  <a:srgbClr val="CC0000"/>
                </a:solidFill>
                <a:latin typeface="Montserrat"/>
                <a:ea typeface="Montserrat"/>
                <a:cs typeface="Montserrat"/>
                <a:sym typeface="Montserrat"/>
              </a:rPr>
            </a:br>
            <a:br>
              <a:rPr lang="en-US" sz="4200" b="1">
                <a:solidFill>
                  <a:srgbClr val="CC0000"/>
                </a:solidFill>
                <a:latin typeface="Montserrat"/>
                <a:ea typeface="Montserrat"/>
                <a:cs typeface="Montserrat"/>
                <a:sym typeface="Montserrat"/>
              </a:rPr>
            </a:br>
            <a:r>
              <a:rPr lang="en-US" sz="4200" b="1">
                <a:solidFill>
                  <a:srgbClr val="CC0000"/>
                </a:solidFill>
                <a:latin typeface="Montserrat"/>
                <a:ea typeface="Montserrat"/>
                <a:cs typeface="Montserrat"/>
                <a:sym typeface="Montserrat"/>
              </a:rPr>
              <a:t>Thank you</a:t>
            </a:r>
            <a:br>
              <a:rPr lang="en-US" sz="4200" b="1">
                <a:solidFill>
                  <a:srgbClr val="CC0000"/>
                </a:solidFill>
                <a:latin typeface="Montserrat"/>
                <a:ea typeface="Montserrat"/>
                <a:cs typeface="Montserrat"/>
                <a:sym typeface="Montserrat"/>
              </a:rPr>
            </a:br>
            <a:br>
              <a:rPr lang="en-US" sz="3600" b="1">
                <a:solidFill>
                  <a:schemeClr val="lt1"/>
                </a:solidFill>
                <a:latin typeface="Montserrat"/>
                <a:ea typeface="Montserrat"/>
                <a:cs typeface="Montserrat"/>
                <a:sym typeface="Montserrat"/>
              </a:rPr>
            </a:b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br>
              <a:rPr lang="en-US" sz="1600" b="1">
                <a:solidFill>
                  <a:schemeClr val="lt1"/>
                </a:solidFill>
                <a:latin typeface="Montserrat"/>
                <a:ea typeface="Montserrat"/>
                <a:cs typeface="Montserrat"/>
                <a:sym typeface="Montserrat"/>
              </a:rPr>
            </a:br>
            <a:br>
              <a:rPr lang="en-US" sz="1600" b="1">
                <a:solidFill>
                  <a:schemeClr val="lt1"/>
                </a:solidFill>
                <a:latin typeface="Montserrat"/>
                <a:ea typeface="Montserrat"/>
                <a:cs typeface="Montserrat"/>
                <a:sym typeface="Montserrat"/>
              </a:rPr>
            </a:br>
            <a:br>
              <a:rPr lang="en-US" sz="1600" b="1">
                <a:solidFill>
                  <a:schemeClr val="lt1"/>
                </a:solidFill>
                <a:latin typeface="Montserrat"/>
                <a:ea typeface="Montserrat"/>
                <a:cs typeface="Montserrat"/>
                <a:sym typeface="Montserrat"/>
              </a:rPr>
            </a:br>
            <a:endParaRPr sz="1600" b="1">
              <a:solidFill>
                <a:srgbClr val="436168"/>
              </a:solidFill>
              <a:latin typeface="Montserrat"/>
              <a:ea typeface="Montserrat"/>
              <a:cs typeface="Montserrat"/>
              <a:sym typeface="Montserrat"/>
            </a:endParaRPr>
          </a:p>
        </p:txBody>
      </p:sp>
    </p:spTree>
    <p:extLst>
      <p:ext uri="{BB962C8B-B14F-4D97-AF65-F5344CB8AC3E}">
        <p14:creationId xmlns:p14="http://schemas.microsoft.com/office/powerpoint/2010/main" val="1572760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295822"/>
            <a:ext cx="8520600" cy="572700"/>
          </a:xfrm>
        </p:spPr>
        <p:txBody>
          <a:bodyPr/>
          <a:lstStyle/>
          <a:p>
            <a:r>
              <a:rPr lang="en-US" b="1"/>
              <a:t>Dataset introduction</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909294"/>
            <a:ext cx="5812572" cy="4111719"/>
          </a:xfrm>
          <a:ln>
            <a:solidFill>
              <a:schemeClr val="bg2"/>
            </a:solidFill>
          </a:ln>
        </p:spPr>
        <p:txBody>
          <a:bodyPr/>
          <a:lstStyle/>
          <a:p>
            <a:pPr>
              <a:buClr>
                <a:schemeClr val="accent2"/>
              </a:buClr>
              <a:buFont typeface="Wingdings" panose="05000000000000000000" pitchFamily="2" charset="2"/>
              <a:buChar char="§"/>
            </a:pPr>
            <a:r>
              <a:rPr lang="en-US" sz="1600" b="1">
                <a:solidFill>
                  <a:schemeClr val="tx1"/>
                </a:solidFill>
                <a:latin typeface="+mn-lt"/>
              </a:rPr>
              <a:t>Hotel booking Analysis </a:t>
            </a:r>
            <a:r>
              <a:rPr lang="en-US" sz="1600">
                <a:solidFill>
                  <a:srgbClr val="436168"/>
                </a:solidFill>
                <a:latin typeface="+mn-lt"/>
              </a:rPr>
              <a:t>:</a:t>
            </a:r>
          </a:p>
          <a:p>
            <a:pPr marL="857250" lvl="1" indent="-285750">
              <a:buClr>
                <a:schemeClr val="accent2"/>
              </a:buClr>
              <a:buFont typeface="Wingdings" panose="05000000000000000000" pitchFamily="2" charset="2"/>
              <a:buChar char="§"/>
            </a:pPr>
            <a:r>
              <a:rPr lang="en-US" b="0">
                <a:solidFill>
                  <a:srgbClr val="436168"/>
                </a:solidFill>
                <a:effectLst/>
                <a:latin typeface="+mn-lt"/>
              </a:rPr>
              <a:t>This dataset contains booking information for City hotels &amp; Resort hotels. It also includes information such as when the booking was made, length of stay, number of adults, children, babies and the types of rooms, meals and much more.</a:t>
            </a:r>
          </a:p>
          <a:p>
            <a:pPr marL="571500" lvl="1" indent="0">
              <a:buClr>
                <a:schemeClr val="accent2"/>
              </a:buClr>
              <a:buNone/>
            </a:pPr>
            <a:endParaRPr lang="en-US" sz="1600" b="0">
              <a:solidFill>
                <a:srgbClr val="436168"/>
              </a:solidFill>
              <a:effectLst/>
              <a:latin typeface="+mn-lt"/>
            </a:endParaRPr>
          </a:p>
          <a:p>
            <a:pPr>
              <a:buClr>
                <a:schemeClr val="accent2"/>
              </a:buClr>
              <a:buFont typeface="Wingdings" panose="05000000000000000000" pitchFamily="2" charset="2"/>
              <a:buChar char="§"/>
            </a:pPr>
            <a:r>
              <a:rPr lang="en-US" sz="1600" b="1">
                <a:solidFill>
                  <a:schemeClr val="tx1"/>
                </a:solidFill>
                <a:effectLst/>
                <a:latin typeface="+mn-lt"/>
              </a:rPr>
              <a:t>Dataset Use-Case</a:t>
            </a:r>
            <a:r>
              <a:rPr lang="en-US" sz="1600" b="0">
                <a:solidFill>
                  <a:srgbClr val="436168"/>
                </a:solidFill>
                <a:effectLst/>
                <a:latin typeface="+mn-lt"/>
              </a:rPr>
              <a:t>:</a:t>
            </a:r>
          </a:p>
          <a:p>
            <a:pPr marL="857250" lvl="1" indent="-285750">
              <a:buClr>
                <a:schemeClr val="accent2"/>
              </a:buClr>
              <a:buFont typeface="Wingdings" panose="05000000000000000000" pitchFamily="2" charset="2"/>
              <a:buChar char="§"/>
            </a:pPr>
            <a:r>
              <a:rPr lang="en-US">
                <a:solidFill>
                  <a:srgbClr val="436168"/>
                </a:solidFill>
                <a:latin typeface="+mn-lt"/>
              </a:rPr>
              <a:t>This hotel dataset can help to answer so many questions like best time of the year to book a hotel room, optimal length of stay in order to get the best daily rates, predicting whether or not a hotel is likely to receive huge amounts of booking requests etc.</a:t>
            </a:r>
            <a:endParaRPr lang="en-US" b="0">
              <a:solidFill>
                <a:srgbClr val="436168"/>
              </a:solidFill>
              <a:effectLst/>
              <a:latin typeface="+mn-lt"/>
            </a:endParaRPr>
          </a:p>
          <a:p>
            <a:pPr marL="114300" indent="0">
              <a:buClr>
                <a:srgbClr val="436168"/>
              </a:buClr>
              <a:buNone/>
            </a:pPr>
            <a:endParaRPr lang="en-US" sz="2000" b="0">
              <a:solidFill>
                <a:srgbClr val="436168"/>
              </a:solidFill>
              <a:effectLst/>
              <a:latin typeface="+mn-lt"/>
            </a:endParaRPr>
          </a:p>
          <a:p>
            <a:pPr marL="114300" indent="0">
              <a:buClr>
                <a:srgbClr val="436168"/>
              </a:buClr>
              <a:buNone/>
            </a:pPr>
            <a:endParaRPr lang="en-US">
              <a:solidFill>
                <a:srgbClr val="436168"/>
              </a:solidFill>
              <a:latin typeface="+mn-lt"/>
            </a:endParaRPr>
          </a:p>
          <a:p>
            <a:pPr marL="114300" indent="0">
              <a:buClr>
                <a:srgbClr val="436168"/>
              </a:buClr>
              <a:buNone/>
            </a:pPr>
            <a:endParaRPr lang="en-US">
              <a:solidFill>
                <a:srgbClr val="436168"/>
              </a:solidFill>
              <a:latin typeface="+mn-lt"/>
            </a:endParaRPr>
          </a:p>
          <a:p>
            <a:pPr marL="114300" indent="0">
              <a:buClr>
                <a:srgbClr val="436168"/>
              </a:buClr>
              <a:buNone/>
            </a:pPr>
            <a:endParaRPr lang="en-US" i="0">
              <a:solidFill>
                <a:srgbClr val="436168"/>
              </a:solidFill>
              <a:effectLst/>
              <a:latin typeface="+mn-lt"/>
            </a:endParaRPr>
          </a:p>
          <a:p>
            <a:pPr marL="114300" indent="0">
              <a:buClr>
                <a:srgbClr val="436168"/>
              </a:buClr>
              <a:buNone/>
            </a:pPr>
            <a:r>
              <a:rPr lang="en-US"/>
              <a:t> </a:t>
            </a:r>
          </a:p>
        </p:txBody>
      </p:sp>
      <p:pic>
        <p:nvPicPr>
          <p:cNvPr id="8" name="Picture 7">
            <a:extLst>
              <a:ext uri="{FF2B5EF4-FFF2-40B4-BE49-F238E27FC236}">
                <a16:creationId xmlns:a16="http://schemas.microsoft.com/office/drawing/2014/main" id="{B8B9E785-89C5-A473-3CA6-A5304548F14A}"/>
              </a:ext>
            </a:extLst>
          </p:cNvPr>
          <p:cNvPicPr>
            <a:picLocks noChangeAspect="1"/>
          </p:cNvPicPr>
          <p:nvPr/>
        </p:nvPicPr>
        <p:blipFill>
          <a:blip r:embed="rId2"/>
          <a:stretch>
            <a:fillRect/>
          </a:stretch>
        </p:blipFill>
        <p:spPr>
          <a:xfrm>
            <a:off x="5581928" y="1261751"/>
            <a:ext cx="3475159" cy="3416574"/>
          </a:xfrm>
          <a:prstGeom prst="ellipse">
            <a:avLst/>
          </a:prstGeom>
          <a:ln>
            <a:noFill/>
          </a:ln>
          <a:effectLst>
            <a:softEdge rad="112500"/>
          </a:effectLst>
        </p:spPr>
      </p:pic>
      <p:sp>
        <p:nvSpPr>
          <p:cNvPr id="4" name="Slide Number Placeholder 3">
            <a:extLst>
              <a:ext uri="{FF2B5EF4-FFF2-40B4-BE49-F238E27FC236}">
                <a16:creationId xmlns:a16="http://schemas.microsoft.com/office/drawing/2014/main" id="{993B4B3C-F923-F43A-9414-F4D02501A634}"/>
              </a:ext>
            </a:extLst>
          </p:cNvPr>
          <p:cNvSpPr>
            <a:spLocks noGrp="1"/>
          </p:cNvSpPr>
          <p:nvPr>
            <p:ph type="sldNum" idx="12"/>
          </p:nvPr>
        </p:nvSpPr>
        <p:spPr/>
        <p:txBody>
          <a:bodyPr/>
          <a:lstStyle/>
          <a:p>
            <a:pPr marL="0" lvl="0" indent="0" algn="r" rtl="0">
              <a:spcBef>
                <a:spcPts val="0"/>
              </a:spcBef>
              <a:spcAft>
                <a:spcPts val="0"/>
              </a:spcAft>
              <a:buNone/>
            </a:pPr>
            <a:r>
              <a:rPr lang="en-GB">
                <a:solidFill>
                  <a:schemeClr val="accent2"/>
                </a:solidFill>
              </a:rPr>
              <a:t>2</a:t>
            </a:r>
            <a:fld id="{00000000-1234-1234-1234-123412341234}" type="slidenum">
              <a:rPr lang="en-GB" smtClean="0"/>
              <a:t>3</a:t>
            </a:fld>
            <a:endParaRPr lang="en-GB"/>
          </a:p>
        </p:txBody>
      </p:sp>
    </p:spTree>
    <p:extLst>
      <p:ext uri="{BB962C8B-B14F-4D97-AF65-F5344CB8AC3E}">
        <p14:creationId xmlns:p14="http://schemas.microsoft.com/office/powerpoint/2010/main" val="2659632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93803"/>
            <a:ext cx="8520600" cy="572700"/>
          </a:xfrm>
        </p:spPr>
        <p:txBody>
          <a:bodyPr/>
          <a:lstStyle/>
          <a:p>
            <a:r>
              <a:rPr lang="en-US" b="1"/>
              <a:t>Dataset Synopsis</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769747"/>
            <a:ext cx="8626844" cy="4185025"/>
          </a:xfrm>
          <a:ln>
            <a:solidFill>
              <a:schemeClr val="tx1"/>
            </a:solidFill>
          </a:ln>
        </p:spPr>
        <p:txBody>
          <a:bodyPr/>
          <a:lstStyle/>
          <a:p>
            <a:pPr>
              <a:buClr>
                <a:schemeClr val="accent2"/>
              </a:buClr>
              <a:buFont typeface="Wingdings" panose="05000000000000000000" pitchFamily="2" charset="2"/>
              <a:buChar char="§"/>
            </a:pPr>
            <a:r>
              <a:rPr lang="en-US" b="1">
                <a:solidFill>
                  <a:schemeClr val="tx1"/>
                </a:solidFill>
              </a:rPr>
              <a:t>Categorical Variables</a:t>
            </a:r>
            <a:r>
              <a:rPr lang="en-US">
                <a:solidFill>
                  <a:schemeClr val="tx1"/>
                </a:solidFill>
              </a:rPr>
              <a:t>:</a:t>
            </a:r>
          </a:p>
          <a:p>
            <a:pPr marL="114300" indent="0">
              <a:buClr>
                <a:schemeClr val="accent2"/>
              </a:buClr>
              <a:buNone/>
            </a:pPr>
            <a:r>
              <a:rPr lang="en-US">
                <a:solidFill>
                  <a:schemeClr val="tx1"/>
                </a:solidFill>
              </a:rPr>
              <a:t> </a:t>
            </a:r>
          </a:p>
          <a:p>
            <a:pPr>
              <a:buClr>
                <a:schemeClr val="accent2"/>
              </a:buClr>
              <a:buSzPct val="80000"/>
              <a:buFont typeface="Arial" panose="020B0604020202020204" pitchFamily="34" charset="0"/>
              <a:buChar char="•"/>
            </a:pPr>
            <a:r>
              <a:rPr lang="en-US" sz="1400" i="1">
                <a:solidFill>
                  <a:schemeClr val="tx1"/>
                </a:solidFill>
                <a:latin typeface="+mn-lt"/>
              </a:rPr>
              <a:t>agent</a:t>
            </a:r>
            <a:r>
              <a:rPr lang="en-US" sz="1400">
                <a:solidFill>
                  <a:schemeClr val="tx1"/>
                </a:solidFill>
                <a:latin typeface="+mn-lt"/>
              </a:rPr>
              <a:t> – </a:t>
            </a:r>
            <a:r>
              <a:rPr lang="en-US" sz="1400">
                <a:solidFill>
                  <a:srgbClr val="436168"/>
                </a:solidFill>
                <a:latin typeface="+mn-lt"/>
              </a:rPr>
              <a:t>ID of the travel agency that made the booking.</a:t>
            </a:r>
          </a:p>
          <a:p>
            <a:pPr>
              <a:buClr>
                <a:schemeClr val="accent2"/>
              </a:buClr>
              <a:buSzPct val="80000"/>
              <a:buFont typeface="Arial" panose="020B0604020202020204" pitchFamily="34" charset="0"/>
              <a:buChar char="•"/>
            </a:pPr>
            <a:r>
              <a:rPr lang="en-US" sz="1400" i="1">
                <a:solidFill>
                  <a:schemeClr val="tx1"/>
                </a:solidFill>
                <a:latin typeface="+mn-lt"/>
              </a:rPr>
              <a:t>arrival_date_month </a:t>
            </a:r>
            <a:r>
              <a:rPr lang="en-US" sz="1400">
                <a:solidFill>
                  <a:schemeClr val="tx1"/>
                </a:solidFill>
                <a:latin typeface="+mn-lt"/>
              </a:rPr>
              <a:t>– </a:t>
            </a:r>
            <a:r>
              <a:rPr lang="en-US" sz="1400" b="0" i="0">
                <a:solidFill>
                  <a:srgbClr val="436168"/>
                </a:solidFill>
                <a:effectLst/>
                <a:latin typeface="+mn-lt"/>
              </a:rPr>
              <a:t>Month of arrival date with 12 categories: January to December.</a:t>
            </a:r>
            <a:endParaRPr lang="en-US" sz="1400">
              <a:solidFill>
                <a:srgbClr val="436168"/>
              </a:solidFill>
              <a:latin typeface="+mn-lt"/>
            </a:endParaRPr>
          </a:p>
          <a:p>
            <a:pPr>
              <a:buClr>
                <a:schemeClr val="accent2"/>
              </a:buClr>
              <a:buSzPct val="80000"/>
              <a:buFont typeface="Arial" panose="020B0604020202020204" pitchFamily="34" charset="0"/>
              <a:buChar char="•"/>
            </a:pPr>
            <a:r>
              <a:rPr lang="en-US" sz="1400" i="1">
                <a:solidFill>
                  <a:schemeClr val="tx1"/>
                </a:solidFill>
                <a:latin typeface="+mn-lt"/>
              </a:rPr>
              <a:t>assigned_room_type</a:t>
            </a:r>
            <a:r>
              <a:rPr lang="en-US" sz="1400">
                <a:solidFill>
                  <a:schemeClr val="tx1"/>
                </a:solidFill>
                <a:latin typeface="+mn-lt"/>
              </a:rPr>
              <a:t> – </a:t>
            </a:r>
            <a:r>
              <a:rPr lang="en-US" sz="1400">
                <a:solidFill>
                  <a:srgbClr val="436168"/>
                </a:solidFill>
                <a:latin typeface="+mn-lt"/>
              </a:rPr>
              <a:t>Ty</a:t>
            </a:r>
            <a:r>
              <a:rPr lang="en-US" sz="1400" b="0" i="0">
                <a:solidFill>
                  <a:srgbClr val="436168"/>
                </a:solidFill>
                <a:effectLst/>
                <a:latin typeface="+mn-lt"/>
              </a:rPr>
              <a:t>pe of room assigned to the booking: A,B,C,D,E,F,G,L.</a:t>
            </a:r>
            <a:endParaRPr lang="en-US" sz="1400" b="0" i="0">
              <a:solidFill>
                <a:schemeClr val="tx1"/>
              </a:solidFill>
              <a:effectLst/>
              <a:latin typeface="+mn-lt"/>
            </a:endParaRPr>
          </a:p>
          <a:p>
            <a:pPr>
              <a:buClr>
                <a:schemeClr val="accent2"/>
              </a:buClr>
              <a:buSzPct val="80000"/>
              <a:buFont typeface="Arial" panose="020B0604020202020204" pitchFamily="34" charset="0"/>
              <a:buChar char="•"/>
            </a:pPr>
            <a:r>
              <a:rPr lang="en-US" sz="1400" i="1">
                <a:solidFill>
                  <a:schemeClr val="tx1"/>
                </a:solidFill>
                <a:latin typeface="+mn-lt"/>
              </a:rPr>
              <a:t>company</a:t>
            </a:r>
            <a:r>
              <a:rPr lang="en-US" sz="1400">
                <a:solidFill>
                  <a:schemeClr val="tx1"/>
                </a:solidFill>
                <a:latin typeface="+mn-lt"/>
              </a:rPr>
              <a:t> – </a:t>
            </a:r>
            <a:r>
              <a:rPr lang="en-US" sz="1400" b="0" i="0">
                <a:solidFill>
                  <a:srgbClr val="436168"/>
                </a:solidFill>
                <a:effectLst/>
                <a:latin typeface="+mn-lt"/>
              </a:rPr>
              <a:t>ID of the company/entity that made the booking or responsible for paying the booking.</a:t>
            </a:r>
          </a:p>
          <a:p>
            <a:pPr>
              <a:buClr>
                <a:schemeClr val="accent2"/>
              </a:buClr>
              <a:buSzPct val="80000"/>
              <a:buFont typeface="Arial" panose="020B0604020202020204" pitchFamily="34" charset="0"/>
              <a:buChar char="•"/>
            </a:pPr>
            <a:r>
              <a:rPr lang="en-US" sz="1400" i="1">
                <a:solidFill>
                  <a:schemeClr val="tx1"/>
                </a:solidFill>
                <a:latin typeface="+mn-lt"/>
              </a:rPr>
              <a:t>country</a:t>
            </a:r>
            <a:r>
              <a:rPr lang="en-US" sz="1400">
                <a:solidFill>
                  <a:schemeClr val="tx1"/>
                </a:solidFill>
                <a:latin typeface="+mn-lt"/>
              </a:rPr>
              <a:t> – </a:t>
            </a:r>
            <a:r>
              <a:rPr lang="en-US" sz="1400">
                <a:solidFill>
                  <a:srgbClr val="436168"/>
                </a:solidFill>
                <a:latin typeface="+mn-lt"/>
              </a:rPr>
              <a:t>country of origin.</a:t>
            </a:r>
          </a:p>
          <a:p>
            <a:pPr>
              <a:buClr>
                <a:schemeClr val="accent2"/>
              </a:buClr>
              <a:buSzPct val="80000"/>
              <a:buFont typeface="Arial" panose="020B0604020202020204" pitchFamily="34" charset="0"/>
              <a:buChar char="•"/>
            </a:pPr>
            <a:r>
              <a:rPr lang="en-US" sz="1400" i="1">
                <a:solidFill>
                  <a:schemeClr val="tx1"/>
                </a:solidFill>
                <a:latin typeface="+mn-lt"/>
              </a:rPr>
              <a:t>customer_type </a:t>
            </a:r>
            <a:r>
              <a:rPr lang="en-US" sz="1400">
                <a:solidFill>
                  <a:schemeClr val="tx1"/>
                </a:solidFill>
                <a:latin typeface="+mn-lt"/>
              </a:rPr>
              <a:t>– </a:t>
            </a:r>
            <a:r>
              <a:rPr lang="en-US" sz="1400">
                <a:solidFill>
                  <a:srgbClr val="436168"/>
                </a:solidFill>
                <a:latin typeface="+mn-lt"/>
              </a:rPr>
              <a:t>Customer t</a:t>
            </a:r>
            <a:r>
              <a:rPr lang="en-US" sz="1400" b="0" i="0">
                <a:solidFill>
                  <a:srgbClr val="436168"/>
                </a:solidFill>
                <a:effectLst/>
                <a:latin typeface="+mn-lt"/>
              </a:rPr>
              <a:t>ype  based on mode of booking: Contract, Transient, Transient-Party, Grou</a:t>
            </a:r>
            <a:r>
              <a:rPr lang="en-US" sz="1400">
                <a:solidFill>
                  <a:srgbClr val="436168"/>
                </a:solidFill>
                <a:latin typeface="+mn-lt"/>
              </a:rPr>
              <a:t>p.</a:t>
            </a:r>
          </a:p>
          <a:p>
            <a:pPr>
              <a:buClr>
                <a:schemeClr val="accent2"/>
              </a:buClr>
              <a:buSzPct val="80000"/>
              <a:buFont typeface="Arial" panose="020B0604020202020204" pitchFamily="34" charset="0"/>
              <a:buChar char="•"/>
            </a:pPr>
            <a:r>
              <a:rPr lang="en-US" sz="1400" i="1">
                <a:solidFill>
                  <a:schemeClr val="tx1"/>
                </a:solidFill>
                <a:latin typeface="+mn-lt"/>
              </a:rPr>
              <a:t>deposit_type</a:t>
            </a:r>
            <a:r>
              <a:rPr lang="en-US" sz="1400">
                <a:solidFill>
                  <a:schemeClr val="tx1"/>
                </a:solidFill>
                <a:latin typeface="+mn-lt"/>
              </a:rPr>
              <a:t> – </a:t>
            </a:r>
            <a:r>
              <a:rPr lang="en-US" sz="1400">
                <a:solidFill>
                  <a:srgbClr val="436168"/>
                </a:solidFill>
                <a:latin typeface="+mn-lt"/>
              </a:rPr>
              <a:t>Deposit paid by customer: No deposit, Refundable, Non-Refundable.</a:t>
            </a:r>
          </a:p>
          <a:p>
            <a:pPr>
              <a:buClr>
                <a:schemeClr val="accent2"/>
              </a:buClr>
              <a:buSzPct val="80000"/>
              <a:buFont typeface="Arial" panose="020B0604020202020204" pitchFamily="34" charset="0"/>
              <a:buChar char="•"/>
            </a:pPr>
            <a:r>
              <a:rPr lang="en-US" sz="1400" i="1">
                <a:solidFill>
                  <a:schemeClr val="tx1"/>
                </a:solidFill>
                <a:latin typeface="+mn-lt"/>
              </a:rPr>
              <a:t>distribution_channel </a:t>
            </a:r>
            <a:r>
              <a:rPr lang="en-US" sz="1400">
                <a:solidFill>
                  <a:schemeClr val="tx1"/>
                </a:solidFill>
                <a:latin typeface="+mn-lt"/>
              </a:rPr>
              <a:t>– </a:t>
            </a:r>
            <a:r>
              <a:rPr lang="en-US" sz="1400">
                <a:solidFill>
                  <a:srgbClr val="436168"/>
                </a:solidFill>
                <a:latin typeface="+mn-lt"/>
              </a:rPr>
              <a:t>Booking distribution channel: TA/TO, Corporate, Direct, GDS, Undefined.</a:t>
            </a:r>
          </a:p>
          <a:p>
            <a:pPr>
              <a:buClr>
                <a:schemeClr val="accent2"/>
              </a:buClr>
              <a:buSzPct val="80000"/>
              <a:buFont typeface="Arial" panose="020B0604020202020204" pitchFamily="34" charset="0"/>
              <a:buChar char="•"/>
            </a:pPr>
            <a:r>
              <a:rPr lang="en-US" sz="1400" i="1">
                <a:solidFill>
                  <a:schemeClr val="tx1"/>
                </a:solidFill>
                <a:latin typeface="+mn-lt"/>
              </a:rPr>
              <a:t>is_canceled </a:t>
            </a:r>
            <a:r>
              <a:rPr lang="en-US" sz="1400">
                <a:solidFill>
                  <a:schemeClr val="tx1"/>
                </a:solidFill>
                <a:latin typeface="+mn-lt"/>
              </a:rPr>
              <a:t>– </a:t>
            </a:r>
            <a:r>
              <a:rPr lang="en-US" sz="1400">
                <a:solidFill>
                  <a:srgbClr val="436168"/>
                </a:solidFill>
                <a:latin typeface="+mn-lt"/>
              </a:rPr>
              <a:t>cancellation status: if canceled (1) else (0).</a:t>
            </a:r>
          </a:p>
          <a:p>
            <a:pPr>
              <a:buClr>
                <a:schemeClr val="accent2"/>
              </a:buClr>
              <a:buSzPct val="80000"/>
              <a:buFont typeface="Arial" panose="020B0604020202020204" pitchFamily="34" charset="0"/>
              <a:buChar char="•"/>
            </a:pPr>
            <a:r>
              <a:rPr lang="en-US" sz="1400" i="1">
                <a:solidFill>
                  <a:schemeClr val="tx1"/>
                </a:solidFill>
                <a:latin typeface="+mn-lt"/>
              </a:rPr>
              <a:t>is_repeated_guest </a:t>
            </a:r>
            <a:r>
              <a:rPr lang="en-US" sz="1400">
                <a:solidFill>
                  <a:schemeClr val="tx1"/>
                </a:solidFill>
                <a:latin typeface="+mn-lt"/>
              </a:rPr>
              <a:t>– </a:t>
            </a:r>
            <a:r>
              <a:rPr lang="en-US" sz="1400">
                <a:solidFill>
                  <a:srgbClr val="436168"/>
                </a:solidFill>
                <a:latin typeface="+mn-lt"/>
              </a:rPr>
              <a:t>If guest is repeated: (1) if yes or (0).</a:t>
            </a:r>
          </a:p>
          <a:p>
            <a:pPr>
              <a:buClr>
                <a:schemeClr val="accent2"/>
              </a:buClr>
              <a:buSzPct val="80000"/>
              <a:buFont typeface="Arial" panose="020B0604020202020204" pitchFamily="34" charset="0"/>
              <a:buChar char="•"/>
            </a:pPr>
            <a:r>
              <a:rPr lang="en-US" sz="1400" i="1">
                <a:solidFill>
                  <a:schemeClr val="tx1"/>
                </a:solidFill>
                <a:latin typeface="+mn-lt"/>
              </a:rPr>
              <a:t>market_segment</a:t>
            </a:r>
            <a:r>
              <a:rPr lang="en-US" sz="1400">
                <a:solidFill>
                  <a:schemeClr val="tx1"/>
                </a:solidFill>
                <a:latin typeface="+mn-lt"/>
              </a:rPr>
              <a:t> – </a:t>
            </a:r>
            <a:r>
              <a:rPr lang="en-US" sz="1400">
                <a:solidFill>
                  <a:srgbClr val="436168"/>
                </a:solidFill>
                <a:latin typeface="+mn-lt"/>
              </a:rPr>
              <a:t> Market segment distribution: Direct, Corporate, Online TA, Offline TA/TO, Complementary, Groups, Undefined, Aviation.</a:t>
            </a:r>
          </a:p>
          <a:p>
            <a:pPr>
              <a:buClr>
                <a:schemeClr val="accent2"/>
              </a:buClr>
              <a:buSzPct val="80000"/>
              <a:buFont typeface="Arial" panose="020B0604020202020204" pitchFamily="34" charset="0"/>
              <a:buChar char="•"/>
            </a:pPr>
            <a:r>
              <a:rPr lang="en-US" sz="1400" i="1">
                <a:solidFill>
                  <a:schemeClr val="tx1"/>
                </a:solidFill>
                <a:latin typeface="+mn-lt"/>
              </a:rPr>
              <a:t>meal </a:t>
            </a:r>
            <a:r>
              <a:rPr lang="en-US" sz="1400">
                <a:solidFill>
                  <a:schemeClr val="tx1"/>
                </a:solidFill>
                <a:latin typeface="+mn-lt"/>
              </a:rPr>
              <a:t>– </a:t>
            </a:r>
            <a:r>
              <a:rPr lang="en-US" sz="1400">
                <a:solidFill>
                  <a:srgbClr val="436168"/>
                </a:solidFill>
                <a:latin typeface="+mn-lt"/>
              </a:rPr>
              <a:t>Type of meal booked: BB, FB, HB, SC,Undefined.</a:t>
            </a:r>
          </a:p>
          <a:p>
            <a:pPr marL="114300" indent="0">
              <a:buClr>
                <a:schemeClr val="accent2"/>
              </a:buClr>
              <a:buSzPct val="80000"/>
              <a:buNone/>
            </a:pPr>
            <a:endParaRPr lang="en-US" sz="1400">
              <a:solidFill>
                <a:srgbClr val="436168"/>
              </a:solidFill>
              <a:latin typeface="+mn-lt"/>
            </a:endParaRPr>
          </a:p>
          <a:p>
            <a:pPr>
              <a:buClr>
                <a:srgbClr val="436168"/>
              </a:buClr>
              <a:buSzPct val="80000"/>
              <a:buFont typeface="+mj-lt"/>
              <a:buAutoNum type="arabicPeriod"/>
            </a:pPr>
            <a:endParaRPr lang="en-US" sz="1400">
              <a:solidFill>
                <a:srgbClr val="436168"/>
              </a:solidFill>
            </a:endParaRPr>
          </a:p>
        </p:txBody>
      </p:sp>
      <p:sp>
        <p:nvSpPr>
          <p:cNvPr id="4" name="Slide Number Placeholder 3">
            <a:extLst>
              <a:ext uri="{FF2B5EF4-FFF2-40B4-BE49-F238E27FC236}">
                <a16:creationId xmlns:a16="http://schemas.microsoft.com/office/drawing/2014/main" id="{4FAF02CD-56A2-F303-7579-1F9125DD959A}"/>
              </a:ext>
            </a:extLst>
          </p:cNvPr>
          <p:cNvSpPr>
            <a:spLocks noGrp="1"/>
          </p:cNvSpPr>
          <p:nvPr>
            <p:ph type="sldNum" idx="12"/>
          </p:nvPr>
        </p:nvSpPr>
        <p:spPr>
          <a:xfrm>
            <a:off x="8365305" y="4656097"/>
            <a:ext cx="548700" cy="393600"/>
          </a:xfrm>
        </p:spPr>
        <p:txBody>
          <a:bodyPr/>
          <a:lstStyle/>
          <a:p>
            <a:pPr marL="0" lvl="0" indent="0" algn="r" rtl="0">
              <a:spcBef>
                <a:spcPts val="0"/>
              </a:spcBef>
              <a:spcAft>
                <a:spcPts val="0"/>
              </a:spcAft>
              <a:buNone/>
            </a:pPr>
            <a:r>
              <a:rPr lang="en-GB">
                <a:solidFill>
                  <a:schemeClr val="accent2"/>
                </a:solidFill>
              </a:rPr>
              <a:t>3</a:t>
            </a:r>
            <a:fld id="{00000000-1234-1234-1234-123412341234}" type="slidenum">
              <a:rPr lang="en-GB" smtClean="0"/>
              <a:t>4</a:t>
            </a:fld>
            <a:endParaRPr lang="en-GB"/>
          </a:p>
        </p:txBody>
      </p:sp>
    </p:spTree>
    <p:extLst>
      <p:ext uri="{BB962C8B-B14F-4D97-AF65-F5344CB8AC3E}">
        <p14:creationId xmlns:p14="http://schemas.microsoft.com/office/powerpoint/2010/main" val="78229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Dataset Synopsis</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38936"/>
            <a:ext cx="8626844" cy="4136333"/>
          </a:xfrm>
          <a:ln>
            <a:solidFill>
              <a:schemeClr val="tx1"/>
            </a:solidFill>
          </a:ln>
        </p:spPr>
        <p:txBody>
          <a:bodyPr/>
          <a:lstStyle/>
          <a:p>
            <a:pPr>
              <a:buClr>
                <a:schemeClr val="accent2"/>
              </a:buClr>
              <a:buSzPct val="100000"/>
              <a:buFont typeface="Wingdings" panose="05000000000000000000" pitchFamily="2" charset="2"/>
              <a:buChar char="§"/>
            </a:pPr>
            <a:r>
              <a:rPr lang="en-US" b="1">
                <a:solidFill>
                  <a:schemeClr val="tx1"/>
                </a:solidFill>
              </a:rPr>
              <a:t>Categorical Variables</a:t>
            </a:r>
            <a:r>
              <a:rPr lang="en-US">
                <a:solidFill>
                  <a:schemeClr val="tx1"/>
                </a:solidFill>
              </a:rPr>
              <a:t>:</a:t>
            </a:r>
          </a:p>
          <a:p>
            <a:pPr marL="114300" indent="0">
              <a:buClr>
                <a:schemeClr val="accent2"/>
              </a:buClr>
              <a:buSzPct val="100000"/>
              <a:buNone/>
            </a:pPr>
            <a:endParaRPr lang="en-US" sz="1400">
              <a:solidFill>
                <a:schemeClr val="tx1"/>
              </a:solidFill>
            </a:endParaRPr>
          </a:p>
          <a:p>
            <a:pPr>
              <a:buClr>
                <a:schemeClr val="accent2"/>
              </a:buClr>
              <a:buSzPct val="80000"/>
              <a:buFont typeface="Arial" panose="020B0604020202020204" pitchFamily="34" charset="0"/>
              <a:buChar char="•"/>
            </a:pPr>
            <a:r>
              <a:rPr lang="en-US" sz="1400" i="1">
                <a:solidFill>
                  <a:schemeClr val="tx1"/>
                </a:solidFill>
                <a:latin typeface="+mn-lt"/>
              </a:rPr>
              <a:t>reserved_room_type </a:t>
            </a:r>
            <a:r>
              <a:rPr lang="en-US" sz="1400">
                <a:solidFill>
                  <a:schemeClr val="tx1"/>
                </a:solidFill>
                <a:latin typeface="+mn-lt"/>
              </a:rPr>
              <a:t>– </a:t>
            </a:r>
            <a:r>
              <a:rPr lang="en-US" sz="1400">
                <a:solidFill>
                  <a:srgbClr val="436168"/>
                </a:solidFill>
                <a:latin typeface="+mn-lt"/>
              </a:rPr>
              <a:t>T</a:t>
            </a:r>
            <a:r>
              <a:rPr lang="en-US" sz="1400" b="0" i="0">
                <a:solidFill>
                  <a:srgbClr val="436168"/>
                </a:solidFill>
                <a:effectLst/>
                <a:latin typeface="+mn-lt"/>
              </a:rPr>
              <a:t>ype of room reserved for the booking</a:t>
            </a:r>
            <a:r>
              <a:rPr lang="en-US" sz="1400">
                <a:solidFill>
                  <a:srgbClr val="436168"/>
                </a:solidFill>
                <a:latin typeface="+mn-lt"/>
              </a:rPr>
              <a:t>: </a:t>
            </a:r>
            <a:r>
              <a:rPr lang="en-US" sz="1400" b="0" i="0">
                <a:solidFill>
                  <a:srgbClr val="436168"/>
                </a:solidFill>
                <a:effectLst/>
                <a:latin typeface="+mn-lt"/>
              </a:rPr>
              <a:t>A,B,C,D,E,F,G,L</a:t>
            </a:r>
            <a:r>
              <a:rPr lang="en-US" sz="1400">
                <a:solidFill>
                  <a:srgbClr val="436168"/>
                </a:solidFill>
                <a:latin typeface="+mn-lt"/>
              </a:rPr>
              <a:t>.</a:t>
            </a:r>
          </a:p>
          <a:p>
            <a:pPr>
              <a:buClr>
                <a:schemeClr val="accent2"/>
              </a:buClr>
              <a:buSzPct val="80000"/>
              <a:buFont typeface="Arial" panose="020B0604020202020204" pitchFamily="34" charset="0"/>
              <a:buChar char="•"/>
            </a:pPr>
            <a:r>
              <a:rPr lang="en-US" sz="1400" i="1">
                <a:solidFill>
                  <a:schemeClr val="tx1"/>
                </a:solidFill>
                <a:latin typeface="+mn-lt"/>
              </a:rPr>
              <a:t>arrival_date_month</a:t>
            </a:r>
            <a:r>
              <a:rPr lang="en-US" sz="1400">
                <a:solidFill>
                  <a:schemeClr val="tx1"/>
                </a:solidFill>
                <a:latin typeface="+mn-lt"/>
              </a:rPr>
              <a:t> – </a:t>
            </a:r>
            <a:r>
              <a:rPr lang="en-US" sz="1400" b="0" i="0">
                <a:solidFill>
                  <a:srgbClr val="436168"/>
                </a:solidFill>
                <a:effectLst/>
                <a:latin typeface="+mn-lt"/>
              </a:rPr>
              <a:t>Month of arrival date with 12 categories: January to December.</a:t>
            </a:r>
            <a:endParaRPr lang="en-US" sz="1400">
              <a:solidFill>
                <a:srgbClr val="436168"/>
              </a:solidFill>
              <a:latin typeface="+mn-lt"/>
            </a:endParaRPr>
          </a:p>
          <a:p>
            <a:pPr>
              <a:buClr>
                <a:schemeClr val="accent2"/>
              </a:buClr>
              <a:buSzPct val="80000"/>
              <a:buFont typeface="Arial" panose="020B0604020202020204" pitchFamily="34" charset="0"/>
              <a:buChar char="•"/>
            </a:pPr>
            <a:r>
              <a:rPr lang="en-US" sz="1400" i="1">
                <a:solidFill>
                  <a:schemeClr val="tx1"/>
                </a:solidFill>
                <a:latin typeface="+mn-lt"/>
              </a:rPr>
              <a:t>assigned_room_type</a:t>
            </a:r>
            <a:r>
              <a:rPr lang="en-US" sz="1400">
                <a:solidFill>
                  <a:schemeClr val="tx1"/>
                </a:solidFill>
                <a:latin typeface="+mn-lt"/>
              </a:rPr>
              <a:t> – </a:t>
            </a:r>
            <a:r>
              <a:rPr lang="en-US" sz="1400">
                <a:solidFill>
                  <a:srgbClr val="436168"/>
                </a:solidFill>
                <a:latin typeface="+mn-lt"/>
              </a:rPr>
              <a:t>T</a:t>
            </a:r>
            <a:r>
              <a:rPr lang="en-US" sz="1400" b="0" i="0">
                <a:solidFill>
                  <a:srgbClr val="436168"/>
                </a:solidFill>
                <a:effectLst/>
                <a:latin typeface="+mn-lt"/>
              </a:rPr>
              <a:t>ype of room assigned to the booking: A,B,C,D,E,F,G,L.</a:t>
            </a:r>
          </a:p>
          <a:p>
            <a:pPr>
              <a:buClr>
                <a:schemeClr val="accent2"/>
              </a:buClr>
              <a:buSzPct val="80000"/>
              <a:buFont typeface="Arial" panose="020B0604020202020204" pitchFamily="34" charset="0"/>
              <a:buChar char="•"/>
            </a:pPr>
            <a:r>
              <a:rPr lang="en-US" sz="1400" i="1">
                <a:solidFill>
                  <a:schemeClr val="tx1"/>
                </a:solidFill>
                <a:latin typeface="+mn-lt"/>
              </a:rPr>
              <a:t>reservation_status </a:t>
            </a:r>
            <a:r>
              <a:rPr lang="en-US" sz="1400">
                <a:solidFill>
                  <a:schemeClr val="tx1"/>
                </a:solidFill>
                <a:latin typeface="+mn-lt"/>
              </a:rPr>
              <a:t>– </a:t>
            </a:r>
            <a:r>
              <a:rPr lang="en-US" sz="1400">
                <a:solidFill>
                  <a:srgbClr val="436168"/>
                </a:solidFill>
                <a:latin typeface="+mn-lt"/>
              </a:rPr>
              <a:t>status of reservation: Check-Out, Canceled, No-Show.</a:t>
            </a:r>
            <a:endParaRPr lang="en-US" sz="1400" b="0" i="0">
              <a:solidFill>
                <a:schemeClr val="tx1"/>
              </a:solidFill>
              <a:effectLst/>
              <a:latin typeface="+mn-lt"/>
            </a:endParaRPr>
          </a:p>
          <a:p>
            <a:pPr marL="114300" indent="0">
              <a:buClr>
                <a:schemeClr val="accent2"/>
              </a:buClr>
              <a:buNone/>
            </a:pPr>
            <a:endParaRPr lang="en-US" sz="1400" b="0" i="0">
              <a:solidFill>
                <a:schemeClr val="tx1"/>
              </a:solidFill>
              <a:effectLst/>
              <a:latin typeface="NexusSerif"/>
            </a:endParaRPr>
          </a:p>
        </p:txBody>
      </p:sp>
      <p:sp>
        <p:nvSpPr>
          <p:cNvPr id="4" name="Slide Number Placeholder 3">
            <a:extLst>
              <a:ext uri="{FF2B5EF4-FFF2-40B4-BE49-F238E27FC236}">
                <a16:creationId xmlns:a16="http://schemas.microsoft.com/office/drawing/2014/main" id="{44D7D11C-23CD-C827-B14C-159D02AA04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5" name="Slide Number Placeholder 3">
            <a:extLst>
              <a:ext uri="{FF2B5EF4-FFF2-40B4-BE49-F238E27FC236}">
                <a16:creationId xmlns:a16="http://schemas.microsoft.com/office/drawing/2014/main" id="{A721505C-6143-87B8-62BB-A0A3CFEA9A24}"/>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4</a:t>
            </a:r>
            <a:fld id="{00000000-1234-1234-1234-123412341234}" type="slidenum">
              <a:rPr lang="en-GB" smtClean="0"/>
              <a:pPr/>
              <a:t>5</a:t>
            </a:fld>
            <a:endParaRPr lang="en-GB"/>
          </a:p>
        </p:txBody>
      </p:sp>
    </p:spTree>
    <p:extLst>
      <p:ext uri="{BB962C8B-B14F-4D97-AF65-F5344CB8AC3E}">
        <p14:creationId xmlns:p14="http://schemas.microsoft.com/office/powerpoint/2010/main" val="1418050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22618"/>
            <a:ext cx="8520600" cy="572700"/>
          </a:xfrm>
        </p:spPr>
        <p:txBody>
          <a:bodyPr/>
          <a:lstStyle/>
          <a:p>
            <a:r>
              <a:rPr lang="en-US" b="1"/>
              <a:t>Dataset Synopsis</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758849"/>
            <a:ext cx="8626844" cy="4262033"/>
          </a:xfrm>
          <a:ln>
            <a:solidFill>
              <a:schemeClr val="tx1"/>
            </a:solidFill>
          </a:ln>
        </p:spPr>
        <p:txBody>
          <a:bodyPr/>
          <a:lstStyle/>
          <a:p>
            <a:pPr>
              <a:buClr>
                <a:schemeClr val="accent2"/>
              </a:buClr>
              <a:buFont typeface="Wingdings" panose="05000000000000000000" pitchFamily="2" charset="2"/>
              <a:buChar char="§"/>
            </a:pPr>
            <a:r>
              <a:rPr lang="en-US" b="1">
                <a:solidFill>
                  <a:schemeClr val="tx1"/>
                </a:solidFill>
              </a:rPr>
              <a:t>Numerical Variables</a:t>
            </a:r>
            <a:r>
              <a:rPr lang="en-US">
                <a:solidFill>
                  <a:schemeClr val="tx1"/>
                </a:solidFill>
              </a:rPr>
              <a:t>:</a:t>
            </a:r>
          </a:p>
          <a:p>
            <a:pPr marL="114300" indent="0">
              <a:buClr>
                <a:schemeClr val="accent2"/>
              </a:buClr>
              <a:buNone/>
            </a:pPr>
            <a:r>
              <a:rPr lang="en-US">
                <a:solidFill>
                  <a:schemeClr val="tx1"/>
                </a:solidFill>
              </a:rPr>
              <a:t> </a:t>
            </a:r>
          </a:p>
          <a:p>
            <a:pPr>
              <a:buClr>
                <a:schemeClr val="accent2"/>
              </a:buClr>
              <a:buSzPct val="80000"/>
              <a:buFont typeface="Arial" panose="020B0604020202020204" pitchFamily="34" charset="0"/>
              <a:buChar char="•"/>
            </a:pPr>
            <a:r>
              <a:rPr lang="en-US" sz="1400" i="1">
                <a:solidFill>
                  <a:schemeClr val="tx1"/>
                </a:solidFill>
                <a:latin typeface="+mn-lt"/>
              </a:rPr>
              <a:t>adr </a:t>
            </a:r>
            <a:r>
              <a:rPr lang="en-US" sz="1400">
                <a:solidFill>
                  <a:schemeClr val="tx1"/>
                </a:solidFill>
                <a:latin typeface="+mn-lt"/>
              </a:rPr>
              <a:t>– </a:t>
            </a:r>
            <a:r>
              <a:rPr lang="en-US" sz="1400">
                <a:solidFill>
                  <a:srgbClr val="436168"/>
                </a:solidFill>
                <a:latin typeface="+mn-lt"/>
              </a:rPr>
              <a:t>Average daily rate.</a:t>
            </a:r>
          </a:p>
          <a:p>
            <a:pPr>
              <a:buClr>
                <a:schemeClr val="accent2"/>
              </a:buClr>
              <a:buSzPct val="80000"/>
              <a:buFont typeface="Arial" panose="020B0604020202020204" pitchFamily="34" charset="0"/>
              <a:buChar char="•"/>
            </a:pPr>
            <a:r>
              <a:rPr lang="en-US" sz="1400" i="1">
                <a:solidFill>
                  <a:schemeClr val="tx1"/>
                </a:solidFill>
                <a:latin typeface="+mn-lt"/>
              </a:rPr>
              <a:t>adults</a:t>
            </a:r>
            <a:r>
              <a:rPr lang="en-US" sz="1400">
                <a:solidFill>
                  <a:schemeClr val="tx1"/>
                </a:solidFill>
                <a:latin typeface="+mn-lt"/>
              </a:rPr>
              <a:t> – </a:t>
            </a:r>
            <a:r>
              <a:rPr lang="en-US" sz="1400">
                <a:solidFill>
                  <a:srgbClr val="436168"/>
                </a:solidFill>
                <a:latin typeface="+mn-lt"/>
              </a:rPr>
              <a:t>Number of adults</a:t>
            </a:r>
            <a:r>
              <a:rPr lang="en-US" sz="1400" b="0" i="0">
                <a:solidFill>
                  <a:srgbClr val="436168"/>
                </a:solidFill>
                <a:effectLst/>
                <a:latin typeface="+mn-lt"/>
              </a:rPr>
              <a:t>.</a:t>
            </a:r>
            <a:endParaRPr lang="en-US" sz="1400">
              <a:solidFill>
                <a:srgbClr val="436168"/>
              </a:solidFill>
              <a:latin typeface="+mn-lt"/>
            </a:endParaRPr>
          </a:p>
          <a:p>
            <a:pPr>
              <a:buClr>
                <a:schemeClr val="accent2"/>
              </a:buClr>
              <a:buSzPct val="80000"/>
              <a:buFont typeface="Arial" panose="020B0604020202020204" pitchFamily="34" charset="0"/>
              <a:buChar char="•"/>
            </a:pPr>
            <a:r>
              <a:rPr lang="en-US" sz="1400" i="1">
                <a:solidFill>
                  <a:schemeClr val="tx1"/>
                </a:solidFill>
                <a:latin typeface="+mn-lt"/>
              </a:rPr>
              <a:t>arrival_date_day_of_month </a:t>
            </a:r>
            <a:r>
              <a:rPr lang="en-US" sz="1400">
                <a:solidFill>
                  <a:schemeClr val="tx1"/>
                </a:solidFill>
                <a:latin typeface="+mn-lt"/>
              </a:rPr>
              <a:t>– </a:t>
            </a:r>
            <a:r>
              <a:rPr lang="en-US" sz="1400">
                <a:solidFill>
                  <a:srgbClr val="436168"/>
                </a:solidFill>
                <a:latin typeface="+mn-lt"/>
              </a:rPr>
              <a:t>Day of month of arrival date</a:t>
            </a:r>
            <a:r>
              <a:rPr lang="en-US" sz="1400" b="0" i="0">
                <a:solidFill>
                  <a:srgbClr val="436168"/>
                </a:solidFill>
                <a:effectLst/>
                <a:latin typeface="+mn-lt"/>
              </a:rPr>
              <a:t>.</a:t>
            </a:r>
            <a:endParaRPr lang="en-US" sz="1400" b="0" i="0">
              <a:solidFill>
                <a:schemeClr val="tx1"/>
              </a:solidFill>
              <a:effectLst/>
              <a:latin typeface="+mn-lt"/>
            </a:endParaRPr>
          </a:p>
          <a:p>
            <a:pPr>
              <a:buClr>
                <a:schemeClr val="accent2"/>
              </a:buClr>
              <a:buSzPct val="80000"/>
              <a:buFont typeface="Arial" panose="020B0604020202020204" pitchFamily="34" charset="0"/>
              <a:buChar char="•"/>
            </a:pPr>
            <a:r>
              <a:rPr lang="en-US" sz="1400" i="1">
                <a:solidFill>
                  <a:schemeClr val="tx1"/>
                </a:solidFill>
                <a:latin typeface="+mn-lt"/>
              </a:rPr>
              <a:t>arrival_date_week_number</a:t>
            </a:r>
            <a:r>
              <a:rPr lang="en-US" sz="1400">
                <a:solidFill>
                  <a:schemeClr val="tx1"/>
                </a:solidFill>
                <a:latin typeface="+mn-lt"/>
              </a:rPr>
              <a:t> – </a:t>
            </a:r>
            <a:r>
              <a:rPr lang="en-US" sz="1400" b="0" i="0">
                <a:solidFill>
                  <a:srgbClr val="436168"/>
                </a:solidFill>
                <a:effectLst/>
                <a:latin typeface="+mn-lt"/>
              </a:rPr>
              <a:t>Week number of the arrival date.</a:t>
            </a:r>
          </a:p>
          <a:p>
            <a:pPr>
              <a:buClr>
                <a:schemeClr val="accent2"/>
              </a:buClr>
              <a:buSzPct val="80000"/>
              <a:buFont typeface="Arial" panose="020B0604020202020204" pitchFamily="34" charset="0"/>
              <a:buChar char="•"/>
            </a:pPr>
            <a:r>
              <a:rPr lang="en-US" sz="1400" i="1">
                <a:solidFill>
                  <a:schemeClr val="tx1"/>
                </a:solidFill>
                <a:latin typeface="+mn-lt"/>
              </a:rPr>
              <a:t>arrival_date_year</a:t>
            </a:r>
            <a:r>
              <a:rPr lang="en-US" sz="1400">
                <a:solidFill>
                  <a:schemeClr val="tx1"/>
                </a:solidFill>
                <a:latin typeface="+mn-lt"/>
              </a:rPr>
              <a:t> – </a:t>
            </a:r>
            <a:r>
              <a:rPr lang="en-US" sz="1400">
                <a:solidFill>
                  <a:srgbClr val="436168"/>
                </a:solidFill>
                <a:latin typeface="+mn-lt"/>
              </a:rPr>
              <a:t>Year of arrival date.</a:t>
            </a:r>
          </a:p>
          <a:p>
            <a:pPr>
              <a:buClr>
                <a:schemeClr val="accent2"/>
              </a:buClr>
              <a:buSzPct val="80000"/>
              <a:buFont typeface="Arial" panose="020B0604020202020204" pitchFamily="34" charset="0"/>
              <a:buChar char="•"/>
            </a:pPr>
            <a:r>
              <a:rPr lang="en-US" sz="1400" i="1">
                <a:solidFill>
                  <a:schemeClr val="tx1"/>
                </a:solidFill>
                <a:latin typeface="+mn-lt"/>
              </a:rPr>
              <a:t>babies</a:t>
            </a:r>
            <a:r>
              <a:rPr lang="en-US" sz="1400">
                <a:solidFill>
                  <a:schemeClr val="tx1"/>
                </a:solidFill>
                <a:latin typeface="+mn-lt"/>
              </a:rPr>
              <a:t> –</a:t>
            </a:r>
            <a:r>
              <a:rPr lang="en-US" sz="1400">
                <a:solidFill>
                  <a:srgbClr val="436168"/>
                </a:solidFill>
                <a:latin typeface="+mn-lt"/>
              </a:rPr>
              <a:t> Number of babies.</a:t>
            </a:r>
          </a:p>
          <a:p>
            <a:pPr>
              <a:buClr>
                <a:schemeClr val="accent2"/>
              </a:buClr>
              <a:buSzPct val="80000"/>
              <a:buFont typeface="Arial" panose="020B0604020202020204" pitchFamily="34" charset="0"/>
              <a:buChar char="•"/>
            </a:pPr>
            <a:r>
              <a:rPr lang="en-US" sz="1400" i="1">
                <a:solidFill>
                  <a:schemeClr val="tx1"/>
                </a:solidFill>
                <a:latin typeface="+mn-lt"/>
              </a:rPr>
              <a:t>booking_changes </a:t>
            </a:r>
            <a:r>
              <a:rPr lang="en-US" sz="1400">
                <a:solidFill>
                  <a:schemeClr val="tx1"/>
                </a:solidFill>
                <a:latin typeface="+mn-lt"/>
              </a:rPr>
              <a:t>– </a:t>
            </a:r>
            <a:r>
              <a:rPr lang="en-US" sz="1400">
                <a:solidFill>
                  <a:srgbClr val="436168"/>
                </a:solidFill>
                <a:latin typeface="+mn-lt"/>
              </a:rPr>
              <a:t>Number of changes made to the booking.</a:t>
            </a:r>
          </a:p>
          <a:p>
            <a:pPr>
              <a:buClr>
                <a:schemeClr val="accent2"/>
              </a:buClr>
              <a:buSzPct val="80000"/>
              <a:buFont typeface="Arial" panose="020B0604020202020204" pitchFamily="34" charset="0"/>
              <a:buChar char="•"/>
            </a:pPr>
            <a:r>
              <a:rPr lang="en-US" sz="1400" i="1">
                <a:solidFill>
                  <a:schemeClr val="tx1"/>
                </a:solidFill>
                <a:latin typeface="+mn-lt"/>
              </a:rPr>
              <a:t>children</a:t>
            </a:r>
            <a:r>
              <a:rPr lang="en-US" sz="1400">
                <a:solidFill>
                  <a:schemeClr val="tx1"/>
                </a:solidFill>
                <a:latin typeface="+mn-lt"/>
              </a:rPr>
              <a:t> – </a:t>
            </a:r>
            <a:r>
              <a:rPr lang="en-US" sz="1400">
                <a:solidFill>
                  <a:srgbClr val="436168"/>
                </a:solidFill>
                <a:latin typeface="+mn-lt"/>
              </a:rPr>
              <a:t>Number of children.</a:t>
            </a:r>
          </a:p>
          <a:p>
            <a:pPr>
              <a:buClr>
                <a:schemeClr val="accent2"/>
              </a:buClr>
              <a:buSzPct val="80000"/>
              <a:buFont typeface="Arial" panose="020B0604020202020204" pitchFamily="34" charset="0"/>
              <a:buChar char="•"/>
            </a:pPr>
            <a:r>
              <a:rPr lang="en-US" sz="1400" i="1">
                <a:solidFill>
                  <a:schemeClr val="tx1"/>
                </a:solidFill>
                <a:latin typeface="+mn-lt"/>
              </a:rPr>
              <a:t>days_in_waiting_list </a:t>
            </a:r>
            <a:r>
              <a:rPr lang="en-US" sz="1400">
                <a:solidFill>
                  <a:schemeClr val="tx1"/>
                </a:solidFill>
                <a:latin typeface="+mn-lt"/>
              </a:rPr>
              <a:t>–</a:t>
            </a:r>
            <a:r>
              <a:rPr lang="en-US" sz="1400">
                <a:solidFill>
                  <a:srgbClr val="436168"/>
                </a:solidFill>
                <a:latin typeface="+mn-lt"/>
              </a:rPr>
              <a:t> Number of days the booking was in waiting list. </a:t>
            </a:r>
          </a:p>
          <a:p>
            <a:pPr>
              <a:buClr>
                <a:schemeClr val="accent2"/>
              </a:buClr>
              <a:buSzPct val="80000"/>
              <a:buFont typeface="Arial" panose="020B0604020202020204" pitchFamily="34" charset="0"/>
              <a:buChar char="•"/>
            </a:pPr>
            <a:r>
              <a:rPr lang="en-US" sz="1400" i="1">
                <a:solidFill>
                  <a:schemeClr val="tx1"/>
                </a:solidFill>
                <a:latin typeface="+mn-lt"/>
              </a:rPr>
              <a:t>lead_time</a:t>
            </a:r>
            <a:r>
              <a:rPr lang="en-US" sz="1400">
                <a:solidFill>
                  <a:schemeClr val="tx1"/>
                </a:solidFill>
                <a:latin typeface="+mn-lt"/>
              </a:rPr>
              <a:t> – </a:t>
            </a:r>
            <a:r>
              <a:rPr lang="en-US" sz="1400">
                <a:solidFill>
                  <a:srgbClr val="436168"/>
                </a:solidFill>
                <a:latin typeface="+mn-lt"/>
              </a:rPr>
              <a:t>Number of days booking got elapsed.</a:t>
            </a:r>
          </a:p>
          <a:p>
            <a:pPr>
              <a:buClr>
                <a:schemeClr val="accent2"/>
              </a:buClr>
              <a:buSzPct val="80000"/>
              <a:buFont typeface="Arial" panose="020B0604020202020204" pitchFamily="34" charset="0"/>
              <a:buChar char="•"/>
            </a:pPr>
            <a:r>
              <a:rPr lang="en-US" sz="1400" i="1">
                <a:solidFill>
                  <a:schemeClr val="tx1"/>
                </a:solidFill>
                <a:latin typeface="+mn-lt"/>
              </a:rPr>
              <a:t>previous_bookings_not_canceled </a:t>
            </a:r>
            <a:r>
              <a:rPr lang="en-US" sz="1400">
                <a:solidFill>
                  <a:schemeClr val="tx1"/>
                </a:solidFill>
                <a:latin typeface="+mn-lt"/>
              </a:rPr>
              <a:t>– </a:t>
            </a:r>
            <a:r>
              <a:rPr lang="en-US" sz="1400">
                <a:solidFill>
                  <a:srgbClr val="436168"/>
                </a:solidFill>
                <a:latin typeface="+mn-lt"/>
              </a:rPr>
              <a:t>Numebr of previous bookings not canceled.</a:t>
            </a:r>
          </a:p>
          <a:p>
            <a:pPr>
              <a:buClr>
                <a:schemeClr val="accent2"/>
              </a:buClr>
              <a:buSzPct val="80000"/>
              <a:buFont typeface="Arial" panose="020B0604020202020204" pitchFamily="34" charset="0"/>
              <a:buChar char="•"/>
            </a:pPr>
            <a:r>
              <a:rPr lang="en-US" sz="1400" i="1">
                <a:solidFill>
                  <a:schemeClr val="tx1"/>
                </a:solidFill>
                <a:latin typeface="+mn-lt"/>
              </a:rPr>
              <a:t>previous_ cancellations </a:t>
            </a:r>
            <a:r>
              <a:rPr lang="en-US" sz="1400">
                <a:solidFill>
                  <a:schemeClr val="tx1"/>
                </a:solidFill>
                <a:latin typeface="+mn-lt"/>
              </a:rPr>
              <a:t>– </a:t>
            </a:r>
            <a:r>
              <a:rPr lang="en-US" sz="1400">
                <a:solidFill>
                  <a:srgbClr val="436168"/>
                </a:solidFill>
                <a:latin typeface="+mn-lt"/>
              </a:rPr>
              <a:t>Number of previous bookings canceled. </a:t>
            </a:r>
          </a:p>
          <a:p>
            <a:pPr>
              <a:buClr>
                <a:schemeClr val="accent2"/>
              </a:buClr>
              <a:buSzPct val="80000"/>
              <a:buFont typeface="Arial" panose="020B0604020202020204" pitchFamily="34" charset="0"/>
              <a:buChar char="•"/>
            </a:pPr>
            <a:r>
              <a:rPr lang="en-US" sz="1400" i="1">
                <a:solidFill>
                  <a:schemeClr val="tx1"/>
                </a:solidFill>
                <a:latin typeface="+mn-lt"/>
              </a:rPr>
              <a:t>required_car_parking_spaces </a:t>
            </a:r>
            <a:r>
              <a:rPr lang="en-US" sz="1400">
                <a:solidFill>
                  <a:schemeClr val="tx1"/>
                </a:solidFill>
                <a:latin typeface="+mn-lt"/>
              </a:rPr>
              <a:t>– </a:t>
            </a:r>
            <a:r>
              <a:rPr lang="en-US" sz="1400">
                <a:solidFill>
                  <a:srgbClr val="436168"/>
                </a:solidFill>
                <a:latin typeface="+mn-lt"/>
              </a:rPr>
              <a:t>Number of car parking spaces required.</a:t>
            </a:r>
          </a:p>
          <a:p>
            <a:pPr>
              <a:buClr>
                <a:schemeClr val="accent2"/>
              </a:buClr>
              <a:buSzPct val="80000"/>
              <a:buFont typeface="Arial" panose="020B0604020202020204" pitchFamily="34" charset="0"/>
              <a:buChar char="•"/>
            </a:pPr>
            <a:r>
              <a:rPr lang="en-US" sz="1400" i="1">
                <a:solidFill>
                  <a:schemeClr val="tx1"/>
                </a:solidFill>
                <a:latin typeface="+mn-lt"/>
              </a:rPr>
              <a:t>stays_in_weekend_nights </a:t>
            </a:r>
            <a:r>
              <a:rPr lang="en-US" sz="1400">
                <a:solidFill>
                  <a:schemeClr val="tx1"/>
                </a:solidFill>
                <a:latin typeface="+mn-lt"/>
              </a:rPr>
              <a:t>– </a:t>
            </a:r>
            <a:r>
              <a:rPr lang="en-US" sz="1400">
                <a:solidFill>
                  <a:srgbClr val="436168"/>
                </a:solidFill>
                <a:latin typeface="+mn-lt"/>
              </a:rPr>
              <a:t>Number of stays in weekend nights.  </a:t>
            </a:r>
          </a:p>
          <a:p>
            <a:pPr>
              <a:buClr>
                <a:schemeClr val="accent2"/>
              </a:buClr>
              <a:buSzPct val="80000"/>
              <a:buFont typeface="Arial" panose="020B0604020202020204" pitchFamily="34" charset="0"/>
              <a:buChar char="•"/>
            </a:pPr>
            <a:endParaRPr lang="en-US" sz="1400">
              <a:solidFill>
                <a:srgbClr val="436168"/>
              </a:solidFill>
            </a:endParaRPr>
          </a:p>
          <a:p>
            <a:pPr>
              <a:buClr>
                <a:srgbClr val="436168"/>
              </a:buClr>
              <a:buSzPct val="80000"/>
              <a:buFont typeface="+mj-lt"/>
              <a:buAutoNum type="arabicPeriod"/>
            </a:pPr>
            <a:endParaRPr lang="en-US" sz="1400">
              <a:solidFill>
                <a:srgbClr val="436168"/>
              </a:solidFill>
            </a:endParaRPr>
          </a:p>
        </p:txBody>
      </p:sp>
      <p:sp>
        <p:nvSpPr>
          <p:cNvPr id="4" name="Slide Number Placeholder 3">
            <a:extLst>
              <a:ext uri="{FF2B5EF4-FFF2-40B4-BE49-F238E27FC236}">
                <a16:creationId xmlns:a16="http://schemas.microsoft.com/office/drawing/2014/main" id="{FE72DC99-F56C-8E92-43EF-489A8D0762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5" name="Slide Number Placeholder 3">
            <a:extLst>
              <a:ext uri="{FF2B5EF4-FFF2-40B4-BE49-F238E27FC236}">
                <a16:creationId xmlns:a16="http://schemas.microsoft.com/office/drawing/2014/main" id="{AC53BE71-18FC-6E36-D018-0F928BE5CEC3}"/>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5</a:t>
            </a:r>
            <a:fld id="{00000000-1234-1234-1234-123412341234}" type="slidenum">
              <a:rPr lang="en-GB" smtClean="0"/>
              <a:pPr/>
              <a:t>6</a:t>
            </a:fld>
            <a:endParaRPr lang="en-GB"/>
          </a:p>
        </p:txBody>
      </p:sp>
    </p:spTree>
    <p:extLst>
      <p:ext uri="{BB962C8B-B14F-4D97-AF65-F5344CB8AC3E}">
        <p14:creationId xmlns:p14="http://schemas.microsoft.com/office/powerpoint/2010/main" val="356390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Dataset Synopsis</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50"/>
            <a:ext cx="8626844" cy="4111720"/>
          </a:xfrm>
          <a:ln>
            <a:solidFill>
              <a:schemeClr val="tx1"/>
            </a:solidFill>
          </a:ln>
        </p:spPr>
        <p:txBody>
          <a:bodyPr/>
          <a:lstStyle/>
          <a:p>
            <a:pPr>
              <a:buClr>
                <a:schemeClr val="accent2"/>
              </a:buClr>
              <a:buSzPct val="100000"/>
              <a:buFont typeface="Wingdings" panose="05000000000000000000" pitchFamily="2" charset="2"/>
              <a:buChar char="§"/>
            </a:pPr>
            <a:r>
              <a:rPr lang="en-US" b="1">
                <a:solidFill>
                  <a:schemeClr val="tx1"/>
                </a:solidFill>
              </a:rPr>
              <a:t>Numerical Variables</a:t>
            </a:r>
            <a:r>
              <a:rPr lang="en-US">
                <a:solidFill>
                  <a:schemeClr val="tx1"/>
                </a:solidFill>
              </a:rPr>
              <a:t>:</a:t>
            </a:r>
          </a:p>
          <a:p>
            <a:pPr marL="114300" indent="0">
              <a:buClr>
                <a:schemeClr val="accent2"/>
              </a:buClr>
              <a:buSzPct val="80000"/>
              <a:buNone/>
            </a:pPr>
            <a:endParaRPr lang="en-US" sz="1400">
              <a:solidFill>
                <a:schemeClr val="tx1"/>
              </a:solidFill>
            </a:endParaRPr>
          </a:p>
          <a:p>
            <a:pPr>
              <a:buClr>
                <a:schemeClr val="accent2"/>
              </a:buClr>
              <a:buSzPct val="80000"/>
              <a:buFont typeface="Arial" panose="020B0604020202020204" pitchFamily="34" charset="0"/>
              <a:buChar char="•"/>
            </a:pPr>
            <a:r>
              <a:rPr lang="en-US" sz="1400" i="1">
                <a:solidFill>
                  <a:schemeClr val="tx1"/>
                </a:solidFill>
                <a:latin typeface="+mn-lt"/>
              </a:rPr>
              <a:t>stays_in_week_nights </a:t>
            </a:r>
            <a:r>
              <a:rPr lang="en-US" sz="1400">
                <a:solidFill>
                  <a:schemeClr val="tx1"/>
                </a:solidFill>
                <a:latin typeface="+mn-lt"/>
              </a:rPr>
              <a:t>– </a:t>
            </a:r>
            <a:r>
              <a:rPr lang="en-US" sz="1400">
                <a:solidFill>
                  <a:srgbClr val="436168"/>
                </a:solidFill>
                <a:latin typeface="+mn-lt"/>
              </a:rPr>
              <a:t>Number of stays in week nights.</a:t>
            </a:r>
          </a:p>
          <a:p>
            <a:pPr>
              <a:buClr>
                <a:schemeClr val="accent2"/>
              </a:buClr>
              <a:buSzPct val="80000"/>
              <a:buFont typeface="Arial" panose="020B0604020202020204" pitchFamily="34" charset="0"/>
              <a:buChar char="•"/>
            </a:pPr>
            <a:r>
              <a:rPr lang="en-US" sz="1400" i="1">
                <a:solidFill>
                  <a:schemeClr val="tx1"/>
                </a:solidFill>
                <a:latin typeface="+mn-lt"/>
              </a:rPr>
              <a:t>total_of_special_requests </a:t>
            </a:r>
            <a:r>
              <a:rPr lang="en-US" sz="1400">
                <a:solidFill>
                  <a:schemeClr val="tx1"/>
                </a:solidFill>
                <a:latin typeface="+mn-lt"/>
              </a:rPr>
              <a:t>– </a:t>
            </a:r>
            <a:r>
              <a:rPr lang="en-US" sz="1400" b="0" i="0">
                <a:solidFill>
                  <a:srgbClr val="436168"/>
                </a:solidFill>
                <a:effectLst/>
                <a:latin typeface="+mn-lt"/>
              </a:rPr>
              <a:t>Number of special request made by the customer.</a:t>
            </a:r>
            <a:endParaRPr lang="en-US" sz="1400" b="0" i="0">
              <a:solidFill>
                <a:schemeClr val="tx1"/>
              </a:solidFill>
              <a:effectLst/>
              <a:latin typeface="+mn-lt"/>
            </a:endParaRPr>
          </a:p>
          <a:p>
            <a:pPr marL="114300" indent="0">
              <a:buClr>
                <a:schemeClr val="accent2"/>
              </a:buClr>
              <a:buNone/>
            </a:pPr>
            <a:endParaRPr lang="en-US" sz="1400" b="0" i="0">
              <a:solidFill>
                <a:schemeClr val="tx1"/>
              </a:solidFill>
              <a:effectLst/>
              <a:latin typeface="NexusSerif"/>
            </a:endParaRPr>
          </a:p>
        </p:txBody>
      </p:sp>
      <p:sp>
        <p:nvSpPr>
          <p:cNvPr id="4" name="Slide Number Placeholder 3">
            <a:extLst>
              <a:ext uri="{FF2B5EF4-FFF2-40B4-BE49-F238E27FC236}">
                <a16:creationId xmlns:a16="http://schemas.microsoft.com/office/drawing/2014/main" id="{765E23FD-FC66-29C6-7735-CC6D0308999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5" name="Slide Number Placeholder 3">
            <a:extLst>
              <a:ext uri="{FF2B5EF4-FFF2-40B4-BE49-F238E27FC236}">
                <a16:creationId xmlns:a16="http://schemas.microsoft.com/office/drawing/2014/main" id="{FE0B0BF1-F6C4-3CE1-8774-33C78910F1E3}"/>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6</a:t>
            </a:r>
            <a:fld id="{00000000-1234-1234-1234-123412341234}" type="slidenum">
              <a:rPr lang="en-GB" smtClean="0"/>
              <a:pPr/>
              <a:t>7</a:t>
            </a:fld>
            <a:endParaRPr lang="en-GB"/>
          </a:p>
        </p:txBody>
      </p:sp>
    </p:spTree>
    <p:extLst>
      <p:ext uri="{BB962C8B-B14F-4D97-AF65-F5344CB8AC3E}">
        <p14:creationId xmlns:p14="http://schemas.microsoft.com/office/powerpoint/2010/main" val="308951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Fundamental Approach</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a:buClrTx/>
              <a:buSzPct val="80000"/>
              <a:buFont typeface="Arial" panose="020B0604020202020204" pitchFamily="34" charset="0"/>
              <a:buChar char="●"/>
            </a:pPr>
            <a:r>
              <a:rPr lang="en-US" sz="1600" b="1">
                <a:solidFill>
                  <a:schemeClr val="tx1"/>
                </a:solidFill>
              </a:rPr>
              <a:t>Instance Creation</a:t>
            </a:r>
            <a:r>
              <a:rPr lang="en-US" sz="1600">
                <a:solidFill>
                  <a:schemeClr val="tx1"/>
                </a:solidFill>
              </a:rPr>
              <a:t>: </a:t>
            </a:r>
            <a:r>
              <a:rPr lang="en-US" sz="1600">
                <a:solidFill>
                  <a:srgbClr val="436168"/>
                </a:solidFill>
              </a:rPr>
              <a:t>Creating an instance of the dataset so that the original dataset will not get disturbed.	</a:t>
            </a:r>
            <a:r>
              <a:rPr lang="en-US" sz="1600">
                <a:solidFill>
                  <a:schemeClr val="tx1"/>
                </a:solidFill>
              </a:rPr>
              <a:t> </a:t>
            </a:r>
          </a:p>
          <a:p>
            <a:pPr>
              <a:buClrTx/>
              <a:buSzPct val="80000"/>
              <a:buFont typeface="Arial" panose="020B0604020202020204" pitchFamily="34" charset="0"/>
              <a:buChar char="●"/>
            </a:pPr>
            <a:r>
              <a:rPr lang="en-US" sz="1600" b="1">
                <a:solidFill>
                  <a:schemeClr val="tx1"/>
                </a:solidFill>
              </a:rPr>
              <a:t>Dataset Description</a:t>
            </a:r>
            <a:r>
              <a:rPr lang="en-US" sz="1600">
                <a:solidFill>
                  <a:schemeClr val="tx1"/>
                </a:solidFill>
              </a:rPr>
              <a:t>: </a:t>
            </a:r>
            <a:r>
              <a:rPr lang="en-US" sz="1600">
                <a:solidFill>
                  <a:srgbClr val="436168"/>
                </a:solidFill>
              </a:rPr>
              <a:t>Obtaining a described info about the dataset we’re working with (by using .shape(), .info() &amp; .describe() methods to gain better insights about the data).  </a:t>
            </a:r>
            <a:endParaRPr lang="en-US" sz="1600">
              <a:solidFill>
                <a:schemeClr val="tx1"/>
              </a:solidFill>
            </a:endParaRPr>
          </a:p>
          <a:p>
            <a:pPr>
              <a:buClrTx/>
              <a:buSzPct val="80000"/>
              <a:buFont typeface="Arial" panose="020B0604020202020204" pitchFamily="34" charset="0"/>
              <a:buChar char="●"/>
            </a:pPr>
            <a:r>
              <a:rPr lang="en-US" sz="1600" b="1">
                <a:solidFill>
                  <a:schemeClr val="tx1"/>
                </a:solidFill>
              </a:rPr>
              <a:t>Prime Variable Selection</a:t>
            </a:r>
            <a:r>
              <a:rPr lang="en-US" sz="1600">
                <a:solidFill>
                  <a:schemeClr val="tx1"/>
                </a:solidFill>
              </a:rPr>
              <a:t>: </a:t>
            </a:r>
            <a:r>
              <a:rPr lang="en-US" sz="1600">
                <a:solidFill>
                  <a:srgbClr val="436168"/>
                </a:solidFill>
              </a:rPr>
              <a:t>Selecting a prime variable/feature/column with which large scale insights can be obtained (the prime variable is </a:t>
            </a:r>
            <a:r>
              <a:rPr lang="en-US" sz="1600" i="1">
                <a:solidFill>
                  <a:srgbClr val="436168"/>
                </a:solidFill>
              </a:rPr>
              <a:t>‘is_canceled’</a:t>
            </a:r>
            <a:r>
              <a:rPr lang="en-US" sz="1600">
                <a:solidFill>
                  <a:srgbClr val="436168"/>
                </a:solidFill>
              </a:rPr>
              <a:t> , for obtaining active data columns with bookings that are not canceled).</a:t>
            </a:r>
            <a:endParaRPr lang="en-US" sz="1600">
              <a:solidFill>
                <a:schemeClr val="tx1"/>
              </a:solidFill>
            </a:endParaRPr>
          </a:p>
          <a:p>
            <a:pPr>
              <a:buClrTx/>
              <a:buSzPct val="80000"/>
              <a:buFont typeface="Arial" panose="020B0604020202020204" pitchFamily="34" charset="0"/>
              <a:buChar char="●"/>
            </a:pPr>
            <a:r>
              <a:rPr lang="en-US" sz="1600" b="1">
                <a:solidFill>
                  <a:schemeClr val="tx1"/>
                </a:solidFill>
              </a:rPr>
              <a:t>Dataset Processing</a:t>
            </a:r>
            <a:r>
              <a:rPr lang="en-US" sz="1600">
                <a:solidFill>
                  <a:schemeClr val="tx1"/>
                </a:solidFill>
              </a:rPr>
              <a:t>: </a:t>
            </a:r>
            <a:r>
              <a:rPr lang="en-US" sz="1600">
                <a:solidFill>
                  <a:srgbClr val="436168"/>
                </a:solidFill>
              </a:rPr>
              <a:t>Cleaning the data by obtaining Null values, Dropping unnecessary rows and columns with Null values, Altering dtypes of columns.</a:t>
            </a:r>
          </a:p>
          <a:p>
            <a:pPr>
              <a:buClrTx/>
              <a:buSzPct val="80000"/>
              <a:buFont typeface="Arial" panose="020B0604020202020204" pitchFamily="34" charset="0"/>
              <a:buChar char="●"/>
            </a:pPr>
            <a:r>
              <a:rPr lang="en-US" sz="1600" b="1">
                <a:solidFill>
                  <a:schemeClr val="tx1"/>
                </a:solidFill>
              </a:rPr>
              <a:t>Categorical Dataframe Creation</a:t>
            </a:r>
            <a:r>
              <a:rPr lang="en-US" sz="1600">
                <a:solidFill>
                  <a:schemeClr val="tx1"/>
                </a:solidFill>
              </a:rPr>
              <a:t>: </a:t>
            </a:r>
            <a:r>
              <a:rPr lang="en-US" sz="1600">
                <a:solidFill>
                  <a:srgbClr val="436168"/>
                </a:solidFill>
              </a:rPr>
              <a:t>Creating a Categorical dataframe having all the categorical columns in it, so that we can perform various operations to get a clear understanding about each and every aspect related to the hotel data itself. </a:t>
            </a:r>
          </a:p>
          <a:p>
            <a:pPr>
              <a:buClrTx/>
              <a:buSzPct val="80000"/>
              <a:buFont typeface="Arial" panose="020B0604020202020204" pitchFamily="34" charset="0"/>
              <a:buChar char="●"/>
            </a:pPr>
            <a:r>
              <a:rPr lang="en-US" sz="1600" b="1">
                <a:solidFill>
                  <a:schemeClr val="tx1"/>
                </a:solidFill>
              </a:rPr>
              <a:t>EDA &amp; Data Visualizations</a:t>
            </a:r>
            <a:r>
              <a:rPr lang="en-US" sz="1600">
                <a:solidFill>
                  <a:schemeClr val="tx1"/>
                </a:solidFill>
              </a:rPr>
              <a:t>: </a:t>
            </a:r>
            <a:r>
              <a:rPr lang="en-US" sz="1600">
                <a:solidFill>
                  <a:srgbClr val="436168"/>
                </a:solidFill>
              </a:rPr>
              <a:t>Performing exploratory data analysis over the cleaned data in order to get final conclusions and plotting the analyzed data using different graphs.</a:t>
            </a:r>
          </a:p>
        </p:txBody>
      </p:sp>
      <p:sp>
        <p:nvSpPr>
          <p:cNvPr id="4" name="Slide Number Placeholder 3">
            <a:extLst>
              <a:ext uri="{FF2B5EF4-FFF2-40B4-BE49-F238E27FC236}">
                <a16:creationId xmlns:a16="http://schemas.microsoft.com/office/drawing/2014/main" id="{F94CAE66-0E64-37E5-6A25-B99ECE3213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
        <p:nvSpPr>
          <p:cNvPr id="5" name="Slide Number Placeholder 3">
            <a:extLst>
              <a:ext uri="{FF2B5EF4-FFF2-40B4-BE49-F238E27FC236}">
                <a16:creationId xmlns:a16="http://schemas.microsoft.com/office/drawing/2014/main" id="{F1937810-7D30-8C22-7DCD-3465D32141EE}"/>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7</a:t>
            </a:r>
            <a:fld id="{00000000-1234-1234-1234-123412341234}" type="slidenum">
              <a:rPr lang="en-GB" smtClean="0"/>
              <a:pPr/>
              <a:t>8</a:t>
            </a:fld>
            <a:endParaRPr lang="en-GB"/>
          </a:p>
        </p:txBody>
      </p:sp>
    </p:spTree>
    <p:extLst>
      <p:ext uri="{BB962C8B-B14F-4D97-AF65-F5344CB8AC3E}">
        <p14:creationId xmlns:p14="http://schemas.microsoft.com/office/powerpoint/2010/main" val="624812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EC4B-16B4-517D-5715-2507B0E85CD0}"/>
              </a:ext>
            </a:extLst>
          </p:cNvPr>
          <p:cNvSpPr>
            <a:spLocks noGrp="1"/>
          </p:cNvSpPr>
          <p:nvPr>
            <p:ph type="title"/>
          </p:nvPr>
        </p:nvSpPr>
        <p:spPr>
          <a:xfrm>
            <a:off x="205456" y="168231"/>
            <a:ext cx="8520600" cy="572700"/>
          </a:xfrm>
        </p:spPr>
        <p:txBody>
          <a:bodyPr/>
          <a:lstStyle/>
          <a:p>
            <a:r>
              <a:rPr lang="en-US" b="1"/>
              <a:t>Overview</a:t>
            </a:r>
          </a:p>
        </p:txBody>
      </p:sp>
      <p:sp>
        <p:nvSpPr>
          <p:cNvPr id="3" name="Text Placeholder 2">
            <a:extLst>
              <a:ext uri="{FF2B5EF4-FFF2-40B4-BE49-F238E27FC236}">
                <a16:creationId xmlns:a16="http://schemas.microsoft.com/office/drawing/2014/main" id="{EB95B9E3-F81B-9AA7-8F32-9E8132AB6270}"/>
              </a:ext>
            </a:extLst>
          </p:cNvPr>
          <p:cNvSpPr>
            <a:spLocks noGrp="1"/>
          </p:cNvSpPr>
          <p:nvPr>
            <p:ph type="body" idx="1"/>
          </p:nvPr>
        </p:nvSpPr>
        <p:spPr>
          <a:xfrm>
            <a:off x="205456" y="863549"/>
            <a:ext cx="8626844" cy="4111719"/>
          </a:xfrm>
          <a:ln>
            <a:solidFill>
              <a:schemeClr val="tx1"/>
            </a:solidFill>
          </a:ln>
        </p:spPr>
        <p:txBody>
          <a:bodyPr/>
          <a:lstStyle/>
          <a:p>
            <a:pPr>
              <a:buClr>
                <a:schemeClr val="accent2"/>
              </a:buClr>
              <a:buFont typeface="Wingdings" panose="05000000000000000000" pitchFamily="2" charset="2"/>
              <a:buChar char="§"/>
            </a:pPr>
            <a:r>
              <a:rPr lang="en-US" b="1">
                <a:solidFill>
                  <a:srgbClr val="436168"/>
                </a:solidFill>
              </a:rPr>
              <a:t>After creating an Instance of the dataset, Describing the dataset, Selecting Prime Variable, Processing the dataset, Creating a Categorical dataframe out of that dataset and performing various operations on categorical data.. Here’s some information that we’ve gathered:</a:t>
            </a:r>
          </a:p>
          <a:p>
            <a:pPr lvl="1">
              <a:buClr>
                <a:schemeClr val="accent2"/>
              </a:buClr>
              <a:buFont typeface="Arial" panose="020B0604020202020204" pitchFamily="34" charset="0"/>
              <a:buChar char="•"/>
            </a:pPr>
            <a:r>
              <a:rPr lang="en-US">
                <a:solidFill>
                  <a:srgbClr val="436168"/>
                </a:solidFill>
              </a:rPr>
              <a:t>The original dataset consists of 119390 indexes and 32 columns.</a:t>
            </a:r>
          </a:p>
          <a:p>
            <a:pPr lvl="1">
              <a:buClr>
                <a:schemeClr val="accent2"/>
              </a:buClr>
              <a:buFont typeface="Arial" panose="020B0604020202020204" pitchFamily="34" charset="0"/>
              <a:buChar char="•"/>
            </a:pPr>
            <a:r>
              <a:rPr lang="en-US">
                <a:solidFill>
                  <a:srgbClr val="436168"/>
                </a:solidFill>
              </a:rPr>
              <a:t>Few columns supposed to have index with ‘Int64’ dtypes but instead they’re in ‘float64’, such columns are: </a:t>
            </a:r>
            <a:r>
              <a:rPr lang="en-US" i="1">
                <a:solidFill>
                  <a:srgbClr val="436168"/>
                </a:solidFill>
              </a:rPr>
              <a:t>‘children’.</a:t>
            </a:r>
          </a:p>
          <a:p>
            <a:pPr lvl="1">
              <a:buClr>
                <a:schemeClr val="accent2"/>
              </a:buClr>
              <a:buFont typeface="Arial" panose="020B0604020202020204" pitchFamily="34" charset="0"/>
              <a:buChar char="•"/>
            </a:pPr>
            <a:r>
              <a:rPr lang="en-US">
                <a:solidFill>
                  <a:srgbClr val="436168"/>
                </a:solidFill>
              </a:rPr>
              <a:t>There are a total of 125425 Null values.</a:t>
            </a:r>
          </a:p>
          <a:p>
            <a:pPr lvl="1">
              <a:buClr>
                <a:schemeClr val="accent2"/>
              </a:buClr>
              <a:buFont typeface="Arial" panose="020B0604020202020204" pitchFamily="34" charset="0"/>
              <a:buChar char="•"/>
            </a:pPr>
            <a:r>
              <a:rPr lang="en-US">
                <a:solidFill>
                  <a:srgbClr val="436168"/>
                </a:solidFill>
              </a:rPr>
              <a:t>After cleaning the data, the columns left with max number of Null values are: </a:t>
            </a:r>
            <a:r>
              <a:rPr lang="en-US" i="1">
                <a:solidFill>
                  <a:srgbClr val="436168"/>
                </a:solidFill>
              </a:rPr>
              <a:t>‘company’ </a:t>
            </a:r>
            <a:r>
              <a:rPr lang="en-US">
                <a:solidFill>
                  <a:srgbClr val="436168"/>
                </a:solidFill>
              </a:rPr>
              <a:t>with 94.36 % of rows being Null and </a:t>
            </a:r>
            <a:r>
              <a:rPr lang="en-US" i="1">
                <a:solidFill>
                  <a:srgbClr val="436168"/>
                </a:solidFill>
              </a:rPr>
              <a:t>‘agent’ </a:t>
            </a:r>
            <a:r>
              <a:rPr lang="en-US">
                <a:solidFill>
                  <a:srgbClr val="436168"/>
                </a:solidFill>
              </a:rPr>
              <a:t>with 13.68 % of rows being Null.</a:t>
            </a:r>
          </a:p>
          <a:p>
            <a:pPr lvl="1">
              <a:buClr>
                <a:schemeClr val="accent2"/>
              </a:buClr>
              <a:buFont typeface="Arial" panose="020B0604020202020204" pitchFamily="34" charset="0"/>
              <a:buChar char="•"/>
            </a:pPr>
            <a:endParaRPr lang="en-US">
              <a:solidFill>
                <a:srgbClr val="436168"/>
              </a:solidFill>
            </a:endParaRPr>
          </a:p>
          <a:p>
            <a:pPr>
              <a:buClr>
                <a:schemeClr val="accent2"/>
              </a:buClr>
              <a:buFont typeface="Arial" panose="020B0604020202020204" pitchFamily="34" charset="0"/>
              <a:buChar char="•"/>
            </a:pPr>
            <a:endParaRPr lang="en-US">
              <a:solidFill>
                <a:srgbClr val="436168"/>
              </a:solidFill>
            </a:endParaRPr>
          </a:p>
          <a:p>
            <a:pPr>
              <a:buClrTx/>
              <a:buFont typeface="Arial" panose="020B0604020202020204" pitchFamily="34" charset="0"/>
              <a:buChar char="•"/>
            </a:pPr>
            <a:endParaRPr lang="en-US">
              <a:solidFill>
                <a:srgbClr val="436168"/>
              </a:solidFill>
            </a:endParaRPr>
          </a:p>
        </p:txBody>
      </p:sp>
      <p:sp>
        <p:nvSpPr>
          <p:cNvPr id="4" name="Slide Number Placeholder 3">
            <a:extLst>
              <a:ext uri="{FF2B5EF4-FFF2-40B4-BE49-F238E27FC236}">
                <a16:creationId xmlns:a16="http://schemas.microsoft.com/office/drawing/2014/main" id="{74B7D4A4-8982-A13F-9709-9C4AD13451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5" name="Slide Number Placeholder 3">
            <a:extLst>
              <a:ext uri="{FF2B5EF4-FFF2-40B4-BE49-F238E27FC236}">
                <a16:creationId xmlns:a16="http://schemas.microsoft.com/office/drawing/2014/main" id="{77D6F014-5F65-928A-DC3E-033A98AA79C8}"/>
              </a:ext>
            </a:extLst>
          </p:cNvPr>
          <p:cNvSpPr txBox="1">
            <a:spLocks/>
          </p:cNvSpPr>
          <p:nvPr/>
        </p:nvSpPr>
        <p:spPr>
          <a:xfrm>
            <a:off x="8365305" y="4656097"/>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r>
              <a:rPr lang="en-GB">
                <a:solidFill>
                  <a:schemeClr val="accent2"/>
                </a:solidFill>
              </a:rPr>
              <a:t>8</a:t>
            </a:r>
            <a:fld id="{00000000-1234-1234-1234-123412341234}" type="slidenum">
              <a:rPr lang="en-GB" smtClean="0"/>
              <a:pPr/>
              <a:t>9</a:t>
            </a:fld>
            <a:endParaRPr lang="en-GB"/>
          </a:p>
        </p:txBody>
      </p:sp>
    </p:spTree>
    <p:extLst>
      <p:ext uri="{BB962C8B-B14F-4D97-AF65-F5344CB8AC3E}">
        <p14:creationId xmlns:p14="http://schemas.microsoft.com/office/powerpoint/2010/main" val="1146259349"/>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1648</TotalTime>
  <Words>1688</Words>
  <Application>Microsoft Office PowerPoint</Application>
  <PresentationFormat>On-screen Show (16:9)</PresentationFormat>
  <Paragraphs>183</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Montserrat</vt:lpstr>
      <vt:lpstr>Wingdings</vt:lpstr>
      <vt:lpstr>Arial</vt:lpstr>
      <vt:lpstr>Calibri</vt:lpstr>
      <vt:lpstr>NexusSerif</vt:lpstr>
      <vt:lpstr>Simple Light</vt:lpstr>
      <vt:lpstr>           Capstone Project Hotel Booking Analysis     By  Sayesh Ankaram</vt:lpstr>
      <vt:lpstr>Contents</vt:lpstr>
      <vt:lpstr>Dataset introduction</vt:lpstr>
      <vt:lpstr>Dataset Synopsis</vt:lpstr>
      <vt:lpstr>Dataset Synopsis</vt:lpstr>
      <vt:lpstr>Dataset Synopsis</vt:lpstr>
      <vt:lpstr>Dataset Synopsis</vt:lpstr>
      <vt:lpstr>Fundamental Approach</vt:lpstr>
      <vt:lpstr>Overview</vt:lpstr>
      <vt:lpstr>Overview</vt:lpstr>
      <vt:lpstr>Overview</vt:lpstr>
      <vt:lpstr>Overview</vt:lpstr>
      <vt:lpstr>EDA – (Exploratory data Analysis)</vt:lpstr>
      <vt:lpstr>Data Visualization</vt:lpstr>
      <vt:lpstr>Data Visualization</vt:lpstr>
      <vt:lpstr>Data Visualization</vt:lpstr>
      <vt:lpstr>EDA – (Exploratory data Analysis)</vt:lpstr>
      <vt:lpstr>Data Visualization</vt:lpstr>
      <vt:lpstr>Data Visualization</vt:lpstr>
      <vt:lpstr>Data Visualization</vt:lpstr>
      <vt:lpstr>Data Visualization</vt:lpstr>
      <vt:lpstr>Data Visualization</vt:lpstr>
      <vt:lpstr>Data Visualization</vt:lpstr>
      <vt:lpstr>Conclusion</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Hotel Booking Analysis     By  Sayesh Ankaram</dc:title>
  <dc:creator>Sayesh Swarsneh</dc:creator>
  <cp:lastModifiedBy>sayesh swarsneh</cp:lastModifiedBy>
  <cp:revision>13</cp:revision>
  <dcterms:modified xsi:type="dcterms:W3CDTF">2022-10-08T14:07:14Z</dcterms:modified>
</cp:coreProperties>
</file>