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66" r:id="rId14"/>
    <p:sldId id="267"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5" d="100"/>
          <a:sy n="95" d="100"/>
        </p:scale>
        <p:origin x="-91" y="4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8/8/2022</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69D35D-C0D0-BFE5-D331-16D9079DFDD9}"/>
              </a:ext>
            </a:extLst>
          </p:cNvPr>
          <p:cNvSpPr>
            <a:spLocks noGrp="1"/>
          </p:cNvSpPr>
          <p:nvPr>
            <p:ph type="ctrTitle"/>
          </p:nvPr>
        </p:nvSpPr>
        <p:spPr>
          <a:xfrm>
            <a:off x="1595269" y="854201"/>
            <a:ext cx="9001462" cy="867265"/>
          </a:xfrm>
        </p:spPr>
        <p:txBody>
          <a:bodyPr>
            <a:noAutofit/>
          </a:bodyPr>
          <a:lstStyle/>
          <a:p>
            <a:r>
              <a:rPr lang="en-IN" dirty="0" err="1" smtClean="0">
                <a:latin typeface="Times New Roman" pitchFamily="18" charset="0"/>
                <a:cs typeface="Times New Roman" pitchFamily="18" charset="0"/>
              </a:rPr>
              <a:t>B</a:t>
            </a:r>
            <a:r>
              <a:rPr lang="en-IN" cap="none" dirty="0" err="1" smtClean="0">
                <a:latin typeface="Times New Roman" pitchFamily="18" charset="0"/>
                <a:cs typeface="Times New Roman" pitchFamily="18" charset="0"/>
              </a:rPr>
              <a:t>lockchain</a:t>
            </a:r>
            <a:r>
              <a:rPr lang="en-IN" dirty="0" smtClean="0">
                <a:latin typeface="Times New Roman" pitchFamily="18" charset="0"/>
                <a:cs typeface="Times New Roman" pitchFamily="18" charset="0"/>
              </a:rPr>
              <a:t> t</a:t>
            </a:r>
            <a:r>
              <a:rPr lang="en-IN" cap="none" dirty="0" smtClean="0">
                <a:latin typeface="Times New Roman" pitchFamily="18" charset="0"/>
                <a:cs typeface="Times New Roman" pitchFamily="18" charset="0"/>
              </a:rPr>
              <a:t>echnology</a:t>
            </a:r>
            <a:r>
              <a:rPr lang="en-IN" dirty="0" smtClean="0">
                <a:latin typeface="Times New Roman" pitchFamily="18" charset="0"/>
                <a:cs typeface="Times New Roman" pitchFamily="18" charset="0"/>
              </a:rPr>
              <a:t> </a:t>
            </a:r>
            <a:r>
              <a:rPr lang="en-IN" cap="none" dirty="0" smtClean="0">
                <a:latin typeface="Times New Roman" pitchFamily="18" charset="0"/>
                <a:cs typeface="Times New Roman" pitchFamily="18" charset="0"/>
              </a:rPr>
              <a:t>for</a:t>
            </a:r>
            <a:r>
              <a:rPr lang="en-IN" dirty="0" smtClean="0">
                <a:latin typeface="Times New Roman" pitchFamily="18" charset="0"/>
                <a:cs typeface="Times New Roman" pitchFamily="18" charset="0"/>
              </a:rPr>
              <a:t> f</a:t>
            </a:r>
            <a:r>
              <a:rPr lang="en-IN" cap="none" dirty="0" smtClean="0">
                <a:latin typeface="Times New Roman" pitchFamily="18" charset="0"/>
                <a:cs typeface="Times New Roman" pitchFamily="18" charset="0"/>
              </a:rPr>
              <a:t>ood supply chains</a:t>
            </a:r>
            <a:endParaRPr lang="en-IN" dirty="0">
              <a:latin typeface="Times New Roman" pitchFamily="18" charset="0"/>
              <a:cs typeface="Times New Roman" pitchFamily="18" charset="0"/>
            </a:endParaRPr>
          </a:p>
        </p:txBody>
      </p:sp>
      <p:sp>
        <p:nvSpPr>
          <p:cNvPr id="4" name="Subtitle 2">
            <a:extLst>
              <a:ext uri="{FF2B5EF4-FFF2-40B4-BE49-F238E27FC236}">
                <a16:creationId xmlns:a16="http://schemas.microsoft.com/office/drawing/2014/main" xmlns="" id="{B195151D-E8F2-09AA-111D-6683EFBF7475}"/>
              </a:ext>
            </a:extLst>
          </p:cNvPr>
          <p:cNvSpPr txBox="1">
            <a:spLocks/>
          </p:cNvSpPr>
          <p:nvPr/>
        </p:nvSpPr>
        <p:spPr>
          <a:xfrm>
            <a:off x="1595269" y="1159497"/>
            <a:ext cx="9001462" cy="4098303"/>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000"/>
              </a:spcBef>
              <a:buFont typeface="Arial" panose="020B0604020202020204" pitchFamily="34" charset="0"/>
              <a:buNone/>
              <a:defRPr sz="2400" kern="1200">
                <a:solidFill>
                  <a:schemeClr val="tx1"/>
                </a:solidFill>
                <a:effectLst>
                  <a:outerShdw blurRad="50800" dist="38100" dir="2700000" algn="tl" rotWithShape="0">
                    <a:srgbClr val="000000">
                      <a:alpha val="48000"/>
                    </a:srgbClr>
                  </a:outerShdw>
                </a:effectLst>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effectLst>
                  <a:outerShdw blurRad="50800" dist="38100" dir="2700000" algn="tl" rotWithShape="0">
                    <a:srgbClr val="000000">
                      <a:alpha val="48000"/>
                    </a:srgbClr>
                  </a:outerShdw>
                </a:effectLst>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2860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7432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2004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657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342900" indent="-342900" algn="l">
              <a:buFont typeface="Arial" panose="020B0604020202020204" pitchFamily="34" charset="0"/>
              <a:buChar char="•"/>
            </a:pPr>
            <a:endParaRPr lang="en-US" dirty="0">
              <a:latin typeface="Times New Roman" pitchFamily="18" charset="0"/>
              <a:cs typeface="Times New Roman" pitchFamily="18" charset="0"/>
            </a:endParaRPr>
          </a:p>
        </p:txBody>
      </p:sp>
      <p:sp>
        <p:nvSpPr>
          <p:cNvPr id="8" name="Title 1">
            <a:extLst>
              <a:ext uri="{FF2B5EF4-FFF2-40B4-BE49-F238E27FC236}">
                <a16:creationId xmlns:a16="http://schemas.microsoft.com/office/drawing/2014/main" xmlns="" id="{1969D35D-C0D0-BFE5-D331-16D9079DFDD9}"/>
              </a:ext>
            </a:extLst>
          </p:cNvPr>
          <p:cNvSpPr txBox="1">
            <a:spLocks/>
          </p:cNvSpPr>
          <p:nvPr/>
        </p:nvSpPr>
        <p:spPr>
          <a:xfrm>
            <a:off x="7642467" y="5972912"/>
            <a:ext cx="4244734" cy="60120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IN" sz="2400" cap="none" dirty="0" smtClean="0">
                <a:latin typeface="Times New Roman" pitchFamily="18" charset="0"/>
                <a:cs typeface="Times New Roman" pitchFamily="18" charset="0"/>
              </a:rPr>
              <a:t>By </a:t>
            </a:r>
            <a:r>
              <a:rPr lang="en-IN" sz="2400" cap="none" dirty="0" err="1" smtClean="0">
                <a:latin typeface="Times New Roman" pitchFamily="18" charset="0"/>
                <a:cs typeface="Times New Roman" pitchFamily="18" charset="0"/>
              </a:rPr>
              <a:t>Olwin</a:t>
            </a:r>
            <a:r>
              <a:rPr lang="en-IN" sz="2400" cap="none" dirty="0" smtClean="0">
                <a:latin typeface="Times New Roman" pitchFamily="18" charset="0"/>
                <a:cs typeface="Times New Roman" pitchFamily="18" charset="0"/>
              </a:rPr>
              <a:t> </a:t>
            </a:r>
            <a:r>
              <a:rPr lang="en-IN" sz="2400" cap="none" dirty="0" err="1" smtClean="0">
                <a:latin typeface="Times New Roman" pitchFamily="18" charset="0"/>
                <a:cs typeface="Times New Roman" pitchFamily="18" charset="0"/>
              </a:rPr>
              <a:t>Dsouza</a:t>
            </a:r>
            <a:endParaRPr lang="en-IN" sz="2400" cap="none" dirty="0">
              <a:latin typeface="Times New Roman" pitchFamily="18" charset="0"/>
              <a:cs typeface="Times New Roman" pitchFamily="18"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6826" y="1942561"/>
            <a:ext cx="8078345" cy="4014536"/>
          </a:xfrm>
          <a:prstGeom prst="rect">
            <a:avLst/>
          </a:prstGeom>
        </p:spPr>
      </p:pic>
    </p:spTree>
    <p:extLst>
      <p:ext uri="{BB962C8B-B14F-4D97-AF65-F5344CB8AC3E}">
        <p14:creationId xmlns:p14="http://schemas.microsoft.com/office/powerpoint/2010/main" val="372117493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1969D35D-C0D0-BFE5-D331-16D9079DFDD9}"/>
              </a:ext>
            </a:extLst>
          </p:cNvPr>
          <p:cNvSpPr txBox="1">
            <a:spLocks/>
          </p:cNvSpPr>
          <p:nvPr/>
        </p:nvSpPr>
        <p:spPr>
          <a:xfrm>
            <a:off x="5798761" y="6392070"/>
            <a:ext cx="594478" cy="3640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IN" sz="1600" dirty="0" smtClean="0">
                <a:latin typeface="Times New Roman" pitchFamily="18" charset="0"/>
                <a:cs typeface="Times New Roman" pitchFamily="18" charset="0"/>
              </a:rPr>
              <a:t>P</a:t>
            </a:r>
            <a:r>
              <a:rPr lang="en-IN" sz="1600" cap="none" dirty="0" smtClean="0">
                <a:latin typeface="Times New Roman" pitchFamily="18" charset="0"/>
                <a:cs typeface="Times New Roman" pitchFamily="18" charset="0"/>
              </a:rPr>
              <a:t>g.</a:t>
            </a:r>
            <a:r>
              <a:rPr lang="en-IN" sz="1600" dirty="0">
                <a:latin typeface="Times New Roman" pitchFamily="18" charset="0"/>
                <a:cs typeface="Times New Roman" pitchFamily="18" charset="0"/>
              </a:rPr>
              <a:t>9</a:t>
            </a:r>
          </a:p>
        </p:txBody>
      </p:sp>
      <p:sp>
        <p:nvSpPr>
          <p:cNvPr id="6" name="Subtitle 5"/>
          <p:cNvSpPr txBox="1">
            <a:spLocks/>
          </p:cNvSpPr>
          <p:nvPr/>
        </p:nvSpPr>
        <p:spPr>
          <a:xfrm>
            <a:off x="1499015" y="433721"/>
            <a:ext cx="9177005" cy="5838741"/>
          </a:xfrm>
          <a:prstGeom prst="rect">
            <a:avLst/>
          </a:prstGeom>
        </p:spPr>
        <p:txBody>
          <a:bodyPr>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gn="just">
              <a:buNone/>
            </a:pPr>
            <a:r>
              <a:rPr lang="en-US" sz="2500" dirty="0">
                <a:latin typeface="Times New Roman" pitchFamily="18" charset="0"/>
                <a:cs typeface="Times New Roman" pitchFamily="18" charset="0"/>
              </a:rPr>
              <a:t>The </a:t>
            </a:r>
            <a:r>
              <a:rPr lang="en-US" sz="2500" dirty="0" err="1">
                <a:latin typeface="Times New Roman" pitchFamily="18" charset="0"/>
                <a:cs typeface="Times New Roman" pitchFamily="18" charset="0"/>
              </a:rPr>
              <a:t>ethereum</a:t>
            </a:r>
            <a:r>
              <a:rPr lang="en-US" sz="2500" dirty="0">
                <a:latin typeface="Times New Roman" pitchFamily="18" charset="0"/>
                <a:cs typeface="Times New Roman" pitchFamily="18" charset="0"/>
              </a:rPr>
              <a:t> is an open source platform used to execute smart contract for food supply chains. It stores the food data at different stages of food processing and can be verifiable by all the stakeholders in food supply </a:t>
            </a:r>
            <a:r>
              <a:rPr lang="en-US" sz="2500" dirty="0" smtClean="0">
                <a:latin typeface="Times New Roman" pitchFamily="18" charset="0"/>
                <a:cs typeface="Times New Roman" pitchFamily="18" charset="0"/>
              </a:rPr>
              <a:t>chain. </a:t>
            </a:r>
            <a:r>
              <a:rPr lang="en-US" sz="2500" dirty="0">
                <a:latin typeface="Times New Roman" pitchFamily="18" charset="0"/>
                <a:cs typeface="Times New Roman" pitchFamily="18" charset="0"/>
              </a:rPr>
              <a:t>The below code is written in solidity language for adding the food items in the contract. There are two functions </a:t>
            </a:r>
            <a:r>
              <a:rPr lang="en-US" sz="2500" dirty="0" err="1">
                <a:latin typeface="Times New Roman" pitchFamily="18" charset="0"/>
                <a:cs typeface="Times New Roman" pitchFamily="18" charset="0"/>
              </a:rPr>
              <a:t>addfood</a:t>
            </a:r>
            <a:r>
              <a:rPr lang="en-US" sz="2500" dirty="0">
                <a:latin typeface="Times New Roman" pitchFamily="18" charset="0"/>
                <a:cs typeface="Times New Roman" pitchFamily="18" charset="0"/>
              </a:rPr>
              <a:t> and verification in the contract. The function </a:t>
            </a:r>
            <a:r>
              <a:rPr lang="en-US" sz="2500" dirty="0" err="1">
                <a:latin typeface="Times New Roman" pitchFamily="18" charset="0"/>
                <a:cs typeface="Times New Roman" pitchFamily="18" charset="0"/>
              </a:rPr>
              <a:t>addfood</a:t>
            </a:r>
            <a:r>
              <a:rPr lang="en-US" sz="2500" dirty="0">
                <a:latin typeface="Times New Roman" pitchFamily="18" charset="0"/>
                <a:cs typeface="Times New Roman" pitchFamily="18" charset="0"/>
              </a:rPr>
              <a:t> is used to map the food item with the timestamp. The function verification is used to return the timestamp for a food item. Similarly all the related food product details can be added in the contract. The stakeholders can verify the timestamp, origin, processing, sellers details </a:t>
            </a:r>
            <a:r>
              <a:rPr lang="en-US" sz="2500" dirty="0" err="1">
                <a:latin typeface="Times New Roman" pitchFamily="18" charset="0"/>
                <a:cs typeface="Times New Roman" pitchFamily="18" charset="0"/>
              </a:rPr>
              <a:t>etc</a:t>
            </a:r>
            <a:r>
              <a:rPr lang="en-US" sz="2500" dirty="0">
                <a:latin typeface="Times New Roman" pitchFamily="18" charset="0"/>
                <a:cs typeface="Times New Roman" pitchFamily="18" charset="0"/>
              </a:rPr>
              <a:t> using this contract. If anyone tries to change the values can also be easily monitored.</a:t>
            </a:r>
            <a:endParaRPr lang="en-IN" sz="2500" dirty="0">
              <a:latin typeface="Times New Roman" pitchFamily="18" charset="0"/>
              <a:cs typeface="Times New Roman" pitchFamily="18" charset="0"/>
            </a:endParaRPr>
          </a:p>
        </p:txBody>
      </p:sp>
    </p:spTree>
    <p:extLst>
      <p:ext uri="{BB962C8B-B14F-4D97-AF65-F5344CB8AC3E}">
        <p14:creationId xmlns:p14="http://schemas.microsoft.com/office/powerpoint/2010/main" val="1175656511"/>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71673" y="3244334"/>
            <a:ext cx="184731" cy="369332"/>
          </a:xfrm>
          <a:prstGeom prst="rect">
            <a:avLst/>
          </a:prstGeom>
        </p:spPr>
        <p:txBody>
          <a:bodyPr wrap="none">
            <a:spAutoFit/>
          </a:bodyPr>
          <a:lstStyle/>
          <a:p>
            <a:endParaRPr lang="en-IN" dirty="0"/>
          </a:p>
        </p:txBody>
      </p:sp>
      <p:sp>
        <p:nvSpPr>
          <p:cNvPr id="3" name="Subtitle 2">
            <a:extLst>
              <a:ext uri="{FF2B5EF4-FFF2-40B4-BE49-F238E27FC236}">
                <a16:creationId xmlns:a16="http://schemas.microsoft.com/office/drawing/2014/main" xmlns="" id="{B195151D-E8F2-09AA-111D-6683EFBF7475}"/>
              </a:ext>
            </a:extLst>
          </p:cNvPr>
          <p:cNvSpPr txBox="1">
            <a:spLocks/>
          </p:cNvSpPr>
          <p:nvPr/>
        </p:nvSpPr>
        <p:spPr>
          <a:xfrm>
            <a:off x="1595269" y="1159497"/>
            <a:ext cx="9001462" cy="4098303"/>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000"/>
              </a:spcBef>
              <a:buFont typeface="Arial" panose="020B0604020202020204" pitchFamily="34" charset="0"/>
              <a:buNone/>
              <a:defRPr sz="2400" kern="1200">
                <a:solidFill>
                  <a:schemeClr val="tx1"/>
                </a:solidFill>
                <a:effectLst>
                  <a:outerShdw blurRad="50800" dist="38100" dir="2700000" algn="tl" rotWithShape="0">
                    <a:srgbClr val="000000">
                      <a:alpha val="48000"/>
                    </a:srgbClr>
                  </a:outerShdw>
                </a:effectLst>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effectLst>
                  <a:outerShdw blurRad="50800" dist="38100" dir="2700000" algn="tl" rotWithShape="0">
                    <a:srgbClr val="000000">
                      <a:alpha val="48000"/>
                    </a:srgbClr>
                  </a:outerShdw>
                </a:effectLst>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2860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7432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2004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657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342900" indent="-342900" algn="l">
              <a:buFont typeface="Arial" panose="020B0604020202020204" pitchFamily="34" charset="0"/>
              <a:buChar char="•"/>
            </a:pPr>
            <a:endParaRPr lang="en-US" dirty="0">
              <a:latin typeface="Times New Roman" pitchFamily="18" charset="0"/>
              <a:cs typeface="Times New Roman" pitchFamily="18" charset="0"/>
            </a:endParaRPr>
          </a:p>
        </p:txBody>
      </p:sp>
      <p:sp>
        <p:nvSpPr>
          <p:cNvPr id="4" name="Title 1">
            <a:extLst>
              <a:ext uri="{FF2B5EF4-FFF2-40B4-BE49-F238E27FC236}">
                <a16:creationId xmlns:a16="http://schemas.microsoft.com/office/drawing/2014/main" xmlns="" id="{1969D35D-C0D0-BFE5-D331-16D9079DFDD9}"/>
              </a:ext>
            </a:extLst>
          </p:cNvPr>
          <p:cNvSpPr txBox="1">
            <a:spLocks/>
          </p:cNvSpPr>
          <p:nvPr/>
        </p:nvSpPr>
        <p:spPr>
          <a:xfrm>
            <a:off x="5878972" y="6407403"/>
            <a:ext cx="674228" cy="3640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IN" sz="1600" dirty="0" smtClean="0">
                <a:latin typeface="Times New Roman" pitchFamily="18" charset="0"/>
                <a:cs typeface="Times New Roman" pitchFamily="18" charset="0"/>
              </a:rPr>
              <a:t>P</a:t>
            </a:r>
            <a:r>
              <a:rPr lang="en-IN" sz="1600" cap="none" dirty="0" smtClean="0">
                <a:latin typeface="Times New Roman" pitchFamily="18" charset="0"/>
                <a:cs typeface="Times New Roman" pitchFamily="18" charset="0"/>
              </a:rPr>
              <a:t>g.</a:t>
            </a:r>
            <a:r>
              <a:rPr lang="en-IN" sz="1600" dirty="0" smtClean="0">
                <a:latin typeface="Times New Roman" pitchFamily="18" charset="0"/>
                <a:cs typeface="Times New Roman" pitchFamily="18" charset="0"/>
              </a:rPr>
              <a:t>10</a:t>
            </a:r>
            <a:endParaRPr lang="en-IN" sz="1600" dirty="0">
              <a:latin typeface="Times New Roman" pitchFamily="18" charset="0"/>
              <a:cs typeface="Times New Roman" pitchFamily="18" charset="0"/>
            </a:endParaRPr>
          </a:p>
        </p:txBody>
      </p:sp>
      <p:sp>
        <p:nvSpPr>
          <p:cNvPr id="5" name="Text Placeholder 8"/>
          <p:cNvSpPr txBox="1">
            <a:spLocks/>
          </p:cNvSpPr>
          <p:nvPr/>
        </p:nvSpPr>
        <p:spPr>
          <a:xfrm>
            <a:off x="1228577" y="666656"/>
            <a:ext cx="10329324" cy="5645912"/>
          </a:xfrm>
          <a:prstGeom prst="rect">
            <a:avLst/>
          </a:prstGeom>
        </p:spPr>
        <p:txBody>
          <a:bodyPr>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Clr>
                <a:schemeClr val="tx1"/>
              </a:buClr>
              <a:buNone/>
            </a:pPr>
            <a:endParaRPr lang="en-US" sz="1200" dirty="0" smtClean="0">
              <a:latin typeface="Times New Roman" pitchFamily="18" charset="0"/>
              <a:cs typeface="Times New Roman" pitchFamily="18" charset="0"/>
            </a:endParaRPr>
          </a:p>
        </p:txBody>
      </p:sp>
      <p:sp>
        <p:nvSpPr>
          <p:cNvPr id="6" name="Title 16"/>
          <p:cNvSpPr txBox="1">
            <a:spLocks/>
          </p:cNvSpPr>
          <p:nvPr/>
        </p:nvSpPr>
        <p:spPr>
          <a:xfrm>
            <a:off x="1194834" y="113203"/>
            <a:ext cx="9802331" cy="925523"/>
          </a:xfrm>
          <a:prstGeom prst="rect">
            <a:avLst/>
          </a:prstGeom>
        </p:spPr>
        <p:txBody>
          <a:bodyP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4800" cap="none" dirty="0" err="1">
                <a:latin typeface="Times New Roman" pitchFamily="18" charset="0"/>
                <a:cs typeface="Times New Roman" pitchFamily="18" charset="0"/>
              </a:rPr>
              <a:t>walmart</a:t>
            </a:r>
            <a:endParaRPr lang="en-US" sz="4800" cap="none" dirty="0" smtClean="0">
              <a:latin typeface="Times New Roman" pitchFamily="18" charset="0"/>
              <a:cs typeface="Times New Roman" pitchFamily="18" charset="0"/>
            </a:endParaRPr>
          </a:p>
          <a:p>
            <a:endParaRPr lang="en-IN" sz="4400" cap="none" dirty="0">
              <a:latin typeface="Times New Roman" pitchFamily="18" charset="0"/>
              <a:cs typeface="Times New Roman" pitchFamily="18" charset="0"/>
            </a:endParaRPr>
          </a:p>
        </p:txBody>
      </p:sp>
      <p:sp>
        <p:nvSpPr>
          <p:cNvPr id="7" name="Subtitle 15"/>
          <p:cNvSpPr txBox="1">
            <a:spLocks/>
          </p:cNvSpPr>
          <p:nvPr/>
        </p:nvSpPr>
        <p:spPr>
          <a:xfrm>
            <a:off x="1776789" y="1038726"/>
            <a:ext cx="9232900" cy="4579937"/>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None/>
            </a:pPr>
            <a:endParaRPr lang="en-IN" sz="2800" dirty="0">
              <a:latin typeface="Times New Roman" pitchFamily="18" charset="0"/>
              <a:cs typeface="Times New Roman"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694" y="1448056"/>
            <a:ext cx="5287306" cy="3521183"/>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448056"/>
            <a:ext cx="5506453" cy="3521183"/>
          </a:xfrm>
          <a:prstGeom prst="rect">
            <a:avLst/>
          </a:prstGeom>
        </p:spPr>
      </p:pic>
    </p:spTree>
    <p:extLst>
      <p:ext uri="{BB962C8B-B14F-4D97-AF65-F5344CB8AC3E}">
        <p14:creationId xmlns:p14="http://schemas.microsoft.com/office/powerpoint/2010/main" val="194168932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71673" y="3244334"/>
            <a:ext cx="184731" cy="369332"/>
          </a:xfrm>
          <a:prstGeom prst="rect">
            <a:avLst/>
          </a:prstGeom>
        </p:spPr>
        <p:txBody>
          <a:bodyPr wrap="none">
            <a:spAutoFit/>
          </a:bodyPr>
          <a:lstStyle/>
          <a:p>
            <a:endParaRPr lang="en-IN" dirty="0"/>
          </a:p>
        </p:txBody>
      </p:sp>
      <p:sp>
        <p:nvSpPr>
          <p:cNvPr id="3" name="Subtitle 2">
            <a:extLst>
              <a:ext uri="{FF2B5EF4-FFF2-40B4-BE49-F238E27FC236}">
                <a16:creationId xmlns:a16="http://schemas.microsoft.com/office/drawing/2014/main" xmlns="" id="{B195151D-E8F2-09AA-111D-6683EFBF7475}"/>
              </a:ext>
            </a:extLst>
          </p:cNvPr>
          <p:cNvSpPr txBox="1">
            <a:spLocks/>
          </p:cNvSpPr>
          <p:nvPr/>
        </p:nvSpPr>
        <p:spPr>
          <a:xfrm>
            <a:off x="1595269" y="1159497"/>
            <a:ext cx="9001462" cy="4098303"/>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000"/>
              </a:spcBef>
              <a:buFont typeface="Arial" panose="020B0604020202020204" pitchFamily="34" charset="0"/>
              <a:buNone/>
              <a:defRPr sz="2400" kern="1200">
                <a:solidFill>
                  <a:schemeClr val="tx1"/>
                </a:solidFill>
                <a:effectLst>
                  <a:outerShdw blurRad="50800" dist="38100" dir="2700000" algn="tl" rotWithShape="0">
                    <a:srgbClr val="000000">
                      <a:alpha val="48000"/>
                    </a:srgbClr>
                  </a:outerShdw>
                </a:effectLst>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effectLst>
                  <a:outerShdw blurRad="50800" dist="38100" dir="2700000" algn="tl" rotWithShape="0">
                    <a:srgbClr val="000000">
                      <a:alpha val="48000"/>
                    </a:srgbClr>
                  </a:outerShdw>
                </a:effectLst>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2860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7432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2004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657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342900" indent="-342900" algn="l">
              <a:buFont typeface="Arial" panose="020B0604020202020204" pitchFamily="34" charset="0"/>
              <a:buChar char="•"/>
            </a:pPr>
            <a:endParaRPr lang="en-US" dirty="0">
              <a:latin typeface="Times New Roman" pitchFamily="18" charset="0"/>
              <a:cs typeface="Times New Roman" pitchFamily="18" charset="0"/>
            </a:endParaRPr>
          </a:p>
        </p:txBody>
      </p:sp>
      <p:sp>
        <p:nvSpPr>
          <p:cNvPr id="4" name="Title 1">
            <a:extLst>
              <a:ext uri="{FF2B5EF4-FFF2-40B4-BE49-F238E27FC236}">
                <a16:creationId xmlns:a16="http://schemas.microsoft.com/office/drawing/2014/main" xmlns="" id="{1969D35D-C0D0-BFE5-D331-16D9079DFDD9}"/>
              </a:ext>
            </a:extLst>
          </p:cNvPr>
          <p:cNvSpPr txBox="1">
            <a:spLocks/>
          </p:cNvSpPr>
          <p:nvPr/>
        </p:nvSpPr>
        <p:spPr>
          <a:xfrm>
            <a:off x="5878972" y="6407403"/>
            <a:ext cx="690270" cy="3640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IN" sz="1600" dirty="0" smtClean="0">
                <a:latin typeface="Times New Roman" pitchFamily="18" charset="0"/>
                <a:cs typeface="Times New Roman" pitchFamily="18" charset="0"/>
              </a:rPr>
              <a:t>P</a:t>
            </a:r>
            <a:r>
              <a:rPr lang="en-IN" sz="1600" cap="none" dirty="0" smtClean="0">
                <a:latin typeface="Times New Roman" pitchFamily="18" charset="0"/>
                <a:cs typeface="Times New Roman" pitchFamily="18" charset="0"/>
              </a:rPr>
              <a:t>g.</a:t>
            </a:r>
            <a:r>
              <a:rPr lang="en-IN" sz="1600" dirty="0" smtClean="0">
                <a:latin typeface="Times New Roman" pitchFamily="18" charset="0"/>
                <a:cs typeface="Times New Roman" pitchFamily="18" charset="0"/>
              </a:rPr>
              <a:t>11</a:t>
            </a:r>
            <a:endParaRPr lang="en-IN" sz="1600" dirty="0">
              <a:latin typeface="Times New Roman" pitchFamily="18" charset="0"/>
              <a:cs typeface="Times New Roman" pitchFamily="18" charset="0"/>
            </a:endParaRPr>
          </a:p>
        </p:txBody>
      </p:sp>
      <p:sp>
        <p:nvSpPr>
          <p:cNvPr id="5" name="Text Placeholder 8"/>
          <p:cNvSpPr txBox="1">
            <a:spLocks/>
          </p:cNvSpPr>
          <p:nvPr/>
        </p:nvSpPr>
        <p:spPr>
          <a:xfrm>
            <a:off x="1228577" y="666656"/>
            <a:ext cx="10329324" cy="5645912"/>
          </a:xfrm>
          <a:prstGeom prst="rect">
            <a:avLst/>
          </a:prstGeom>
        </p:spPr>
        <p:txBody>
          <a:bodyPr>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Clr>
                <a:schemeClr val="tx1"/>
              </a:buClr>
              <a:buNone/>
            </a:pPr>
            <a:endParaRPr lang="en-US" sz="1200" dirty="0" smtClean="0">
              <a:latin typeface="Times New Roman" pitchFamily="18" charset="0"/>
              <a:cs typeface="Times New Roman" pitchFamily="18" charset="0"/>
            </a:endParaRPr>
          </a:p>
        </p:txBody>
      </p:sp>
      <p:sp>
        <p:nvSpPr>
          <p:cNvPr id="6" name="Title 16"/>
          <p:cNvSpPr txBox="1">
            <a:spLocks/>
          </p:cNvSpPr>
          <p:nvPr/>
        </p:nvSpPr>
        <p:spPr>
          <a:xfrm>
            <a:off x="1194834" y="113203"/>
            <a:ext cx="9802331" cy="925523"/>
          </a:xfrm>
          <a:prstGeom prst="rect">
            <a:avLst/>
          </a:prstGeom>
        </p:spPr>
        <p:txBody>
          <a:bodyP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4800" cap="none" dirty="0" err="1">
                <a:latin typeface="Times New Roman" pitchFamily="18" charset="0"/>
                <a:cs typeface="Times New Roman" pitchFamily="18" charset="0"/>
              </a:rPr>
              <a:t>walmart</a:t>
            </a:r>
            <a:endParaRPr lang="en-US" sz="4800" cap="none" dirty="0" smtClean="0">
              <a:latin typeface="Times New Roman" pitchFamily="18" charset="0"/>
              <a:cs typeface="Times New Roman" pitchFamily="18" charset="0"/>
            </a:endParaRPr>
          </a:p>
          <a:p>
            <a:endParaRPr lang="en-IN" sz="4400" cap="none" dirty="0">
              <a:latin typeface="Times New Roman" pitchFamily="18" charset="0"/>
              <a:cs typeface="Times New Roman" pitchFamily="18" charset="0"/>
            </a:endParaRPr>
          </a:p>
        </p:txBody>
      </p:sp>
      <p:sp>
        <p:nvSpPr>
          <p:cNvPr id="7" name="Subtitle 15"/>
          <p:cNvSpPr txBox="1">
            <a:spLocks/>
          </p:cNvSpPr>
          <p:nvPr/>
        </p:nvSpPr>
        <p:spPr>
          <a:xfrm>
            <a:off x="1776789" y="1038726"/>
            <a:ext cx="9232900" cy="4579937"/>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342900" indent="-342900">
              <a:buFont typeface="Wingdings" pitchFamily="2" charset="2"/>
              <a:buChar char="v"/>
            </a:pPr>
            <a:r>
              <a:rPr lang="en-US" sz="2800" b="1" dirty="0">
                <a:effectLst/>
                <a:latin typeface="Times New Roman" pitchFamily="18" charset="0"/>
                <a:cs typeface="Times New Roman" pitchFamily="18" charset="0"/>
              </a:rPr>
              <a:t>The largest retail company in the world, </a:t>
            </a:r>
            <a:r>
              <a:rPr lang="en-US" sz="2800" b="1" dirty="0" err="1">
                <a:effectLst/>
                <a:latin typeface="Times New Roman" pitchFamily="18" charset="0"/>
                <a:cs typeface="Times New Roman" pitchFamily="18" charset="0"/>
              </a:rPr>
              <a:t>Walmart</a:t>
            </a:r>
            <a:r>
              <a:rPr lang="en-US" sz="2800" b="1" dirty="0">
                <a:effectLst/>
                <a:latin typeface="Times New Roman" pitchFamily="18" charset="0"/>
                <a:cs typeface="Times New Roman" pitchFamily="18" charset="0"/>
              </a:rPr>
              <a:t>, has sent letters to its suppliers of farmed goods urging them to track their produce using </a:t>
            </a:r>
            <a:r>
              <a:rPr lang="en-US" sz="2800" b="1" dirty="0" err="1">
                <a:effectLst/>
                <a:latin typeface="Times New Roman" pitchFamily="18" charset="0"/>
                <a:cs typeface="Times New Roman" pitchFamily="18" charset="0"/>
              </a:rPr>
              <a:t>blockchain</a:t>
            </a:r>
            <a:r>
              <a:rPr lang="en-US" sz="2800" b="1" dirty="0">
                <a:effectLst/>
                <a:latin typeface="Times New Roman" pitchFamily="18" charset="0"/>
                <a:cs typeface="Times New Roman" pitchFamily="18" charset="0"/>
              </a:rPr>
              <a:t> technology</a:t>
            </a:r>
            <a:r>
              <a:rPr lang="en-US" sz="2800" b="1" dirty="0" smtClean="0">
                <a:effectLst/>
                <a:latin typeface="Times New Roman" pitchFamily="18" charset="0"/>
                <a:cs typeface="Times New Roman" pitchFamily="18" charset="0"/>
              </a:rPr>
              <a:t>.</a:t>
            </a:r>
          </a:p>
          <a:p>
            <a:pPr marL="342900" indent="-342900">
              <a:buFont typeface="Wingdings" pitchFamily="2" charset="2"/>
              <a:buChar char="v"/>
            </a:pPr>
            <a:r>
              <a:rPr lang="en-US" sz="2800" dirty="0">
                <a:effectLst/>
                <a:latin typeface="Times New Roman" pitchFamily="18" charset="0"/>
                <a:cs typeface="Times New Roman" pitchFamily="18" charset="0"/>
              </a:rPr>
              <a:t>The company announced its partnership with the US-based technology firm, IBM, to build the tracking system</a:t>
            </a:r>
            <a:r>
              <a:rPr lang="en-US" sz="2800" dirty="0" smtClean="0">
                <a:effectLst/>
                <a:latin typeface="Times New Roman" pitchFamily="18" charset="0"/>
                <a:cs typeface="Times New Roman" pitchFamily="18" charset="0"/>
              </a:rPr>
              <a:t>.</a:t>
            </a:r>
          </a:p>
          <a:p>
            <a:pPr marL="342900" indent="-342900">
              <a:buFont typeface="Wingdings" pitchFamily="2" charset="2"/>
              <a:buChar char="v"/>
            </a:pPr>
            <a:r>
              <a:rPr lang="en-US" sz="2800" dirty="0">
                <a:effectLst/>
                <a:latin typeface="Times New Roman" pitchFamily="18" charset="0"/>
                <a:cs typeface="Times New Roman" pitchFamily="18" charset="0"/>
              </a:rPr>
              <a:t>The IBM Food Trust will work to manage traceability in the food supply chain in two phases, allowing </a:t>
            </a:r>
            <a:r>
              <a:rPr lang="en-US" sz="2800" dirty="0" err="1">
                <a:effectLst/>
                <a:latin typeface="Times New Roman" pitchFamily="18" charset="0"/>
                <a:cs typeface="Times New Roman" pitchFamily="18" charset="0"/>
              </a:rPr>
              <a:t>Walmart</a:t>
            </a:r>
            <a:r>
              <a:rPr lang="en-US" sz="2800" dirty="0">
                <a:effectLst/>
                <a:latin typeface="Times New Roman" pitchFamily="18" charset="0"/>
                <a:cs typeface="Times New Roman" pitchFamily="18" charset="0"/>
              </a:rPr>
              <a:t> to tack food efficiently in a large system.</a:t>
            </a:r>
            <a:endParaRPr lang="en-US" sz="2800" b="1" dirty="0" smtClean="0">
              <a:effectLst/>
              <a:latin typeface="Times New Roman" pitchFamily="18" charset="0"/>
              <a:cs typeface="Times New Roman" pitchFamily="18" charset="0"/>
            </a:endParaRPr>
          </a:p>
        </p:txBody>
      </p:sp>
    </p:spTree>
    <p:extLst>
      <p:ext uri="{BB962C8B-B14F-4D97-AF65-F5344CB8AC3E}">
        <p14:creationId xmlns:p14="http://schemas.microsoft.com/office/powerpoint/2010/main" val="202650454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449180"/>
            <a:ext cx="10353761" cy="1082842"/>
          </a:xfrm>
        </p:spPr>
        <p:txBody>
          <a:bodyPr>
            <a:normAutofit/>
          </a:bodyPr>
          <a:lstStyle/>
          <a:p>
            <a:r>
              <a:rPr lang="en-IN" sz="4800" cap="none" dirty="0" smtClean="0">
                <a:latin typeface="Times New Roman" pitchFamily="18" charset="0"/>
                <a:cs typeface="Times New Roman" pitchFamily="18" charset="0"/>
              </a:rPr>
              <a:t>Screenshot of </a:t>
            </a:r>
            <a:r>
              <a:rPr lang="en-IN" sz="4800" cap="none" dirty="0" err="1">
                <a:latin typeface="Times New Roman" pitchFamily="18" charset="0"/>
                <a:cs typeface="Times New Roman" pitchFamily="18" charset="0"/>
              </a:rPr>
              <a:t>R</a:t>
            </a:r>
            <a:r>
              <a:rPr lang="en-IN" sz="4800" cap="none" dirty="0" err="1" smtClean="0">
                <a:latin typeface="Times New Roman" pitchFamily="18" charset="0"/>
                <a:cs typeface="Times New Roman" pitchFamily="18" charset="0"/>
              </a:rPr>
              <a:t>imix</a:t>
            </a:r>
            <a:r>
              <a:rPr lang="en-IN" sz="4800" cap="none" dirty="0" smtClean="0">
                <a:latin typeface="Times New Roman" pitchFamily="18" charset="0"/>
                <a:cs typeface="Times New Roman" pitchFamily="18" charset="0"/>
              </a:rPr>
              <a:t> Environment</a:t>
            </a:r>
            <a:endParaRPr lang="en-IN" sz="4800" cap="none" dirty="0">
              <a:latin typeface="Times New Roman" pitchFamily="18" charset="0"/>
              <a:cs typeface="Times New Roman"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5178" y="1494092"/>
            <a:ext cx="6624987" cy="4600303"/>
          </a:xfrm>
          <a:prstGeom prst="rect">
            <a:avLst/>
          </a:prstGeom>
        </p:spPr>
      </p:pic>
      <p:sp>
        <p:nvSpPr>
          <p:cNvPr id="7" name="Title 1">
            <a:extLst>
              <a:ext uri="{FF2B5EF4-FFF2-40B4-BE49-F238E27FC236}">
                <a16:creationId xmlns:a16="http://schemas.microsoft.com/office/drawing/2014/main" xmlns="" id="{1969D35D-C0D0-BFE5-D331-16D9079DFDD9}"/>
              </a:ext>
            </a:extLst>
          </p:cNvPr>
          <p:cNvSpPr txBox="1">
            <a:spLocks/>
          </p:cNvSpPr>
          <p:nvPr/>
        </p:nvSpPr>
        <p:spPr>
          <a:xfrm>
            <a:off x="5798761" y="6392070"/>
            <a:ext cx="674228" cy="3640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IN" sz="1600" dirty="0" smtClean="0">
                <a:latin typeface="Times New Roman" pitchFamily="18" charset="0"/>
                <a:cs typeface="Times New Roman" pitchFamily="18" charset="0"/>
              </a:rPr>
              <a:t>P</a:t>
            </a:r>
            <a:r>
              <a:rPr lang="en-IN" sz="1600" cap="none" dirty="0" smtClean="0">
                <a:latin typeface="Times New Roman" pitchFamily="18" charset="0"/>
                <a:cs typeface="Times New Roman" pitchFamily="18" charset="0"/>
              </a:rPr>
              <a:t>g.</a:t>
            </a:r>
            <a:r>
              <a:rPr lang="en-IN" sz="1600" dirty="0" smtClean="0">
                <a:latin typeface="Times New Roman" pitchFamily="18" charset="0"/>
                <a:cs typeface="Times New Roman" pitchFamily="18" charset="0"/>
              </a:rPr>
              <a:t>12</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96305495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8069" y="2751221"/>
            <a:ext cx="10353761" cy="1326321"/>
          </a:xfrm>
        </p:spPr>
        <p:txBody>
          <a:bodyPr>
            <a:noAutofit/>
          </a:bodyPr>
          <a:lstStyle/>
          <a:p>
            <a:r>
              <a:rPr lang="en-US" sz="4800" dirty="0">
                <a:latin typeface="Times New Roman" pitchFamily="18" charset="0"/>
                <a:cs typeface="Times New Roman" pitchFamily="18" charset="0"/>
              </a:rPr>
              <a:t>smart contract creation using </a:t>
            </a:r>
            <a:r>
              <a:rPr lang="en-US" sz="4800" dirty="0" err="1">
                <a:latin typeface="Times New Roman" pitchFamily="18" charset="0"/>
                <a:cs typeface="Times New Roman" pitchFamily="18" charset="0"/>
              </a:rPr>
              <a:t>Rimix</a:t>
            </a:r>
            <a:r>
              <a:rPr lang="en-US" sz="4800" dirty="0">
                <a:latin typeface="Times New Roman" pitchFamily="18" charset="0"/>
                <a:cs typeface="Times New Roman" pitchFamily="18" charset="0"/>
              </a:rPr>
              <a:t>.</a:t>
            </a:r>
            <a:endParaRPr lang="en-IN" sz="4800" dirty="0"/>
          </a:p>
        </p:txBody>
      </p:sp>
      <p:sp>
        <p:nvSpPr>
          <p:cNvPr id="4" name="Title 1">
            <a:extLst>
              <a:ext uri="{FF2B5EF4-FFF2-40B4-BE49-F238E27FC236}">
                <a16:creationId xmlns:a16="http://schemas.microsoft.com/office/drawing/2014/main" xmlns="" id="{1969D35D-C0D0-BFE5-D331-16D9079DFDD9}"/>
              </a:ext>
            </a:extLst>
          </p:cNvPr>
          <p:cNvSpPr txBox="1">
            <a:spLocks/>
          </p:cNvSpPr>
          <p:nvPr/>
        </p:nvSpPr>
        <p:spPr>
          <a:xfrm>
            <a:off x="5798761" y="6392070"/>
            <a:ext cx="674228" cy="3640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IN" sz="1600" dirty="0" smtClean="0">
                <a:latin typeface="Times New Roman" pitchFamily="18" charset="0"/>
                <a:cs typeface="Times New Roman" pitchFamily="18" charset="0"/>
              </a:rPr>
              <a:t>P</a:t>
            </a:r>
            <a:r>
              <a:rPr lang="en-IN" sz="1600" cap="none" dirty="0" smtClean="0">
                <a:latin typeface="Times New Roman" pitchFamily="18" charset="0"/>
                <a:cs typeface="Times New Roman" pitchFamily="18" charset="0"/>
              </a:rPr>
              <a:t>g.</a:t>
            </a:r>
            <a:r>
              <a:rPr lang="en-IN" sz="1600" dirty="0" smtClean="0">
                <a:latin typeface="Times New Roman" pitchFamily="18" charset="0"/>
                <a:cs typeface="Times New Roman" pitchFamily="18" charset="0"/>
              </a:rPr>
              <a:t>13</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187814659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58994" y="3304674"/>
            <a:ext cx="10353761" cy="1326321"/>
          </a:xfrm>
          <a:prstGeom prst="rect">
            <a:avLst/>
          </a:prstGeom>
        </p:spPr>
        <p:txBody>
          <a:bodyPr>
            <a:no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6600" dirty="0" smtClean="0"/>
              <a:t>Thank you</a:t>
            </a:r>
            <a:endParaRPr lang="en-IN" sz="6600" dirty="0"/>
          </a:p>
        </p:txBody>
      </p:sp>
    </p:spTree>
    <p:extLst>
      <p:ext uri="{BB962C8B-B14F-4D97-AF65-F5344CB8AC3E}">
        <p14:creationId xmlns:p14="http://schemas.microsoft.com/office/powerpoint/2010/main" val="182439211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71673" y="3244334"/>
            <a:ext cx="184731" cy="369332"/>
          </a:xfrm>
          <a:prstGeom prst="rect">
            <a:avLst/>
          </a:prstGeom>
        </p:spPr>
        <p:txBody>
          <a:bodyPr wrap="none">
            <a:spAutoFit/>
          </a:bodyPr>
          <a:lstStyle/>
          <a:p>
            <a:endParaRPr lang="en-IN" dirty="0"/>
          </a:p>
        </p:txBody>
      </p:sp>
      <p:sp>
        <p:nvSpPr>
          <p:cNvPr id="3" name="Title 1">
            <a:extLst>
              <a:ext uri="{FF2B5EF4-FFF2-40B4-BE49-F238E27FC236}">
                <a16:creationId xmlns:a16="http://schemas.microsoft.com/office/drawing/2014/main" xmlns="" id="{1969D35D-C0D0-BFE5-D331-16D9079DFDD9}"/>
              </a:ext>
            </a:extLst>
          </p:cNvPr>
          <p:cNvSpPr txBox="1">
            <a:spLocks/>
          </p:cNvSpPr>
          <p:nvPr/>
        </p:nvSpPr>
        <p:spPr>
          <a:xfrm>
            <a:off x="1293560" y="216486"/>
            <a:ext cx="9001462" cy="867265"/>
          </a:xfrm>
          <a:prstGeom prst="rect">
            <a:avLst/>
          </a:prstGeom>
        </p:spPr>
        <p:txBody>
          <a:bodyPr>
            <a:no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IN" sz="4800" dirty="0" smtClean="0">
                <a:latin typeface="Times New Roman" pitchFamily="18" charset="0"/>
                <a:cs typeface="Times New Roman" pitchFamily="18" charset="0"/>
              </a:rPr>
              <a:t>R</a:t>
            </a:r>
            <a:r>
              <a:rPr lang="en-IN" sz="4800" cap="none" dirty="0" smtClean="0">
                <a:latin typeface="Times New Roman" pitchFamily="18" charset="0"/>
                <a:cs typeface="Times New Roman" pitchFamily="18" charset="0"/>
              </a:rPr>
              <a:t>oadmap of </a:t>
            </a:r>
            <a:r>
              <a:rPr lang="en-IN" sz="4800" cap="none" dirty="0">
                <a:latin typeface="Times New Roman" pitchFamily="18" charset="0"/>
                <a:cs typeface="Times New Roman" pitchFamily="18" charset="0"/>
              </a:rPr>
              <a:t>t</a:t>
            </a:r>
            <a:r>
              <a:rPr lang="en-IN" sz="4800" cap="none" dirty="0" smtClean="0">
                <a:latin typeface="Times New Roman" pitchFamily="18" charset="0"/>
                <a:cs typeface="Times New Roman" pitchFamily="18" charset="0"/>
              </a:rPr>
              <a:t>he </a:t>
            </a:r>
            <a:r>
              <a:rPr lang="en-IN" sz="4800" b="0" cap="none" dirty="0">
                <a:effectLst/>
              </a:rPr>
              <a:t>s</a:t>
            </a:r>
            <a:r>
              <a:rPr lang="en-IN" sz="4800" b="0" cap="none" dirty="0" smtClean="0">
                <a:effectLst/>
              </a:rPr>
              <a:t>ession</a:t>
            </a:r>
            <a:endParaRPr lang="en-IN" sz="4800" cap="none" dirty="0">
              <a:latin typeface="Times New Roman" pitchFamily="18" charset="0"/>
              <a:cs typeface="Times New Roman" pitchFamily="18" charset="0"/>
            </a:endParaRPr>
          </a:p>
        </p:txBody>
      </p:sp>
      <p:sp>
        <p:nvSpPr>
          <p:cNvPr id="4" name="Subtitle 2">
            <a:extLst>
              <a:ext uri="{FF2B5EF4-FFF2-40B4-BE49-F238E27FC236}">
                <a16:creationId xmlns:a16="http://schemas.microsoft.com/office/drawing/2014/main" xmlns="" id="{B195151D-E8F2-09AA-111D-6683EFBF7475}"/>
              </a:ext>
            </a:extLst>
          </p:cNvPr>
          <p:cNvSpPr txBox="1">
            <a:spLocks/>
          </p:cNvSpPr>
          <p:nvPr/>
        </p:nvSpPr>
        <p:spPr>
          <a:xfrm>
            <a:off x="1595269" y="1159497"/>
            <a:ext cx="9001462" cy="4098303"/>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000"/>
              </a:spcBef>
              <a:buFont typeface="Arial" panose="020B0604020202020204" pitchFamily="34" charset="0"/>
              <a:buNone/>
              <a:defRPr sz="2400" kern="1200">
                <a:solidFill>
                  <a:schemeClr val="tx1"/>
                </a:solidFill>
                <a:effectLst>
                  <a:outerShdw blurRad="50800" dist="38100" dir="2700000" algn="tl" rotWithShape="0">
                    <a:srgbClr val="000000">
                      <a:alpha val="48000"/>
                    </a:srgbClr>
                  </a:outerShdw>
                </a:effectLst>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effectLst>
                  <a:outerShdw blurRad="50800" dist="38100" dir="2700000" algn="tl" rotWithShape="0">
                    <a:srgbClr val="000000">
                      <a:alpha val="48000"/>
                    </a:srgbClr>
                  </a:outerShdw>
                </a:effectLst>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2860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7432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2004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657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342900" indent="-342900" algn="l">
              <a:buFont typeface="Arial" panose="020B0604020202020204" pitchFamily="34" charset="0"/>
              <a:buChar char="•"/>
            </a:pPr>
            <a:endParaRPr lang="en-US" dirty="0">
              <a:latin typeface="Times New Roman" pitchFamily="18" charset="0"/>
              <a:cs typeface="Times New Roman" pitchFamily="18" charset="0"/>
            </a:endParaRPr>
          </a:p>
        </p:txBody>
      </p:sp>
      <p:sp>
        <p:nvSpPr>
          <p:cNvPr id="5" name="Title 1">
            <a:extLst>
              <a:ext uri="{FF2B5EF4-FFF2-40B4-BE49-F238E27FC236}">
                <a16:creationId xmlns:a16="http://schemas.microsoft.com/office/drawing/2014/main" xmlns="" id="{1969D35D-C0D0-BFE5-D331-16D9079DFDD9}"/>
              </a:ext>
            </a:extLst>
          </p:cNvPr>
          <p:cNvSpPr txBox="1">
            <a:spLocks/>
          </p:cNvSpPr>
          <p:nvPr/>
        </p:nvSpPr>
        <p:spPr>
          <a:xfrm>
            <a:off x="5798761" y="6392070"/>
            <a:ext cx="594478" cy="3640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IN" sz="1600" dirty="0" smtClean="0">
                <a:latin typeface="Times New Roman" pitchFamily="18" charset="0"/>
                <a:cs typeface="Times New Roman" pitchFamily="18" charset="0"/>
              </a:rPr>
              <a:t>P</a:t>
            </a:r>
            <a:r>
              <a:rPr lang="en-IN" sz="1600" cap="none" dirty="0" smtClean="0">
                <a:latin typeface="Times New Roman" pitchFamily="18" charset="0"/>
                <a:cs typeface="Times New Roman" pitchFamily="18" charset="0"/>
              </a:rPr>
              <a:t>g.</a:t>
            </a:r>
            <a:r>
              <a:rPr lang="en-IN" sz="1600" dirty="0">
                <a:latin typeface="Times New Roman" pitchFamily="18" charset="0"/>
                <a:cs typeface="Times New Roman" pitchFamily="18" charset="0"/>
              </a:rPr>
              <a:t>1</a:t>
            </a:r>
          </a:p>
        </p:txBody>
      </p:sp>
      <p:sp>
        <p:nvSpPr>
          <p:cNvPr id="9" name="Text Placeholder 8"/>
          <p:cNvSpPr>
            <a:spLocks noGrp="1"/>
          </p:cNvSpPr>
          <p:nvPr>
            <p:ph type="body" idx="1"/>
          </p:nvPr>
        </p:nvSpPr>
        <p:spPr>
          <a:xfrm>
            <a:off x="1595269" y="1083751"/>
            <a:ext cx="10329324" cy="4459728"/>
          </a:xfrm>
        </p:spPr>
        <p:txBody>
          <a:bodyPr>
            <a:noAutofit/>
          </a:bodyPr>
          <a:lstStyle/>
          <a:p>
            <a:pPr marL="342900" indent="-342900" algn="l">
              <a:buClr>
                <a:schemeClr val="tx1"/>
              </a:buClr>
              <a:buFont typeface="Wingdings" pitchFamily="2" charset="2"/>
              <a:buChar char="v"/>
            </a:pPr>
            <a:r>
              <a:rPr lang="en-IN" sz="3600" dirty="0" smtClean="0">
                <a:latin typeface="Times New Roman" pitchFamily="18" charset="0"/>
                <a:cs typeface="Times New Roman" pitchFamily="18" charset="0"/>
              </a:rPr>
              <a:t>How </a:t>
            </a:r>
            <a:r>
              <a:rPr lang="en-IN" sz="3600" dirty="0" err="1" smtClean="0">
                <a:latin typeface="Times New Roman" pitchFamily="18" charset="0"/>
                <a:cs typeface="Times New Roman" pitchFamily="18" charset="0"/>
              </a:rPr>
              <a:t>blockchain</a:t>
            </a:r>
            <a:r>
              <a:rPr lang="en-IN" sz="3600" dirty="0" smtClean="0">
                <a:latin typeface="Times New Roman" pitchFamily="18" charset="0"/>
                <a:cs typeface="Times New Roman" pitchFamily="18" charset="0"/>
              </a:rPr>
              <a:t> works?</a:t>
            </a:r>
          </a:p>
          <a:p>
            <a:pPr marL="342900" indent="-342900" algn="l">
              <a:buClr>
                <a:schemeClr val="tx1"/>
              </a:buClr>
              <a:buFont typeface="Wingdings" pitchFamily="2" charset="2"/>
              <a:buChar char="v"/>
            </a:pPr>
            <a:r>
              <a:rPr lang="en-US" sz="3600" dirty="0" smtClean="0">
                <a:latin typeface="Times New Roman" pitchFamily="18" charset="0"/>
                <a:cs typeface="Times New Roman" pitchFamily="18" charset="0"/>
              </a:rPr>
              <a:t>How it is used in food supply industry?</a:t>
            </a:r>
          </a:p>
          <a:p>
            <a:pPr marL="342900" indent="-342900" algn="l">
              <a:buClr>
                <a:schemeClr val="tx1"/>
              </a:buClr>
              <a:buFont typeface="Wingdings" pitchFamily="2" charset="2"/>
              <a:buChar char="v"/>
            </a:pPr>
            <a:r>
              <a:rPr lang="en-US" sz="3600" dirty="0" smtClean="0">
                <a:latin typeface="Times New Roman" pitchFamily="18" charset="0"/>
                <a:cs typeface="Times New Roman" pitchFamily="18" charset="0"/>
              </a:rPr>
              <a:t>How it is implemented?</a:t>
            </a:r>
          </a:p>
          <a:p>
            <a:pPr marL="342900" indent="-342900" algn="l">
              <a:buClr>
                <a:schemeClr val="tx1"/>
              </a:buClr>
              <a:buFont typeface="Wingdings" pitchFamily="2" charset="2"/>
              <a:buChar char="v"/>
            </a:pPr>
            <a:r>
              <a:rPr lang="en-US" sz="3600" dirty="0">
                <a:latin typeface="Times New Roman" pitchFamily="18" charset="0"/>
                <a:cs typeface="Times New Roman" pitchFamily="18" charset="0"/>
              </a:rPr>
              <a:t>Where the </a:t>
            </a:r>
            <a:r>
              <a:rPr lang="en-US" sz="3600" dirty="0" err="1">
                <a:latin typeface="Times New Roman" pitchFamily="18" charset="0"/>
                <a:cs typeface="Times New Roman" pitchFamily="18" charset="0"/>
              </a:rPr>
              <a:t>blockchain</a:t>
            </a:r>
            <a:r>
              <a:rPr lang="en-US" sz="3600" dirty="0">
                <a:latin typeface="Times New Roman" pitchFamily="18" charset="0"/>
                <a:cs typeface="Times New Roman" pitchFamily="18" charset="0"/>
              </a:rPr>
              <a:t> technology for food supply chain is used?</a:t>
            </a:r>
            <a:endParaRPr lang="en-US" sz="3600" dirty="0" smtClean="0">
              <a:latin typeface="Times New Roman" pitchFamily="18" charset="0"/>
              <a:cs typeface="Times New Roman" pitchFamily="18" charset="0"/>
            </a:endParaRPr>
          </a:p>
          <a:p>
            <a:pPr marL="342900" indent="-342900" algn="l">
              <a:buClr>
                <a:schemeClr val="tx1"/>
              </a:buClr>
              <a:buFont typeface="Wingdings" pitchFamily="2" charset="2"/>
              <a:buChar char="v"/>
            </a:pPr>
            <a:r>
              <a:rPr lang="en-US" sz="3600" dirty="0" smtClean="0">
                <a:latin typeface="Times New Roman" pitchFamily="18" charset="0"/>
                <a:cs typeface="Times New Roman" pitchFamily="18" charset="0"/>
              </a:rPr>
              <a:t>Demo of simple smart contract creation using </a:t>
            </a:r>
            <a:r>
              <a:rPr lang="en-US" sz="3600" dirty="0" err="1" smtClean="0">
                <a:latin typeface="Times New Roman" pitchFamily="18" charset="0"/>
                <a:cs typeface="Times New Roman" pitchFamily="18" charset="0"/>
              </a:rPr>
              <a:t>Rimix</a:t>
            </a:r>
            <a:r>
              <a:rPr lang="en-US" sz="3600" dirty="0" smtClean="0">
                <a:latin typeface="Times New Roman" pitchFamily="18" charset="0"/>
                <a:cs typeface="Times New Roman" pitchFamily="18" charset="0"/>
              </a:rPr>
              <a:t>.</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95022" y="0"/>
            <a:ext cx="1896978" cy="1896978"/>
          </a:xfrm>
          <a:prstGeom prst="rect">
            <a:avLst/>
          </a:prstGeom>
        </p:spPr>
      </p:pic>
    </p:spTree>
    <p:extLst>
      <p:ext uri="{BB962C8B-B14F-4D97-AF65-F5344CB8AC3E}">
        <p14:creationId xmlns:p14="http://schemas.microsoft.com/office/powerpoint/2010/main" val="44001914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71673" y="3244334"/>
            <a:ext cx="184731" cy="369332"/>
          </a:xfrm>
          <a:prstGeom prst="rect">
            <a:avLst/>
          </a:prstGeom>
        </p:spPr>
        <p:txBody>
          <a:bodyPr wrap="none">
            <a:spAutoFit/>
          </a:bodyPr>
          <a:lstStyle/>
          <a:p>
            <a:endParaRPr lang="en-IN" dirty="0"/>
          </a:p>
        </p:txBody>
      </p:sp>
      <p:sp>
        <p:nvSpPr>
          <p:cNvPr id="5" name="Title 1">
            <a:extLst>
              <a:ext uri="{FF2B5EF4-FFF2-40B4-BE49-F238E27FC236}">
                <a16:creationId xmlns:a16="http://schemas.microsoft.com/office/drawing/2014/main" xmlns="" id="{1969D35D-C0D0-BFE5-D331-16D9079DFDD9}"/>
              </a:ext>
            </a:extLst>
          </p:cNvPr>
          <p:cNvSpPr txBox="1">
            <a:spLocks/>
          </p:cNvSpPr>
          <p:nvPr/>
        </p:nvSpPr>
        <p:spPr>
          <a:xfrm>
            <a:off x="1365218" y="136188"/>
            <a:ext cx="9802646" cy="867265"/>
          </a:xfrm>
          <a:prstGeom prst="rect">
            <a:avLst/>
          </a:prstGeom>
        </p:spPr>
        <p:txBody>
          <a:bodyPr>
            <a:no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IN" sz="4800" cap="none" dirty="0" smtClean="0">
                <a:latin typeface="Times New Roman" pitchFamily="18" charset="0"/>
                <a:cs typeface="Times New Roman" pitchFamily="18" charset="0"/>
              </a:rPr>
              <a:t>Working </a:t>
            </a:r>
            <a:r>
              <a:rPr lang="en-IN" sz="4800" cap="none" dirty="0">
                <a:latin typeface="Times New Roman" pitchFamily="18" charset="0"/>
                <a:cs typeface="Times New Roman" pitchFamily="18" charset="0"/>
              </a:rPr>
              <a:t>mechanism of </a:t>
            </a:r>
            <a:r>
              <a:rPr lang="en-IN" sz="4800" cap="none" dirty="0" err="1">
                <a:latin typeface="Times New Roman" pitchFamily="18" charset="0"/>
                <a:cs typeface="Times New Roman" pitchFamily="18" charset="0"/>
              </a:rPr>
              <a:t>blockchain</a:t>
            </a:r>
            <a:endParaRPr lang="en-IN" sz="4800" cap="none" dirty="0">
              <a:latin typeface="Times New Roman" pitchFamily="18" charset="0"/>
              <a:cs typeface="Times New Roman" pitchFamily="18" charset="0"/>
            </a:endParaRPr>
          </a:p>
        </p:txBody>
      </p:sp>
      <p:sp>
        <p:nvSpPr>
          <p:cNvPr id="6" name="Subtitle 2">
            <a:extLst>
              <a:ext uri="{FF2B5EF4-FFF2-40B4-BE49-F238E27FC236}">
                <a16:creationId xmlns:a16="http://schemas.microsoft.com/office/drawing/2014/main" xmlns="" id="{B195151D-E8F2-09AA-111D-6683EFBF7475}"/>
              </a:ext>
            </a:extLst>
          </p:cNvPr>
          <p:cNvSpPr txBox="1">
            <a:spLocks/>
          </p:cNvSpPr>
          <p:nvPr/>
        </p:nvSpPr>
        <p:spPr>
          <a:xfrm>
            <a:off x="1595269" y="1159497"/>
            <a:ext cx="9001462" cy="4098303"/>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000"/>
              </a:spcBef>
              <a:buFont typeface="Arial" panose="020B0604020202020204" pitchFamily="34" charset="0"/>
              <a:buNone/>
              <a:defRPr sz="2400" kern="1200">
                <a:solidFill>
                  <a:schemeClr val="tx1"/>
                </a:solidFill>
                <a:effectLst>
                  <a:outerShdw blurRad="50800" dist="38100" dir="2700000" algn="tl" rotWithShape="0">
                    <a:srgbClr val="000000">
                      <a:alpha val="48000"/>
                    </a:srgbClr>
                  </a:outerShdw>
                </a:effectLst>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effectLst>
                  <a:outerShdw blurRad="50800" dist="38100" dir="2700000" algn="tl" rotWithShape="0">
                    <a:srgbClr val="000000">
                      <a:alpha val="48000"/>
                    </a:srgbClr>
                  </a:outerShdw>
                </a:effectLst>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2860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7432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2004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657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342900" indent="-342900" algn="l">
              <a:buFont typeface="Arial" panose="020B0604020202020204" pitchFamily="34" charset="0"/>
              <a:buChar char="•"/>
            </a:pPr>
            <a:endParaRPr lang="en-US" dirty="0">
              <a:latin typeface="Times New Roman" pitchFamily="18" charset="0"/>
              <a:cs typeface="Times New Roman" pitchFamily="18" charset="0"/>
            </a:endParaRPr>
          </a:p>
        </p:txBody>
      </p:sp>
      <p:sp>
        <p:nvSpPr>
          <p:cNvPr id="7" name="Title 1">
            <a:extLst>
              <a:ext uri="{FF2B5EF4-FFF2-40B4-BE49-F238E27FC236}">
                <a16:creationId xmlns:a16="http://schemas.microsoft.com/office/drawing/2014/main" xmlns="" id="{1969D35D-C0D0-BFE5-D331-16D9079DFDD9}"/>
              </a:ext>
            </a:extLst>
          </p:cNvPr>
          <p:cNvSpPr txBox="1">
            <a:spLocks/>
          </p:cNvSpPr>
          <p:nvPr/>
        </p:nvSpPr>
        <p:spPr>
          <a:xfrm>
            <a:off x="5798761" y="6392070"/>
            <a:ext cx="594478" cy="3640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IN" sz="1600" dirty="0" smtClean="0">
                <a:latin typeface="Times New Roman" pitchFamily="18" charset="0"/>
                <a:cs typeface="Times New Roman" pitchFamily="18" charset="0"/>
              </a:rPr>
              <a:t>P</a:t>
            </a:r>
            <a:r>
              <a:rPr lang="en-IN" sz="1600" cap="none" dirty="0" smtClean="0">
                <a:latin typeface="Times New Roman" pitchFamily="18" charset="0"/>
                <a:cs typeface="Times New Roman" pitchFamily="18" charset="0"/>
              </a:rPr>
              <a:t>g.</a:t>
            </a:r>
            <a:r>
              <a:rPr lang="en-IN" sz="1600" dirty="0" smtClean="0">
                <a:latin typeface="Times New Roman" pitchFamily="18" charset="0"/>
                <a:cs typeface="Times New Roman" pitchFamily="18" charset="0"/>
              </a:rPr>
              <a:t>2</a:t>
            </a:r>
            <a:endParaRPr lang="en-IN" sz="1600" dirty="0">
              <a:latin typeface="Times New Roman" pitchFamily="18" charset="0"/>
              <a:cs typeface="Times New Roman"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1167" y="1159497"/>
            <a:ext cx="8061960" cy="4442460"/>
          </a:xfrm>
          <a:prstGeom prst="rect">
            <a:avLst/>
          </a:prstGeom>
        </p:spPr>
      </p:pic>
    </p:spTree>
    <p:extLst>
      <p:ext uri="{BB962C8B-B14F-4D97-AF65-F5344CB8AC3E}">
        <p14:creationId xmlns:p14="http://schemas.microsoft.com/office/powerpoint/2010/main" val="365076890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71673" y="3244334"/>
            <a:ext cx="184731" cy="369332"/>
          </a:xfrm>
          <a:prstGeom prst="rect">
            <a:avLst/>
          </a:prstGeom>
        </p:spPr>
        <p:txBody>
          <a:bodyPr wrap="none">
            <a:spAutoFit/>
          </a:bodyPr>
          <a:lstStyle/>
          <a:p>
            <a:endParaRPr lang="en-IN" dirty="0"/>
          </a:p>
        </p:txBody>
      </p:sp>
      <p:sp>
        <p:nvSpPr>
          <p:cNvPr id="4" name="Subtitle 2">
            <a:extLst>
              <a:ext uri="{FF2B5EF4-FFF2-40B4-BE49-F238E27FC236}">
                <a16:creationId xmlns:a16="http://schemas.microsoft.com/office/drawing/2014/main" xmlns="" id="{B195151D-E8F2-09AA-111D-6683EFBF7475}"/>
              </a:ext>
            </a:extLst>
          </p:cNvPr>
          <p:cNvSpPr txBox="1">
            <a:spLocks/>
          </p:cNvSpPr>
          <p:nvPr/>
        </p:nvSpPr>
        <p:spPr>
          <a:xfrm>
            <a:off x="1595269" y="1159497"/>
            <a:ext cx="9001462" cy="4098303"/>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000"/>
              </a:spcBef>
              <a:buFont typeface="Arial" panose="020B0604020202020204" pitchFamily="34" charset="0"/>
              <a:buNone/>
              <a:defRPr sz="2400" kern="1200">
                <a:solidFill>
                  <a:schemeClr val="tx1"/>
                </a:solidFill>
                <a:effectLst>
                  <a:outerShdw blurRad="50800" dist="38100" dir="2700000" algn="tl" rotWithShape="0">
                    <a:srgbClr val="000000">
                      <a:alpha val="48000"/>
                    </a:srgbClr>
                  </a:outerShdw>
                </a:effectLst>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effectLst>
                  <a:outerShdw blurRad="50800" dist="38100" dir="2700000" algn="tl" rotWithShape="0">
                    <a:srgbClr val="000000">
                      <a:alpha val="48000"/>
                    </a:srgbClr>
                  </a:outerShdw>
                </a:effectLst>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2860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7432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2004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657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342900" indent="-342900" algn="l">
              <a:buFont typeface="Arial" panose="020B0604020202020204" pitchFamily="34" charset="0"/>
              <a:buChar char="•"/>
            </a:pPr>
            <a:endParaRPr lang="en-US" dirty="0">
              <a:latin typeface="Times New Roman" pitchFamily="18" charset="0"/>
              <a:cs typeface="Times New Roman" pitchFamily="18" charset="0"/>
            </a:endParaRPr>
          </a:p>
        </p:txBody>
      </p:sp>
      <p:sp>
        <p:nvSpPr>
          <p:cNvPr id="5" name="Title 1">
            <a:extLst>
              <a:ext uri="{FF2B5EF4-FFF2-40B4-BE49-F238E27FC236}">
                <a16:creationId xmlns:a16="http://schemas.microsoft.com/office/drawing/2014/main" xmlns="" id="{1969D35D-C0D0-BFE5-D331-16D9079DFDD9}"/>
              </a:ext>
            </a:extLst>
          </p:cNvPr>
          <p:cNvSpPr txBox="1">
            <a:spLocks/>
          </p:cNvSpPr>
          <p:nvPr/>
        </p:nvSpPr>
        <p:spPr>
          <a:xfrm>
            <a:off x="5878972" y="6407403"/>
            <a:ext cx="594478" cy="3640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IN" sz="1600" dirty="0" smtClean="0">
                <a:latin typeface="Times New Roman" pitchFamily="18" charset="0"/>
                <a:cs typeface="Times New Roman" pitchFamily="18" charset="0"/>
              </a:rPr>
              <a:t>P</a:t>
            </a:r>
            <a:r>
              <a:rPr lang="en-IN" sz="1600" cap="none" dirty="0" smtClean="0">
                <a:latin typeface="Times New Roman" pitchFamily="18" charset="0"/>
                <a:cs typeface="Times New Roman" pitchFamily="18" charset="0"/>
              </a:rPr>
              <a:t>g.</a:t>
            </a:r>
            <a:r>
              <a:rPr lang="en-IN" sz="1600" dirty="0">
                <a:latin typeface="Times New Roman" pitchFamily="18" charset="0"/>
                <a:cs typeface="Times New Roman" pitchFamily="18" charset="0"/>
              </a:rPr>
              <a:t>3</a:t>
            </a:r>
          </a:p>
        </p:txBody>
      </p:sp>
      <p:sp>
        <p:nvSpPr>
          <p:cNvPr id="6" name="Text Placeholder 8"/>
          <p:cNvSpPr txBox="1">
            <a:spLocks/>
          </p:cNvSpPr>
          <p:nvPr/>
        </p:nvSpPr>
        <p:spPr>
          <a:xfrm>
            <a:off x="1228577" y="666656"/>
            <a:ext cx="10329324" cy="5645912"/>
          </a:xfrm>
          <a:prstGeom prst="rect">
            <a:avLst/>
          </a:prstGeom>
        </p:spPr>
        <p:txBody>
          <a:bodyPr>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Clr>
                <a:schemeClr val="tx1"/>
              </a:buClr>
              <a:buNone/>
            </a:pPr>
            <a:endParaRPr lang="en-US" sz="1200" dirty="0" smtClean="0">
              <a:latin typeface="Times New Roman" pitchFamily="18" charset="0"/>
              <a:cs typeface="Times New Roman" pitchFamily="18" charset="0"/>
            </a:endParaRPr>
          </a:p>
        </p:txBody>
      </p:sp>
      <p:sp>
        <p:nvSpPr>
          <p:cNvPr id="17" name="Title 16"/>
          <p:cNvSpPr>
            <a:spLocks noGrp="1"/>
          </p:cNvSpPr>
          <p:nvPr>
            <p:ph type="title"/>
          </p:nvPr>
        </p:nvSpPr>
        <p:spPr>
          <a:xfrm>
            <a:off x="1194834" y="113203"/>
            <a:ext cx="9802331" cy="1106905"/>
          </a:xfrm>
        </p:spPr>
        <p:txBody>
          <a:bodyPr>
            <a:normAutofit/>
          </a:bodyPr>
          <a:lstStyle/>
          <a:p>
            <a:r>
              <a:rPr lang="en-US" sz="4400" cap="none" dirty="0">
                <a:latin typeface="Times New Roman" pitchFamily="18" charset="0"/>
                <a:cs typeface="Times New Roman" pitchFamily="18" charset="0"/>
              </a:rPr>
              <a:t>D</a:t>
            </a:r>
            <a:r>
              <a:rPr lang="en-US" sz="4400" cap="none" dirty="0" smtClean="0">
                <a:latin typeface="Times New Roman" pitchFamily="18" charset="0"/>
                <a:cs typeface="Times New Roman" pitchFamily="18" charset="0"/>
              </a:rPr>
              <a:t>omains which are using </a:t>
            </a:r>
            <a:r>
              <a:rPr lang="en-US" sz="4400" cap="none" dirty="0" err="1" smtClean="0">
                <a:latin typeface="Times New Roman" pitchFamily="18" charset="0"/>
                <a:cs typeface="Times New Roman" pitchFamily="18" charset="0"/>
              </a:rPr>
              <a:t>blockchain</a:t>
            </a:r>
            <a:endParaRPr lang="en-IN" sz="4400" cap="none" dirty="0">
              <a:latin typeface="Times New Roman" pitchFamily="18" charset="0"/>
              <a:cs typeface="Times New Roman" pitchFamily="18" charset="0"/>
            </a:endParaRPr>
          </a:p>
        </p:txBody>
      </p:sp>
      <p:sp>
        <p:nvSpPr>
          <p:cNvPr id="16" name="Subtitle 15"/>
          <p:cNvSpPr>
            <a:spLocks noGrp="1"/>
          </p:cNvSpPr>
          <p:nvPr>
            <p:ph type="subTitle" idx="4294967295"/>
          </p:nvPr>
        </p:nvSpPr>
        <p:spPr>
          <a:xfrm>
            <a:off x="1776789" y="1038726"/>
            <a:ext cx="9232900" cy="4579937"/>
          </a:xfrm>
        </p:spPr>
        <p:txBody>
          <a:bodyPr>
            <a:noAutofit/>
          </a:bodyPr>
          <a:lstStyle/>
          <a:p>
            <a:pPr marL="342900" indent="-342900">
              <a:buFont typeface="Wingdings" pitchFamily="2" charset="2"/>
              <a:buChar char="v"/>
            </a:pPr>
            <a:r>
              <a:rPr lang="en-US" sz="2800" b="1" dirty="0" err="1">
                <a:effectLst/>
                <a:latin typeface="Times New Roman" pitchFamily="18" charset="0"/>
                <a:cs typeface="Times New Roman" pitchFamily="18" charset="0"/>
              </a:rPr>
              <a:t>Blockchain</a:t>
            </a:r>
            <a:r>
              <a:rPr lang="en-US" sz="2800" b="1" dirty="0">
                <a:effectLst/>
                <a:latin typeface="Times New Roman" pitchFamily="18" charset="0"/>
                <a:cs typeface="Times New Roman" pitchFamily="18" charset="0"/>
              </a:rPr>
              <a:t> for payment processing and </a:t>
            </a:r>
            <a:r>
              <a:rPr lang="en-US" sz="2800" b="1" dirty="0" smtClean="0">
                <a:effectLst/>
                <a:latin typeface="Times New Roman" pitchFamily="18" charset="0"/>
                <a:cs typeface="Times New Roman" pitchFamily="18" charset="0"/>
              </a:rPr>
              <a:t>money</a:t>
            </a:r>
          </a:p>
          <a:p>
            <a:pPr marL="342900" indent="-342900">
              <a:buFont typeface="Wingdings" pitchFamily="2" charset="2"/>
              <a:buChar char="v"/>
            </a:pPr>
            <a:r>
              <a:rPr lang="en-US" sz="2800" b="1" dirty="0" err="1" smtClean="0">
                <a:effectLst/>
                <a:latin typeface="Times New Roman" pitchFamily="18" charset="0"/>
                <a:cs typeface="Times New Roman" pitchFamily="18" charset="0"/>
              </a:rPr>
              <a:t>Blockchain</a:t>
            </a:r>
            <a:r>
              <a:rPr lang="en-US" sz="2800" b="1" dirty="0" smtClean="0">
                <a:effectLst/>
                <a:latin typeface="Times New Roman" pitchFamily="18" charset="0"/>
                <a:cs typeface="Times New Roman" pitchFamily="18" charset="0"/>
              </a:rPr>
              <a:t> </a:t>
            </a:r>
            <a:r>
              <a:rPr lang="en-US" sz="2800" b="1" dirty="0">
                <a:effectLst/>
                <a:latin typeface="Times New Roman" pitchFamily="18" charset="0"/>
                <a:cs typeface="Times New Roman" pitchFamily="18" charset="0"/>
              </a:rPr>
              <a:t>for monitoring of supply </a:t>
            </a:r>
            <a:r>
              <a:rPr lang="en-US" sz="2800" b="1" dirty="0" smtClean="0">
                <a:effectLst/>
                <a:latin typeface="Times New Roman" pitchFamily="18" charset="0"/>
                <a:cs typeface="Times New Roman" pitchFamily="18" charset="0"/>
              </a:rPr>
              <a:t>chains</a:t>
            </a:r>
            <a:endParaRPr lang="en-US" sz="2800" dirty="0">
              <a:effectLst/>
              <a:latin typeface="Times New Roman" pitchFamily="18" charset="0"/>
              <a:cs typeface="Times New Roman" pitchFamily="18" charset="0"/>
            </a:endParaRPr>
          </a:p>
          <a:p>
            <a:pPr marL="342900" indent="-342900">
              <a:buFont typeface="Wingdings" pitchFamily="2" charset="2"/>
              <a:buChar char="v"/>
            </a:pPr>
            <a:r>
              <a:rPr lang="en-US" sz="2800" b="1" dirty="0" err="1">
                <a:effectLst/>
                <a:latin typeface="Times New Roman" pitchFamily="18" charset="0"/>
                <a:cs typeface="Times New Roman" pitchFamily="18" charset="0"/>
              </a:rPr>
              <a:t>Blockchain</a:t>
            </a:r>
            <a:r>
              <a:rPr lang="en-US" sz="2800" b="1" dirty="0">
                <a:effectLst/>
                <a:latin typeface="Times New Roman" pitchFamily="18" charset="0"/>
                <a:cs typeface="Times New Roman" pitchFamily="18" charset="0"/>
              </a:rPr>
              <a:t> for digital </a:t>
            </a:r>
            <a:r>
              <a:rPr lang="en-US" sz="2800" b="1" dirty="0" smtClean="0">
                <a:effectLst/>
                <a:latin typeface="Times New Roman" pitchFamily="18" charset="0"/>
                <a:cs typeface="Times New Roman" pitchFamily="18" charset="0"/>
              </a:rPr>
              <a:t>IDs</a:t>
            </a:r>
          </a:p>
          <a:p>
            <a:pPr marL="342900" indent="-342900">
              <a:buFont typeface="Wingdings" pitchFamily="2" charset="2"/>
              <a:buChar char="v"/>
            </a:pPr>
            <a:r>
              <a:rPr lang="en-US" sz="2800" b="1" dirty="0" err="1" smtClean="0">
                <a:effectLst/>
                <a:latin typeface="Times New Roman" pitchFamily="18" charset="0"/>
                <a:cs typeface="Times New Roman" pitchFamily="18" charset="0"/>
              </a:rPr>
              <a:t>Blockchain</a:t>
            </a:r>
            <a:r>
              <a:rPr lang="en-US" sz="2800" b="1" dirty="0" smtClean="0">
                <a:effectLst/>
                <a:latin typeface="Times New Roman" pitchFamily="18" charset="0"/>
                <a:cs typeface="Times New Roman" pitchFamily="18" charset="0"/>
              </a:rPr>
              <a:t> </a:t>
            </a:r>
            <a:r>
              <a:rPr lang="en-US" sz="2800" b="1" dirty="0">
                <a:effectLst/>
                <a:latin typeface="Times New Roman" pitchFamily="18" charset="0"/>
                <a:cs typeface="Times New Roman" pitchFamily="18" charset="0"/>
              </a:rPr>
              <a:t>for data </a:t>
            </a:r>
            <a:r>
              <a:rPr lang="en-US" sz="2800" b="1" dirty="0" smtClean="0">
                <a:effectLst/>
                <a:latin typeface="Times New Roman" pitchFamily="18" charset="0"/>
                <a:cs typeface="Times New Roman" pitchFamily="18" charset="0"/>
              </a:rPr>
              <a:t>sharing</a:t>
            </a:r>
          </a:p>
          <a:p>
            <a:pPr marL="342900" indent="-342900">
              <a:buFont typeface="Wingdings" pitchFamily="2" charset="2"/>
              <a:buChar char="v"/>
            </a:pPr>
            <a:r>
              <a:rPr lang="en-US" sz="2800" b="1" dirty="0" err="1" smtClean="0">
                <a:effectLst/>
                <a:latin typeface="Times New Roman" pitchFamily="18" charset="0"/>
                <a:cs typeface="Times New Roman" pitchFamily="18" charset="0"/>
              </a:rPr>
              <a:t>Blockchain</a:t>
            </a:r>
            <a:r>
              <a:rPr lang="en-US" sz="2800" b="1" dirty="0" smtClean="0">
                <a:effectLst/>
                <a:latin typeface="Times New Roman" pitchFamily="18" charset="0"/>
                <a:cs typeface="Times New Roman" pitchFamily="18" charset="0"/>
              </a:rPr>
              <a:t> </a:t>
            </a:r>
            <a:r>
              <a:rPr lang="en-US" sz="2800" b="1" dirty="0">
                <a:effectLst/>
                <a:latin typeface="Times New Roman" pitchFamily="18" charset="0"/>
                <a:cs typeface="Times New Roman" pitchFamily="18" charset="0"/>
              </a:rPr>
              <a:t>for copyright and </a:t>
            </a:r>
            <a:r>
              <a:rPr lang="en-US" sz="2800" b="1" dirty="0" smtClean="0">
                <a:effectLst/>
                <a:latin typeface="Times New Roman" pitchFamily="18" charset="0"/>
                <a:cs typeface="Times New Roman" pitchFamily="18" charset="0"/>
              </a:rPr>
              <a:t>royalties </a:t>
            </a:r>
            <a:r>
              <a:rPr lang="en-US" sz="2800" b="1" dirty="0">
                <a:effectLst/>
                <a:latin typeface="Times New Roman" pitchFamily="18" charset="0"/>
                <a:cs typeface="Times New Roman" pitchFamily="18" charset="0"/>
              </a:rPr>
              <a:t>protection.</a:t>
            </a:r>
            <a:endParaRPr lang="en-US" sz="2800" b="1" dirty="0" smtClean="0">
              <a:effectLst/>
              <a:latin typeface="Times New Roman" pitchFamily="18" charset="0"/>
              <a:cs typeface="Times New Roman" pitchFamily="18" charset="0"/>
            </a:endParaRPr>
          </a:p>
          <a:p>
            <a:pPr marL="342900" indent="-342900">
              <a:buFont typeface="Wingdings" pitchFamily="2" charset="2"/>
              <a:buChar char="v"/>
            </a:pPr>
            <a:r>
              <a:rPr lang="en-US" sz="2800" b="1" dirty="0" err="1" smtClean="0">
                <a:effectLst/>
                <a:latin typeface="Times New Roman" pitchFamily="18" charset="0"/>
                <a:cs typeface="Times New Roman" pitchFamily="18" charset="0"/>
              </a:rPr>
              <a:t>Blockchain</a:t>
            </a:r>
            <a:r>
              <a:rPr lang="en-US" sz="2800" b="1" dirty="0" smtClean="0">
                <a:effectLst/>
                <a:latin typeface="Times New Roman" pitchFamily="18" charset="0"/>
                <a:cs typeface="Times New Roman" pitchFamily="18" charset="0"/>
              </a:rPr>
              <a:t> </a:t>
            </a:r>
            <a:r>
              <a:rPr lang="en-US" sz="2800" b="1" dirty="0">
                <a:effectLst/>
                <a:latin typeface="Times New Roman" pitchFamily="18" charset="0"/>
                <a:cs typeface="Times New Roman" pitchFamily="18" charset="0"/>
              </a:rPr>
              <a:t>for Internet of Things </a:t>
            </a:r>
            <a:r>
              <a:rPr lang="en-US" sz="2800" b="1" dirty="0" smtClean="0">
                <a:effectLst/>
                <a:latin typeface="Times New Roman" pitchFamily="18" charset="0"/>
                <a:cs typeface="Times New Roman" pitchFamily="18" charset="0"/>
              </a:rPr>
              <a:t>network </a:t>
            </a:r>
            <a:r>
              <a:rPr lang="en-US" sz="2800" b="1" dirty="0">
                <a:effectLst/>
                <a:latin typeface="Times New Roman" pitchFamily="18" charset="0"/>
                <a:cs typeface="Times New Roman" pitchFamily="18" charset="0"/>
              </a:rPr>
              <a:t>management. </a:t>
            </a:r>
            <a:endParaRPr lang="en-US" sz="2800" dirty="0">
              <a:effectLst/>
              <a:latin typeface="Times New Roman" pitchFamily="18" charset="0"/>
              <a:cs typeface="Times New Roman" pitchFamily="18" charset="0"/>
            </a:endParaRPr>
          </a:p>
          <a:p>
            <a:pPr marL="342900" indent="-342900">
              <a:buFont typeface="Wingdings" pitchFamily="2" charset="2"/>
              <a:buChar char="v"/>
            </a:pPr>
            <a:r>
              <a:rPr lang="en-US" sz="2800" b="1" dirty="0" err="1">
                <a:effectLst/>
                <a:latin typeface="Times New Roman" pitchFamily="18" charset="0"/>
                <a:cs typeface="Times New Roman" pitchFamily="18" charset="0"/>
              </a:rPr>
              <a:t>Blockchain</a:t>
            </a:r>
            <a:r>
              <a:rPr lang="en-US" sz="2800" b="1" dirty="0">
                <a:effectLst/>
                <a:latin typeface="Times New Roman" pitchFamily="18" charset="0"/>
                <a:cs typeface="Times New Roman" pitchFamily="18" charset="0"/>
              </a:rPr>
              <a:t> for healthcare</a:t>
            </a:r>
            <a:r>
              <a:rPr lang="en-US" sz="2800" b="1" dirty="0" smtClean="0">
                <a:effectLst/>
                <a:latin typeface="Times New Roman" pitchFamily="18" charset="0"/>
                <a:cs typeface="Times New Roman" pitchFamily="18" charset="0"/>
              </a:rPr>
              <a:t>.</a:t>
            </a: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endParaRPr lang="en-IN" sz="2800" dirty="0">
              <a:latin typeface="Times New Roman" pitchFamily="18" charset="0"/>
              <a:cs typeface="Times New Roman" pitchFamily="18" charset="0"/>
            </a:endParaRPr>
          </a:p>
        </p:txBody>
      </p:sp>
    </p:spTree>
    <p:extLst>
      <p:ext uri="{BB962C8B-B14F-4D97-AF65-F5344CB8AC3E}">
        <p14:creationId xmlns:p14="http://schemas.microsoft.com/office/powerpoint/2010/main" val="98382548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53307" y="264694"/>
            <a:ext cx="9775640" cy="822910"/>
          </a:xfrm>
        </p:spPr>
        <p:txBody>
          <a:bodyPr>
            <a:normAutofit fontScale="90000"/>
          </a:bodyPr>
          <a:lstStyle/>
          <a:p>
            <a:r>
              <a:rPr lang="en-IN" sz="4800" dirty="0" smtClean="0">
                <a:latin typeface="Times New Roman" pitchFamily="18" charset="0"/>
                <a:cs typeface="Times New Roman" pitchFamily="18" charset="0"/>
              </a:rPr>
              <a:t>I</a:t>
            </a:r>
            <a:r>
              <a:rPr lang="en-IN" sz="4800" cap="none" dirty="0" smtClean="0">
                <a:latin typeface="Times New Roman" pitchFamily="18" charset="0"/>
                <a:cs typeface="Times New Roman" pitchFamily="18" charset="0"/>
              </a:rPr>
              <a:t>mplementation for food supply chains</a:t>
            </a:r>
            <a:endParaRPr lang="en-IN" sz="4800" dirty="0">
              <a:latin typeface="Times New Roman" pitchFamily="18" charset="0"/>
              <a:cs typeface="Times New Roman"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9325" y="1289911"/>
            <a:ext cx="8478253" cy="4390324"/>
          </a:xfrm>
          <a:prstGeom prst="rect">
            <a:avLst/>
          </a:prstGeom>
        </p:spPr>
      </p:pic>
      <p:sp>
        <p:nvSpPr>
          <p:cNvPr id="8" name="Title 1">
            <a:extLst>
              <a:ext uri="{FF2B5EF4-FFF2-40B4-BE49-F238E27FC236}">
                <a16:creationId xmlns:a16="http://schemas.microsoft.com/office/drawing/2014/main" xmlns="" id="{1969D35D-C0D0-BFE5-D331-16D9079DFDD9}"/>
              </a:ext>
            </a:extLst>
          </p:cNvPr>
          <p:cNvSpPr txBox="1">
            <a:spLocks/>
          </p:cNvSpPr>
          <p:nvPr/>
        </p:nvSpPr>
        <p:spPr>
          <a:xfrm>
            <a:off x="5798761" y="6392070"/>
            <a:ext cx="594478" cy="3640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IN" sz="1600" dirty="0" smtClean="0">
                <a:latin typeface="Times New Roman" pitchFamily="18" charset="0"/>
                <a:cs typeface="Times New Roman" pitchFamily="18" charset="0"/>
              </a:rPr>
              <a:t>P</a:t>
            </a:r>
            <a:r>
              <a:rPr lang="en-IN" sz="1600" cap="none" dirty="0" smtClean="0">
                <a:latin typeface="Times New Roman" pitchFamily="18" charset="0"/>
                <a:cs typeface="Times New Roman" pitchFamily="18" charset="0"/>
              </a:rPr>
              <a:t>g.</a:t>
            </a:r>
            <a:r>
              <a:rPr lang="en-IN" sz="1600" dirty="0">
                <a:latin typeface="Times New Roman" pitchFamily="18" charset="0"/>
                <a:cs typeface="Times New Roman" pitchFamily="18" charset="0"/>
              </a:rPr>
              <a:t>4</a:t>
            </a:r>
          </a:p>
        </p:txBody>
      </p:sp>
    </p:spTree>
    <p:extLst>
      <p:ext uri="{BB962C8B-B14F-4D97-AF65-F5344CB8AC3E}">
        <p14:creationId xmlns:p14="http://schemas.microsoft.com/office/powerpoint/2010/main" val="231422735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1499015" y="433722"/>
            <a:ext cx="9177005" cy="4787983"/>
          </a:xfrm>
        </p:spPr>
        <p:txBody>
          <a:bodyPr>
            <a:normAutofit fontScale="92500" lnSpcReduction="20000"/>
          </a:bodyPr>
          <a:lstStyle/>
          <a:p>
            <a:pPr marL="457200" indent="-457200" algn="l">
              <a:buFont typeface="Wingdings" pitchFamily="2" charset="2"/>
              <a:buChar char="v"/>
            </a:pPr>
            <a:r>
              <a:rPr lang="en-US" sz="3900" dirty="0">
                <a:latin typeface="Times New Roman" pitchFamily="18" charset="0"/>
                <a:cs typeface="Times New Roman" pitchFamily="18" charset="0"/>
              </a:rPr>
              <a:t>The first block in </a:t>
            </a:r>
            <a:r>
              <a:rPr lang="en-US" sz="3900" dirty="0" err="1">
                <a:latin typeface="Times New Roman" pitchFamily="18" charset="0"/>
                <a:cs typeface="Times New Roman" pitchFamily="18" charset="0"/>
              </a:rPr>
              <a:t>blockchain</a:t>
            </a:r>
            <a:r>
              <a:rPr lang="en-US" sz="3900" dirty="0">
                <a:latin typeface="Times New Roman" pitchFamily="18" charset="0"/>
                <a:cs typeface="Times New Roman" pitchFamily="18" charset="0"/>
              </a:rPr>
              <a:t> is called as genesis block depicts the overall view of blocks in </a:t>
            </a:r>
            <a:r>
              <a:rPr lang="en-US" sz="3900" dirty="0" err="1" smtClean="0">
                <a:latin typeface="Times New Roman" pitchFamily="18" charset="0"/>
                <a:cs typeface="Times New Roman" pitchFamily="18" charset="0"/>
              </a:rPr>
              <a:t>blockchain</a:t>
            </a:r>
            <a:r>
              <a:rPr lang="en-US" sz="3900" dirty="0" smtClean="0">
                <a:latin typeface="Times New Roman" pitchFamily="18" charset="0"/>
                <a:cs typeface="Times New Roman" pitchFamily="18" charset="0"/>
              </a:rPr>
              <a:t>.</a:t>
            </a:r>
          </a:p>
          <a:p>
            <a:pPr marL="457200" indent="-457200" algn="l">
              <a:buFont typeface="Wingdings" pitchFamily="2" charset="2"/>
              <a:buChar char="v"/>
            </a:pPr>
            <a:r>
              <a:rPr lang="en-US" sz="3900" dirty="0" smtClean="0">
                <a:latin typeface="Times New Roman" pitchFamily="18" charset="0"/>
                <a:cs typeface="Times New Roman" pitchFamily="18" charset="0"/>
              </a:rPr>
              <a:t>Digital </a:t>
            </a:r>
            <a:r>
              <a:rPr lang="en-US" sz="3900" dirty="0">
                <a:latin typeface="Times New Roman" pitchFamily="18" charset="0"/>
                <a:cs typeface="Times New Roman" pitchFamily="18" charset="0"/>
              </a:rPr>
              <a:t>Transactions in a </a:t>
            </a:r>
            <a:r>
              <a:rPr lang="en-US" sz="3900" dirty="0" err="1">
                <a:latin typeface="Times New Roman" pitchFamily="18" charset="0"/>
                <a:cs typeface="Times New Roman" pitchFamily="18" charset="0"/>
              </a:rPr>
              <a:t>blockchain</a:t>
            </a:r>
            <a:r>
              <a:rPr lang="en-US" sz="3900" dirty="0">
                <a:latin typeface="Times New Roman" pitchFamily="18" charset="0"/>
                <a:cs typeface="Times New Roman" pitchFamily="18" charset="0"/>
              </a:rPr>
              <a:t> are grouped together </a:t>
            </a:r>
            <a:r>
              <a:rPr lang="en-US" sz="3900" dirty="0" smtClean="0">
                <a:latin typeface="Times New Roman" pitchFamily="18" charset="0"/>
                <a:cs typeface="Times New Roman" pitchFamily="18" charset="0"/>
              </a:rPr>
              <a:t>into </a:t>
            </a:r>
            <a:r>
              <a:rPr lang="en-US" sz="3900" dirty="0">
                <a:latin typeface="Times New Roman" pitchFamily="18" charset="0"/>
                <a:cs typeface="Times New Roman" pitchFamily="18" charset="0"/>
              </a:rPr>
              <a:t>blocks. </a:t>
            </a:r>
            <a:endParaRPr lang="en-US" sz="3900" dirty="0" smtClean="0">
              <a:latin typeface="Times New Roman" pitchFamily="18" charset="0"/>
              <a:cs typeface="Times New Roman" pitchFamily="18" charset="0"/>
            </a:endParaRPr>
          </a:p>
          <a:p>
            <a:pPr marL="457200" indent="-457200" algn="l">
              <a:buFont typeface="Wingdings" pitchFamily="2" charset="2"/>
              <a:buChar char="v"/>
            </a:pPr>
            <a:r>
              <a:rPr lang="en-US" sz="3900" dirty="0">
                <a:latin typeface="Times New Roman" pitchFamily="18" charset="0"/>
                <a:cs typeface="Times New Roman" pitchFamily="18" charset="0"/>
              </a:rPr>
              <a:t>The block header contains nonce, hash of previous block and </a:t>
            </a:r>
            <a:r>
              <a:rPr lang="en-US" sz="3900" dirty="0" err="1">
                <a:latin typeface="Times New Roman" pitchFamily="18" charset="0"/>
                <a:cs typeface="Times New Roman" pitchFamily="18" charset="0"/>
              </a:rPr>
              <a:t>merkle</a:t>
            </a:r>
            <a:r>
              <a:rPr lang="en-US" sz="3900" dirty="0">
                <a:latin typeface="Times New Roman" pitchFamily="18" charset="0"/>
                <a:cs typeface="Times New Roman" pitchFamily="18" charset="0"/>
              </a:rPr>
              <a:t> root of the transaction. </a:t>
            </a:r>
            <a:endParaRPr lang="en-US" sz="3900" dirty="0" smtClean="0">
              <a:latin typeface="Times New Roman" pitchFamily="18" charset="0"/>
              <a:cs typeface="Times New Roman" pitchFamily="18" charset="0"/>
            </a:endParaRPr>
          </a:p>
          <a:p>
            <a:pPr marL="457200" indent="-457200" algn="l">
              <a:buFont typeface="Wingdings" pitchFamily="2" charset="2"/>
              <a:buChar char="v"/>
            </a:pPr>
            <a:endParaRPr lang="en-IN" sz="2800" dirty="0">
              <a:latin typeface="Times New Roman" pitchFamily="18" charset="0"/>
              <a:cs typeface="Times New Roman" pitchFamily="18" charset="0"/>
            </a:endParaRPr>
          </a:p>
        </p:txBody>
      </p:sp>
      <p:sp>
        <p:nvSpPr>
          <p:cNvPr id="7" name="Title 1">
            <a:extLst>
              <a:ext uri="{FF2B5EF4-FFF2-40B4-BE49-F238E27FC236}">
                <a16:creationId xmlns:a16="http://schemas.microsoft.com/office/drawing/2014/main" xmlns="" id="{1969D35D-C0D0-BFE5-D331-16D9079DFDD9}"/>
              </a:ext>
            </a:extLst>
          </p:cNvPr>
          <p:cNvSpPr txBox="1">
            <a:spLocks/>
          </p:cNvSpPr>
          <p:nvPr/>
        </p:nvSpPr>
        <p:spPr>
          <a:xfrm>
            <a:off x="5798761" y="6392070"/>
            <a:ext cx="594478" cy="3640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IN" sz="1600" dirty="0" smtClean="0">
                <a:latin typeface="Times New Roman" pitchFamily="18" charset="0"/>
                <a:cs typeface="Times New Roman" pitchFamily="18" charset="0"/>
              </a:rPr>
              <a:t>P</a:t>
            </a:r>
            <a:r>
              <a:rPr lang="en-IN" sz="1600" cap="none" dirty="0" smtClean="0">
                <a:latin typeface="Times New Roman" pitchFamily="18" charset="0"/>
                <a:cs typeface="Times New Roman" pitchFamily="18" charset="0"/>
              </a:rPr>
              <a:t>g.</a:t>
            </a:r>
            <a:r>
              <a:rPr lang="en-IN" sz="1600" dirty="0">
                <a:latin typeface="Times New Roman" pitchFamily="18" charset="0"/>
                <a:cs typeface="Times New Roman" pitchFamily="18" charset="0"/>
              </a:rPr>
              <a:t>5</a:t>
            </a:r>
          </a:p>
        </p:txBody>
      </p:sp>
    </p:spTree>
    <p:extLst>
      <p:ext uri="{BB962C8B-B14F-4D97-AF65-F5344CB8AC3E}">
        <p14:creationId xmlns:p14="http://schemas.microsoft.com/office/powerpoint/2010/main" val="378154611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885" y="1331494"/>
            <a:ext cx="9143066" cy="3990273"/>
          </a:xfrm>
          <a:prstGeom prst="rect">
            <a:avLst/>
          </a:prstGeom>
        </p:spPr>
      </p:pic>
      <p:sp>
        <p:nvSpPr>
          <p:cNvPr id="3" name="Title 1">
            <a:extLst>
              <a:ext uri="{FF2B5EF4-FFF2-40B4-BE49-F238E27FC236}">
                <a16:creationId xmlns:a16="http://schemas.microsoft.com/office/drawing/2014/main" xmlns="" id="{1969D35D-C0D0-BFE5-D331-16D9079DFDD9}"/>
              </a:ext>
            </a:extLst>
          </p:cNvPr>
          <p:cNvSpPr txBox="1">
            <a:spLocks/>
          </p:cNvSpPr>
          <p:nvPr/>
        </p:nvSpPr>
        <p:spPr>
          <a:xfrm>
            <a:off x="5798761" y="6392070"/>
            <a:ext cx="594478" cy="3640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IN" sz="1600" dirty="0" smtClean="0">
                <a:latin typeface="Times New Roman" pitchFamily="18" charset="0"/>
                <a:cs typeface="Times New Roman" pitchFamily="18" charset="0"/>
              </a:rPr>
              <a:t>P</a:t>
            </a:r>
            <a:r>
              <a:rPr lang="en-IN" sz="1600" cap="none" dirty="0" smtClean="0">
                <a:latin typeface="Times New Roman" pitchFamily="18" charset="0"/>
                <a:cs typeface="Times New Roman" pitchFamily="18" charset="0"/>
              </a:rPr>
              <a:t>g.</a:t>
            </a:r>
            <a:r>
              <a:rPr lang="en-IN" sz="1600" dirty="0">
                <a:latin typeface="Times New Roman" pitchFamily="18" charset="0"/>
                <a:cs typeface="Times New Roman" pitchFamily="18" charset="0"/>
              </a:rPr>
              <a:t>6</a:t>
            </a:r>
          </a:p>
        </p:txBody>
      </p:sp>
      <p:sp>
        <p:nvSpPr>
          <p:cNvPr id="5" name="Title 1"/>
          <p:cNvSpPr txBox="1">
            <a:spLocks/>
          </p:cNvSpPr>
          <p:nvPr/>
        </p:nvSpPr>
        <p:spPr>
          <a:xfrm>
            <a:off x="897753" y="160422"/>
            <a:ext cx="10353761" cy="986589"/>
          </a:xfrm>
          <a:prstGeom prst="rect">
            <a:avLst/>
          </a:prstGeom>
        </p:spPr>
        <p:txBody>
          <a:bodyP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IN" sz="4800" dirty="0" err="1" smtClean="0">
                <a:latin typeface="Times New Roman" pitchFamily="18" charset="0"/>
                <a:cs typeface="Times New Roman" pitchFamily="18" charset="0"/>
              </a:rPr>
              <a:t>M</a:t>
            </a:r>
            <a:r>
              <a:rPr lang="en-IN" sz="4800" cap="none" dirty="0" err="1" smtClean="0">
                <a:latin typeface="Times New Roman" pitchFamily="18" charset="0"/>
                <a:cs typeface="Times New Roman" pitchFamily="18" charset="0"/>
              </a:rPr>
              <a:t>erkle</a:t>
            </a:r>
            <a:r>
              <a:rPr lang="en-IN" sz="4800" cap="none" dirty="0" smtClean="0">
                <a:latin typeface="Times New Roman" pitchFamily="18" charset="0"/>
                <a:cs typeface="Times New Roman" pitchFamily="18" charset="0"/>
              </a:rPr>
              <a:t> tree</a:t>
            </a:r>
            <a:endParaRPr lang="en-IN" sz="4800" dirty="0">
              <a:latin typeface="Times New Roman" pitchFamily="18" charset="0"/>
              <a:cs typeface="Times New Roman" pitchFamily="18" charset="0"/>
            </a:endParaRPr>
          </a:p>
        </p:txBody>
      </p:sp>
    </p:spTree>
    <p:extLst>
      <p:ext uri="{BB962C8B-B14F-4D97-AF65-F5344CB8AC3E}">
        <p14:creationId xmlns:p14="http://schemas.microsoft.com/office/powerpoint/2010/main" val="96519906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69D35D-C0D0-BFE5-D331-16D9079DFDD9}"/>
              </a:ext>
            </a:extLst>
          </p:cNvPr>
          <p:cNvSpPr txBox="1">
            <a:spLocks/>
          </p:cNvSpPr>
          <p:nvPr/>
        </p:nvSpPr>
        <p:spPr>
          <a:xfrm>
            <a:off x="5798761" y="6392070"/>
            <a:ext cx="594478" cy="3640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IN" sz="1600" dirty="0" smtClean="0">
                <a:latin typeface="Times New Roman" pitchFamily="18" charset="0"/>
                <a:cs typeface="Times New Roman" pitchFamily="18" charset="0"/>
              </a:rPr>
              <a:t>P</a:t>
            </a:r>
            <a:r>
              <a:rPr lang="en-IN" sz="1600" cap="none" dirty="0" smtClean="0">
                <a:latin typeface="Times New Roman" pitchFamily="18" charset="0"/>
                <a:cs typeface="Times New Roman" pitchFamily="18" charset="0"/>
              </a:rPr>
              <a:t>g.</a:t>
            </a:r>
            <a:r>
              <a:rPr lang="en-IN" sz="1600" dirty="0">
                <a:latin typeface="Times New Roman" pitchFamily="18" charset="0"/>
                <a:cs typeface="Times New Roman" pitchFamily="18" charset="0"/>
              </a:rPr>
              <a:t>7</a:t>
            </a:r>
          </a:p>
        </p:txBody>
      </p:sp>
      <p:sp>
        <p:nvSpPr>
          <p:cNvPr id="3" name="Subtitle 5"/>
          <p:cNvSpPr txBox="1">
            <a:spLocks/>
          </p:cNvSpPr>
          <p:nvPr/>
        </p:nvSpPr>
        <p:spPr>
          <a:xfrm>
            <a:off x="1499015" y="433722"/>
            <a:ext cx="9177005" cy="5461752"/>
          </a:xfrm>
          <a:prstGeom prst="rect">
            <a:avLst/>
          </a:prstGeom>
        </p:spPr>
        <p:txBody>
          <a:bodyPr>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457200" indent="-457200">
              <a:buFont typeface="Wingdings" pitchFamily="2" charset="2"/>
              <a:buChar char="v"/>
            </a:pPr>
            <a:r>
              <a:rPr lang="en-US" sz="2600" dirty="0" err="1">
                <a:latin typeface="Times New Roman" pitchFamily="18" charset="0"/>
                <a:cs typeface="Times New Roman" pitchFamily="18" charset="0"/>
              </a:rPr>
              <a:t>merkle</a:t>
            </a:r>
            <a:r>
              <a:rPr lang="en-US" sz="2600" dirty="0">
                <a:latin typeface="Times New Roman" pitchFamily="18" charset="0"/>
                <a:cs typeface="Times New Roman" pitchFamily="18" charset="0"/>
              </a:rPr>
              <a:t> tree, which is the list of transaction stored in tree type of data structure</a:t>
            </a:r>
            <a:r>
              <a:rPr lang="en-US" sz="2600" dirty="0" smtClean="0">
                <a:latin typeface="Times New Roman" pitchFamily="18" charset="0"/>
                <a:cs typeface="Times New Roman" pitchFamily="18" charset="0"/>
              </a:rPr>
              <a:t>.</a:t>
            </a:r>
          </a:p>
          <a:p>
            <a:pPr marL="457200" indent="-457200">
              <a:buFont typeface="Wingdings" pitchFamily="2" charset="2"/>
              <a:buChar char="v"/>
            </a:pPr>
            <a:r>
              <a:rPr lang="en-US" sz="2600" dirty="0">
                <a:latin typeface="Times New Roman" pitchFamily="18" charset="0"/>
                <a:cs typeface="Times New Roman" pitchFamily="18" charset="0"/>
              </a:rPr>
              <a:t>leaf node HA is the hash of transaction A, HB is the hash of transaction B. The non leaf node HAB is the hash of transaction A and B. Similarly, all the hash values are combined together to form a root node HABCDEF</a:t>
            </a:r>
            <a:r>
              <a:rPr lang="en-US" sz="2600" dirty="0" smtClean="0">
                <a:latin typeface="Times New Roman" pitchFamily="18" charset="0"/>
                <a:cs typeface="Times New Roman" pitchFamily="18" charset="0"/>
              </a:rPr>
              <a:t>.</a:t>
            </a:r>
          </a:p>
          <a:p>
            <a:pPr marL="457200" indent="-457200">
              <a:buFont typeface="Wingdings" pitchFamily="2" charset="2"/>
              <a:buChar char="v"/>
            </a:pPr>
            <a:r>
              <a:rPr lang="en-US" sz="2600" dirty="0">
                <a:latin typeface="Times New Roman" pitchFamily="18" charset="0"/>
                <a:cs typeface="Times New Roman" pitchFamily="18" charset="0"/>
              </a:rPr>
              <a:t>If there is any change in any of the transaction will result in false hash value of root node</a:t>
            </a:r>
            <a:r>
              <a:rPr lang="en-US" sz="2600" dirty="0" smtClean="0">
                <a:latin typeface="Times New Roman" pitchFamily="18" charset="0"/>
                <a:cs typeface="Times New Roman" pitchFamily="18" charset="0"/>
              </a:rPr>
              <a:t>.</a:t>
            </a:r>
          </a:p>
          <a:p>
            <a:pPr marL="457200" indent="-457200">
              <a:buFont typeface="Wingdings" pitchFamily="2" charset="2"/>
              <a:buChar char="v"/>
            </a:pPr>
            <a:r>
              <a:rPr lang="en-US" sz="2600" dirty="0">
                <a:latin typeface="Times New Roman" pitchFamily="18" charset="0"/>
                <a:cs typeface="Times New Roman" pitchFamily="18" charset="0"/>
              </a:rPr>
              <a:t>Food supply chain management using </a:t>
            </a:r>
            <a:r>
              <a:rPr lang="en-US" sz="2600" dirty="0" err="1">
                <a:latin typeface="Times New Roman" pitchFamily="18" charset="0"/>
                <a:cs typeface="Times New Roman" pitchFamily="18" charset="0"/>
              </a:rPr>
              <a:t>merkle</a:t>
            </a:r>
            <a:r>
              <a:rPr lang="en-US" sz="2600" dirty="0">
                <a:latin typeface="Times New Roman" pitchFamily="18" charset="0"/>
                <a:cs typeface="Times New Roman" pitchFamily="18" charset="0"/>
              </a:rPr>
              <a:t> tree: The farmers, wholesalers, processors can feed their data in </a:t>
            </a:r>
            <a:r>
              <a:rPr lang="en-US" sz="2600" dirty="0" err="1" smtClean="0">
                <a:latin typeface="Times New Roman" pitchFamily="18" charset="0"/>
                <a:cs typeface="Times New Roman" pitchFamily="18" charset="0"/>
              </a:rPr>
              <a:t>blockchain</a:t>
            </a:r>
            <a:r>
              <a:rPr lang="en-US" sz="2600" dirty="0" smtClean="0">
                <a:latin typeface="Times New Roman" pitchFamily="18" charset="0"/>
                <a:cs typeface="Times New Roman" pitchFamily="18" charset="0"/>
              </a:rPr>
              <a:t>.</a:t>
            </a:r>
            <a:endParaRPr lang="en-IN" sz="2600" dirty="0">
              <a:latin typeface="Times New Roman" pitchFamily="18" charset="0"/>
              <a:cs typeface="Times New Roman" pitchFamily="18" charset="0"/>
            </a:endParaRPr>
          </a:p>
        </p:txBody>
      </p:sp>
    </p:spTree>
    <p:extLst>
      <p:ext uri="{BB962C8B-B14F-4D97-AF65-F5344CB8AC3E}">
        <p14:creationId xmlns:p14="http://schemas.microsoft.com/office/powerpoint/2010/main" val="233351637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880" y="31369"/>
            <a:ext cx="10353761" cy="986589"/>
          </a:xfrm>
        </p:spPr>
        <p:txBody>
          <a:bodyPr>
            <a:normAutofit/>
          </a:bodyPr>
          <a:lstStyle/>
          <a:p>
            <a:r>
              <a:rPr lang="en-IN" sz="5400" cap="none" dirty="0" smtClean="0">
                <a:latin typeface="Times New Roman" pitchFamily="18" charset="0"/>
                <a:cs typeface="Times New Roman" pitchFamily="18" charset="0"/>
              </a:rPr>
              <a:t>Smart contract</a:t>
            </a:r>
            <a:endParaRPr lang="en-IN" sz="5400" cap="none" dirty="0">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905664"/>
            <a:ext cx="6017406" cy="4765219"/>
          </a:xfrm>
          <a:prstGeom prst="rect">
            <a:avLst/>
          </a:prstGeom>
        </p:spPr>
      </p:pic>
      <p:sp>
        <p:nvSpPr>
          <p:cNvPr id="4" name="Title 1">
            <a:extLst>
              <a:ext uri="{FF2B5EF4-FFF2-40B4-BE49-F238E27FC236}">
                <a16:creationId xmlns:a16="http://schemas.microsoft.com/office/drawing/2014/main" xmlns="" id="{1969D35D-C0D0-BFE5-D331-16D9079DFDD9}"/>
              </a:ext>
            </a:extLst>
          </p:cNvPr>
          <p:cNvSpPr txBox="1">
            <a:spLocks/>
          </p:cNvSpPr>
          <p:nvPr/>
        </p:nvSpPr>
        <p:spPr>
          <a:xfrm>
            <a:off x="5798761" y="6392070"/>
            <a:ext cx="594478" cy="3640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IN" sz="1600" dirty="0" smtClean="0">
                <a:latin typeface="Times New Roman" pitchFamily="18" charset="0"/>
                <a:cs typeface="Times New Roman" pitchFamily="18" charset="0"/>
              </a:rPr>
              <a:t>P</a:t>
            </a:r>
            <a:r>
              <a:rPr lang="en-IN" sz="1600" cap="none" dirty="0" smtClean="0">
                <a:latin typeface="Times New Roman" pitchFamily="18" charset="0"/>
                <a:cs typeface="Times New Roman" pitchFamily="18" charset="0"/>
              </a:rPr>
              <a:t>g.</a:t>
            </a:r>
            <a:r>
              <a:rPr lang="en-IN" sz="1600" dirty="0">
                <a:latin typeface="Times New Roman" pitchFamily="18" charset="0"/>
                <a:cs typeface="Times New Roman" pitchFamily="18" charset="0"/>
              </a:rPr>
              <a:t>8</a:t>
            </a:r>
          </a:p>
        </p:txBody>
      </p:sp>
    </p:spTree>
    <p:extLst>
      <p:ext uri="{BB962C8B-B14F-4D97-AF65-F5344CB8AC3E}">
        <p14:creationId xmlns:p14="http://schemas.microsoft.com/office/powerpoint/2010/main" val="234409548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xmlns=""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1425</TotalTime>
  <Words>503</Words>
  <Application>Microsoft Office PowerPoint</Application>
  <PresentationFormat>Custom</PresentationFormat>
  <Paragraphs>49</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Damask</vt:lpstr>
      <vt:lpstr>Blockchain technology for food supply chains</vt:lpstr>
      <vt:lpstr>PowerPoint Presentation</vt:lpstr>
      <vt:lpstr>PowerPoint Presentation</vt:lpstr>
      <vt:lpstr>Domains which are using blockchain</vt:lpstr>
      <vt:lpstr>Implementation for food supply chains</vt:lpstr>
      <vt:lpstr>PowerPoint Presentation</vt:lpstr>
      <vt:lpstr>PowerPoint Presentation</vt:lpstr>
      <vt:lpstr>PowerPoint Presentation</vt:lpstr>
      <vt:lpstr>Smart contract</vt:lpstr>
      <vt:lpstr>PowerPoint Presentation</vt:lpstr>
      <vt:lpstr>PowerPoint Presentation</vt:lpstr>
      <vt:lpstr>PowerPoint Presentation</vt:lpstr>
      <vt:lpstr>Screenshot of Rimix Environment</vt:lpstr>
      <vt:lpstr>smart contract creation using Rimix.</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Nithin K Joy</dc:creator>
  <cp:lastModifiedBy>Spyder</cp:lastModifiedBy>
  <cp:revision>62</cp:revision>
  <dcterms:created xsi:type="dcterms:W3CDTF">2022-07-28T15:35:34Z</dcterms:created>
  <dcterms:modified xsi:type="dcterms:W3CDTF">2022-08-08T03:59:10Z</dcterms:modified>
</cp:coreProperties>
</file>