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Lst>
  <p:notesMasterIdLst>
    <p:notesMasterId r:id="rId34"/>
  </p:notesMasterIdLst>
  <p:sldIdLst>
    <p:sldId id="256" r:id="rId2"/>
    <p:sldId id="257" r:id="rId3"/>
    <p:sldId id="258" r:id="rId4"/>
    <p:sldId id="298" r:id="rId5"/>
    <p:sldId id="259" r:id="rId6"/>
    <p:sldId id="289" r:id="rId7"/>
    <p:sldId id="260" r:id="rId8"/>
    <p:sldId id="274" r:id="rId9"/>
    <p:sldId id="290" r:id="rId10"/>
    <p:sldId id="310" r:id="rId11"/>
    <p:sldId id="311" r:id="rId12"/>
    <p:sldId id="275" r:id="rId13"/>
    <p:sldId id="292" r:id="rId14"/>
    <p:sldId id="351" r:id="rId15"/>
    <p:sldId id="322" r:id="rId16"/>
    <p:sldId id="323" r:id="rId17"/>
    <p:sldId id="348" r:id="rId18"/>
    <p:sldId id="350" r:id="rId19"/>
    <p:sldId id="324" r:id="rId20"/>
    <p:sldId id="296" r:id="rId21"/>
    <p:sldId id="301" r:id="rId22"/>
    <p:sldId id="334" r:id="rId23"/>
    <p:sldId id="325" r:id="rId24"/>
    <p:sldId id="326" r:id="rId25"/>
    <p:sldId id="327" r:id="rId26"/>
    <p:sldId id="349" r:id="rId27"/>
    <p:sldId id="328" r:id="rId28"/>
    <p:sldId id="330" r:id="rId29"/>
    <p:sldId id="332" r:id="rId30"/>
    <p:sldId id="331" r:id="rId31"/>
    <p:sldId id="26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9324" autoAdjust="0"/>
  </p:normalViewPr>
  <p:slideViewPr>
    <p:cSldViewPr snapToGrid="0">
      <p:cViewPr varScale="1">
        <p:scale>
          <a:sx n="65" d="100"/>
          <a:sy n="65" d="100"/>
        </p:scale>
        <p:origin x="912" y="60"/>
      </p:cViewPr>
      <p:guideLst>
        <p:guide orient="horz" pos="2160"/>
        <p:guide pos="3840"/>
      </p:guideLst>
    </p:cSldViewPr>
  </p:slideViewPr>
  <p:outlineViewPr>
    <p:cViewPr>
      <p:scale>
        <a:sx n="33" d="100"/>
        <a:sy n="33" d="100"/>
      </p:scale>
      <p:origin x="150" y="71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t>18-10-2021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t>‹#›</a:t>
            </a:fld>
            <a:endParaRPr lang="en-IN" dirty="0"/>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dirty="0"/>
          </a:p>
        </p:txBody>
      </p:sp>
    </p:spTree>
    <p:extLst>
      <p:ext uri="{BB962C8B-B14F-4D97-AF65-F5344CB8AC3E}">
        <p14:creationId xmlns:p14="http://schemas.microsoft.com/office/powerpoint/2010/main" val="3812334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5</a:t>
            </a:fld>
            <a:endParaRPr lang="en-IN" dirty="0"/>
          </a:p>
        </p:txBody>
      </p:sp>
    </p:spTree>
    <p:extLst>
      <p:ext uri="{BB962C8B-B14F-4D97-AF65-F5344CB8AC3E}">
        <p14:creationId xmlns:p14="http://schemas.microsoft.com/office/powerpoint/2010/main" val="415672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469B1F-AF70-46E9-9B6A-AAED6CD8AA21}" type="datetimeFigureOut">
              <a:rPr lang="en-US" smtClean="0"/>
              <a:t>10/18/2021</a:t>
            </a:fld>
            <a:endParaRPr lang="en-US" dirty="0"/>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8970E17-90EC-457A-8FF7-F9657C4FD57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dirty="0"/>
          </a:p>
        </p:txBody>
      </p:sp>
      <p:sp>
        <p:nvSpPr>
          <p:cNvPr id="17" name="Text Box 5"/>
          <p:cNvSpPr txBox="1">
            <a:spLocks noChangeArrowheads="1"/>
          </p:cNvSpPr>
          <p:nvPr/>
        </p:nvSpPr>
        <p:spPr bwMode="auto">
          <a:xfrm>
            <a:off x="892281" y="2577236"/>
            <a:ext cx="9861451" cy="162242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2800" b="1" dirty="0">
                <a:solidFill>
                  <a:srgbClr val="FF0000"/>
                </a:solidFill>
                <a:latin typeface="Times New Roman" pitchFamily="18" charset="0"/>
                <a:cs typeface="Times New Roman" pitchFamily="18" charset="0"/>
              </a:rPr>
              <a:t>ONLINE INTERACTION SYSTEM</a:t>
            </a:r>
            <a:endParaRPr lang="en-IN" sz="2800" b="1" dirty="0">
              <a:solidFill>
                <a:srgbClr val="FF0000"/>
              </a:solidFill>
              <a:latin typeface="Times New Roman" pitchFamily="18" charset="0"/>
              <a:cs typeface="Times New Roman" pitchFamily="18" charset="0"/>
            </a:endParaRPr>
          </a:p>
        </p:txBody>
      </p:sp>
      <p:sp>
        <p:nvSpPr>
          <p:cNvPr id="19" name="Rounded Rectangle 1"/>
          <p:cNvSpPr>
            <a:spLocks noChangeArrowheads="1"/>
          </p:cNvSpPr>
          <p:nvPr/>
        </p:nvSpPr>
        <p:spPr bwMode="auto">
          <a:xfrm>
            <a:off x="1411531" y="507821"/>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691" y="1018470"/>
            <a:ext cx="11046542" cy="5234846"/>
          </a:xfrm>
        </p:spPr>
        <p:txBody>
          <a:bodyPr>
            <a:noAutofit/>
          </a:bodyPr>
          <a:lstStyle/>
          <a:p>
            <a:pPr marL="0" indent="0">
              <a:lnSpc>
                <a:spcPct val="150000"/>
              </a:lnSpc>
              <a:buNone/>
            </a:pPr>
            <a:r>
              <a:rPr lang="en-IN" sz="2400" b="1" dirty="0">
                <a:latin typeface="Times New Roman" pitchFamily="18" charset="0"/>
                <a:cs typeface="Times New Roman" pitchFamily="18" charset="0"/>
              </a:rPr>
              <a:t>[4]. Faculty and student out-of-classroom interaction: student perceptions of quality of interaction</a:t>
            </a:r>
          </a:p>
          <a:p>
            <a:pPr marL="0" indent="0" algn="just">
              <a:lnSpc>
                <a:spcPct val="150000"/>
              </a:lnSpc>
              <a:buNone/>
            </a:pPr>
            <a:r>
              <a:rPr lang="en-IN" sz="2400" dirty="0">
                <a:latin typeface="Times New Roman" pitchFamily="18" charset="0"/>
                <a:cs typeface="Times New Roman" pitchFamily="18" charset="0"/>
              </a:rPr>
              <a:t>The purpose of this study was to identify ways in which students interact with faculty members outside of the classroom and learn what students believe makes for high quality interaction. Additionally, this study sought to identify successful out-of-classroom faculty student interaction strategies from the student perspective. This knowledge can aid colleges and universities in promoting more formal and informal faculty-student out-of-classroom interaction, thereby increasing the overall quality of the undergraduate student experience</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04877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942" y="929148"/>
            <a:ext cx="11120284" cy="4675239"/>
          </a:xfrm>
        </p:spPr>
        <p:txBody>
          <a:bodyPr>
            <a:noAutofit/>
          </a:bodyPr>
          <a:lstStyle/>
          <a:p>
            <a:pPr marL="0" indent="0" algn="just">
              <a:lnSpc>
                <a:spcPct val="150000"/>
              </a:lnSpc>
              <a:buNone/>
            </a:pPr>
            <a:r>
              <a:rPr lang="en-IN" sz="2400" b="1" dirty="0">
                <a:latin typeface="Times New Roman" pitchFamily="18" charset="0"/>
                <a:cs typeface="Times New Roman" pitchFamily="18" charset="0"/>
              </a:rPr>
              <a:t>[5]. Online Education: Perceptions of Faculty and Administrators at Three Different Types of Institutions of Higher Education</a:t>
            </a:r>
            <a:endParaRPr lang="en-US" sz="2400" dirty="0">
              <a:latin typeface="Times New Roman" pitchFamily="18" charset="0"/>
              <a:cs typeface="Times New Roman" pitchFamily="18" charset="0"/>
            </a:endParaRPr>
          </a:p>
          <a:p>
            <a:pPr marL="0" indent="0" algn="just">
              <a:lnSpc>
                <a:spcPct val="150000"/>
              </a:lnSpc>
              <a:buNone/>
            </a:pPr>
            <a:r>
              <a:rPr lang="en-IN" sz="2400" dirty="0">
                <a:latin typeface="Times New Roman" pitchFamily="18" charset="0"/>
                <a:cs typeface="Times New Roman" pitchFamily="18" charset="0"/>
              </a:rPr>
              <a:t>The purpose of this study was to investigate faculty and administrator perceptions of online learning compared to traditional face-to-face instruction by exploring the factors that impact online instruction. Strategies that can lead to effective online learning environments were explored. Faculty and administrators working with online education at 6 traditional, regionally accredited, degree granting higher education institutions were included in the study.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39648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300" y="575187"/>
            <a:ext cx="4837471" cy="781665"/>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974847" y="1283112"/>
            <a:ext cx="10322418" cy="4542502"/>
          </a:xfrm>
        </p:spPr>
        <p:txBody>
          <a:bodyPr>
            <a:noAutofit/>
          </a:bodyPr>
          <a:lstStyle/>
          <a:p>
            <a:pPr marL="0" indent="0">
              <a:lnSpc>
                <a:spcPct val="150000"/>
              </a:lnSpc>
              <a:buNone/>
            </a:pPr>
            <a:r>
              <a:rPr lang="en-IN" sz="2400" dirty="0">
                <a:latin typeface="Times New Roman" pitchFamily="18" charset="0"/>
                <a:cs typeface="Times New Roman" pitchFamily="18" charset="0"/>
              </a:rPr>
              <a:t>In existing method communication between students and faculties is done by manual process and also if admin wants to communicate with students and faculties it takes more time.</a:t>
            </a:r>
            <a:endParaRPr lang="en-US" sz="2400" dirty="0">
              <a:latin typeface="Times New Roman" pitchFamily="18" charset="0"/>
              <a:cs typeface="Times New Roman" pitchFamily="18" charset="0"/>
            </a:endParaRPr>
          </a:p>
          <a:p>
            <a:pPr marL="0" indent="0">
              <a:lnSpc>
                <a:spcPct val="150000"/>
              </a:lnSpc>
              <a:buNone/>
            </a:pPr>
            <a:r>
              <a:rPr lang="en-IN" sz="2400" b="1" dirty="0">
                <a:latin typeface="Times New Roman" pitchFamily="18" charset="0"/>
                <a:cs typeface="Times New Roman" pitchFamily="18" charset="0"/>
              </a:rPr>
              <a:t>Disadvantages:</a:t>
            </a:r>
            <a:endParaRPr lang="en-US" sz="2400" dirty="0">
              <a:latin typeface="Times New Roman" pitchFamily="18" charset="0"/>
              <a:cs typeface="Times New Roman" pitchFamily="18" charset="0"/>
            </a:endParaRPr>
          </a:p>
          <a:p>
            <a:pPr lvl="0">
              <a:lnSpc>
                <a:spcPct val="150000"/>
              </a:lnSpc>
            </a:pPr>
            <a:r>
              <a:rPr lang="en-US" sz="2400" dirty="0">
                <a:latin typeface="Times New Roman" pitchFamily="18" charset="0"/>
                <a:cs typeface="Times New Roman" pitchFamily="18" charset="0"/>
              </a:rPr>
              <a:t>Difficult to communicate many students.</a:t>
            </a:r>
          </a:p>
          <a:p>
            <a:pPr lvl="0">
              <a:lnSpc>
                <a:spcPct val="150000"/>
              </a:lnSpc>
            </a:pPr>
            <a:r>
              <a:rPr lang="en-US" sz="2400" dirty="0">
                <a:latin typeface="Times New Roman" pitchFamily="18" charset="0"/>
                <a:cs typeface="Times New Roman" pitchFamily="18" charset="0"/>
              </a:rPr>
              <a:t>Private communication is not possible.</a:t>
            </a:r>
          </a:p>
          <a:p>
            <a:pPr lvl="0">
              <a:lnSpc>
                <a:spcPct val="150000"/>
              </a:lnSpc>
            </a:pPr>
            <a:r>
              <a:rPr lang="en-US" sz="2400" dirty="0">
                <a:latin typeface="Times New Roman" pitchFamily="18" charset="0"/>
                <a:cs typeface="Times New Roman" pitchFamily="18" charset="0"/>
              </a:rPr>
              <a:t>Difficult to collects the information from students and faculties.</a:t>
            </a:r>
          </a:p>
          <a:p>
            <a:pPr lvl="0">
              <a:lnSpc>
                <a:spcPct val="150000"/>
              </a:lnSpc>
            </a:pPr>
            <a:r>
              <a:rPr lang="en-US" sz="2400" dirty="0">
                <a:latin typeface="Times New Roman" pitchFamily="18" charset="0"/>
                <a:cs typeface="Times New Roman" pitchFamily="18" charset="0"/>
              </a:rPr>
              <a:t>It takes more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8039" y="516192"/>
            <a:ext cx="4100052" cy="726211"/>
          </a:xfrm>
        </p:spPr>
        <p:txBody>
          <a:bodyPr/>
          <a:lstStyle/>
          <a:p>
            <a:r>
              <a:rPr lang="en-IN" sz="2800" b="1" dirty="0">
                <a:solidFill>
                  <a:srgbClr val="FF0000"/>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899652" y="1317890"/>
            <a:ext cx="10707329" cy="4448730"/>
          </a:xfrm>
        </p:spPr>
        <p:txBody>
          <a:bodyPr>
            <a:noAutofit/>
          </a:bodyPr>
          <a:lstStyle/>
          <a:p>
            <a:pPr marL="0" indent="0" algn="just">
              <a:lnSpc>
                <a:spcPct val="150000"/>
              </a:lnSpc>
              <a:buNone/>
            </a:pPr>
            <a:r>
              <a:rPr lang="en-IN" sz="2400" dirty="0">
                <a:latin typeface="Times New Roman" pitchFamily="18" charset="0"/>
                <a:cs typeface="Times New Roman" pitchFamily="18" charset="0"/>
              </a:rPr>
              <a:t>In the proposed system by using latest python technology, we build an application for easy communication and it also helpful to communicate in private manner who have authorized from admin.</a:t>
            </a:r>
            <a:endParaRPr lang="en-US" sz="2400" dirty="0">
              <a:latin typeface="Times New Roman" pitchFamily="18" charset="0"/>
              <a:cs typeface="Times New Roman" pitchFamily="18" charset="0"/>
            </a:endParaRPr>
          </a:p>
          <a:p>
            <a:pPr marL="0" indent="0" algn="just">
              <a:lnSpc>
                <a:spcPct val="150000"/>
              </a:lnSpc>
              <a:buNone/>
            </a:pPr>
            <a:r>
              <a:rPr lang="en-IN" sz="2400" b="1" dirty="0">
                <a:latin typeface="Times New Roman" pitchFamily="18" charset="0"/>
                <a:cs typeface="Times New Roman" pitchFamily="18" charset="0"/>
              </a:rPr>
              <a:t>Advantages:</a:t>
            </a:r>
            <a:endParaRPr lang="en-US" sz="2400" dirty="0">
              <a:latin typeface="Times New Roman" pitchFamily="18" charset="0"/>
              <a:cs typeface="Times New Roman" pitchFamily="18" charset="0"/>
            </a:endParaRPr>
          </a:p>
          <a:p>
            <a:pPr lvl="0" algn="just">
              <a:lnSpc>
                <a:spcPct val="150000"/>
              </a:lnSpc>
            </a:pPr>
            <a:r>
              <a:rPr lang="en-US" sz="2400" dirty="0">
                <a:latin typeface="Times New Roman" pitchFamily="18" charset="0"/>
                <a:cs typeface="Times New Roman" pitchFamily="18" charset="0"/>
              </a:rPr>
              <a:t>It takes less time to communicate.</a:t>
            </a:r>
          </a:p>
          <a:p>
            <a:pPr lvl="0" algn="just">
              <a:lnSpc>
                <a:spcPct val="150000"/>
              </a:lnSpc>
            </a:pPr>
            <a:r>
              <a:rPr lang="en-US" sz="2400" dirty="0">
                <a:latin typeface="Times New Roman" pitchFamily="18" charset="0"/>
                <a:cs typeface="Times New Roman" pitchFamily="18" charset="0"/>
              </a:rPr>
              <a:t>Users friendly.</a:t>
            </a:r>
          </a:p>
          <a:p>
            <a:pPr lvl="0" algn="just">
              <a:lnSpc>
                <a:spcPct val="150000"/>
              </a:lnSpc>
            </a:pPr>
            <a:r>
              <a:rPr lang="en-US" sz="2400" dirty="0">
                <a:latin typeface="Times New Roman" pitchFamily="18" charset="0"/>
                <a:cs typeface="Times New Roman" pitchFamily="18" charset="0"/>
              </a:rPr>
              <a:t>Communication between the students and faculties is also done by private manner also.</a:t>
            </a:r>
          </a:p>
        </p:txBody>
      </p:sp>
    </p:spTree>
    <p:extLst>
      <p:ext uri="{BB962C8B-B14F-4D97-AF65-F5344CB8AC3E}">
        <p14:creationId xmlns:p14="http://schemas.microsoft.com/office/powerpoint/2010/main" val="357404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26252" y="0"/>
            <a:ext cx="4344359" cy="551683"/>
          </a:xfrm>
        </p:spPr>
        <p:txBody>
          <a:bodyPr>
            <a:normAutofit/>
          </a:bodyPr>
          <a:lstStyle/>
          <a:p>
            <a:pPr algn="ctr"/>
            <a:r>
              <a:rPr lang="en-US" sz="2800" dirty="0">
                <a:latin typeface="Times New Roman" pitchFamily="18" charset="0"/>
                <a:cs typeface="Times New Roman" pitchFamily="18" charset="0"/>
              </a:rPr>
              <a:t>	PROJECT FLOW:</a:t>
            </a:r>
          </a:p>
        </p:txBody>
      </p:sp>
      <p:pic>
        <p:nvPicPr>
          <p:cNvPr id="4" name="Picture 3"/>
          <p:cNvPicPr/>
          <p:nvPr/>
        </p:nvPicPr>
        <p:blipFill>
          <a:blip r:embed="rId2"/>
          <a:stretch>
            <a:fillRect/>
          </a:stretch>
        </p:blipFill>
        <p:spPr>
          <a:xfrm>
            <a:off x="2256063" y="551683"/>
            <a:ext cx="7236280" cy="6197460"/>
          </a:xfrm>
          <a:prstGeom prst="rect">
            <a:avLst/>
          </a:prstGeom>
        </p:spPr>
      </p:pic>
    </p:spTree>
    <p:extLst>
      <p:ext uri="{BB962C8B-B14F-4D97-AF65-F5344CB8AC3E}">
        <p14:creationId xmlns:p14="http://schemas.microsoft.com/office/powerpoint/2010/main" val="108649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489" y="663677"/>
            <a:ext cx="4925963" cy="766716"/>
          </a:xfrm>
        </p:spPr>
        <p:txBody>
          <a:bodyPr>
            <a:normAutofit/>
          </a:bodyPr>
          <a:lstStyle/>
          <a:p>
            <a:pPr algn="just"/>
            <a:r>
              <a:rPr lang="en-US" sz="2400" b="1" dirty="0">
                <a:solidFill>
                  <a:srgbClr val="FF0000"/>
                </a:solidFill>
                <a:latin typeface="Times New Roman" pitchFamily="18" charset="0"/>
                <a:cs typeface="Times New Roman" pitchFamily="18" charset="0"/>
              </a:rPr>
              <a:t>Implementation</a:t>
            </a:r>
            <a:r>
              <a:rPr lang="en-US" sz="2400" dirty="0">
                <a:latin typeface="Times New Roman" pitchFamily="18" charset="0"/>
                <a:cs typeface="Times New Roman" pitchFamily="18" charset="0"/>
              </a:rPr>
              <a:t>:</a:t>
            </a:r>
          </a:p>
        </p:txBody>
      </p:sp>
      <p:sp>
        <p:nvSpPr>
          <p:cNvPr id="3" name="Content Placeholder 2"/>
          <p:cNvSpPr>
            <a:spLocks noGrp="1"/>
          </p:cNvSpPr>
          <p:nvPr>
            <p:ph idx="1"/>
          </p:nvPr>
        </p:nvSpPr>
        <p:spPr>
          <a:xfrm>
            <a:off x="1000538" y="693171"/>
            <a:ext cx="10972800" cy="5176685"/>
          </a:xfrm>
        </p:spPr>
        <p:txBody>
          <a:bodyPr>
            <a:noAutofit/>
          </a:bodyPr>
          <a:lstStyle/>
          <a:p>
            <a:pPr>
              <a:lnSpc>
                <a:spcPct val="150000"/>
              </a:lnSpc>
            </a:pPr>
            <a:r>
              <a:rPr lang="en-IN" sz="2400" b="1" dirty="0">
                <a:latin typeface="Times New Roman" pitchFamily="18" charset="0"/>
                <a:cs typeface="Times New Roman" pitchFamily="18" charset="0"/>
              </a:rPr>
              <a:t>Admin</a:t>
            </a:r>
            <a:endParaRPr lang="en-US" sz="2400" dirty="0">
              <a:latin typeface="Times New Roman" pitchFamily="18" charset="0"/>
              <a:cs typeface="Times New Roman" pitchFamily="18" charset="0"/>
            </a:endParaRPr>
          </a:p>
          <a:p>
            <a:pPr>
              <a:lnSpc>
                <a:spcPct val="150000"/>
              </a:lnSpc>
            </a:pPr>
            <a:r>
              <a:rPr lang="en-IN" sz="2400" b="1" dirty="0">
                <a:latin typeface="Times New Roman" pitchFamily="18" charset="0"/>
                <a:cs typeface="Times New Roman" pitchFamily="18" charset="0"/>
              </a:rPr>
              <a:t>1.)Admin :</a:t>
            </a:r>
            <a:endParaRPr lang="en-US" sz="2400" dirty="0">
              <a:latin typeface="Times New Roman" pitchFamily="18" charset="0"/>
              <a:cs typeface="Times New Roman" pitchFamily="18" charset="0"/>
            </a:endParaRPr>
          </a:p>
          <a:p>
            <a:pPr>
              <a:lnSpc>
                <a:spcPct val="150000"/>
              </a:lnSpc>
            </a:pPr>
            <a:r>
              <a:rPr lang="en-IN" sz="2400" b="1" dirty="0">
                <a:latin typeface="Times New Roman" pitchFamily="18" charset="0"/>
                <a:cs typeface="Times New Roman" pitchFamily="18" charset="0"/>
              </a:rPr>
              <a:t>1.1) Authorization:</a:t>
            </a:r>
            <a:endParaRPr lang="en-US" sz="2400" dirty="0">
              <a:latin typeface="Times New Roman" pitchFamily="18" charset="0"/>
              <a:cs typeface="Times New Roman" pitchFamily="18" charset="0"/>
            </a:endParaRPr>
          </a:p>
          <a:p>
            <a:pPr>
              <a:lnSpc>
                <a:spcPct val="150000"/>
              </a:lnSpc>
            </a:pPr>
            <a:r>
              <a:rPr lang="en-IN" sz="2400" dirty="0">
                <a:latin typeface="Times New Roman" pitchFamily="18" charset="0"/>
                <a:cs typeface="Times New Roman" pitchFamily="18" charset="0"/>
              </a:rPr>
              <a:t>Admin give authorization to students and faculties.</a:t>
            </a:r>
            <a:endParaRPr lang="en-US" sz="2400" dirty="0">
              <a:latin typeface="Times New Roman" pitchFamily="18" charset="0"/>
              <a:cs typeface="Times New Roman" pitchFamily="18" charset="0"/>
            </a:endParaRPr>
          </a:p>
          <a:p>
            <a:pPr>
              <a:lnSpc>
                <a:spcPct val="150000"/>
              </a:lnSpc>
            </a:pPr>
            <a:r>
              <a:rPr lang="en-IN" sz="2400" b="1" dirty="0">
                <a:latin typeface="Times New Roman" pitchFamily="18" charset="0"/>
                <a:cs typeface="Times New Roman" pitchFamily="18" charset="0"/>
              </a:rPr>
              <a:t>1.2) View posts :</a:t>
            </a:r>
            <a:endParaRPr lang="en-US" sz="2400" dirty="0">
              <a:latin typeface="Times New Roman" pitchFamily="18" charset="0"/>
              <a:cs typeface="Times New Roman" pitchFamily="18" charset="0"/>
            </a:endParaRPr>
          </a:p>
          <a:p>
            <a:pPr>
              <a:lnSpc>
                <a:spcPct val="150000"/>
              </a:lnSpc>
            </a:pPr>
            <a:r>
              <a:rPr lang="en-IN" sz="2400" dirty="0">
                <a:latin typeface="Times New Roman" pitchFamily="18" charset="0"/>
                <a:cs typeface="Times New Roman" pitchFamily="18" charset="0"/>
              </a:rPr>
              <a:t>Admin view public posts and give response to them.</a:t>
            </a:r>
            <a:endParaRPr lang="en-US" sz="2400" dirty="0">
              <a:latin typeface="Times New Roman" pitchFamily="18" charset="0"/>
              <a:cs typeface="Times New Roman" pitchFamily="18" charset="0"/>
            </a:endParaRPr>
          </a:p>
          <a:p>
            <a:pPr>
              <a:lnSpc>
                <a:spcPct val="150000"/>
              </a:lnSpc>
            </a:pPr>
            <a:r>
              <a:rPr lang="en-IN" sz="2400" b="1" dirty="0">
                <a:latin typeface="Times New Roman" pitchFamily="18" charset="0"/>
                <a:cs typeface="Times New Roman" pitchFamily="18" charset="0"/>
              </a:rPr>
              <a:t>1.3) Post questions :</a:t>
            </a:r>
            <a:endParaRPr lang="en-US" sz="2400" dirty="0">
              <a:latin typeface="Times New Roman" pitchFamily="18" charset="0"/>
              <a:cs typeface="Times New Roman" pitchFamily="18" charset="0"/>
            </a:endParaRPr>
          </a:p>
          <a:p>
            <a:pPr>
              <a:lnSpc>
                <a:spcPct val="150000"/>
              </a:lnSpc>
            </a:pPr>
            <a:r>
              <a:rPr lang="en-IN" sz="2400" dirty="0">
                <a:latin typeface="Times New Roman" pitchFamily="18" charset="0"/>
                <a:cs typeface="Times New Roman" pitchFamily="18" charset="0"/>
              </a:rPr>
              <a:t>Admin add the questions to students and faculties and collects information from them.</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56414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689" y="368709"/>
            <a:ext cx="11031793" cy="5501149"/>
          </a:xfrm>
        </p:spPr>
        <p:txBody>
          <a:bodyPr>
            <a:noAutofit/>
          </a:bodyPr>
          <a:lstStyle/>
          <a:p>
            <a:pPr algn="just">
              <a:lnSpc>
                <a:spcPct val="150000"/>
              </a:lnSpc>
            </a:pPr>
            <a:r>
              <a:rPr lang="en-IN" sz="2400" b="1" dirty="0">
                <a:latin typeface="Times New Roman" pitchFamily="18" charset="0"/>
                <a:cs typeface="Times New Roman" pitchFamily="18" charset="0"/>
              </a:rPr>
              <a:t>1.4) View answers:</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Admin view the answers from students and faculties in the form of graph</a:t>
            </a:r>
            <a:endParaRPr lang="en-US" sz="2400"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2. Students:</a:t>
            </a:r>
            <a:endParaRPr lang="en-US" sz="2400"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2.1) student post to students and faculties:</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Student post to students and faculties in private and public manner.</a:t>
            </a:r>
            <a:endParaRPr lang="en-US" sz="2400"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2.2) view posts:</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Student view private posts who posted to particular student and faculty. And also View public posts.</a:t>
            </a:r>
            <a:endParaRPr lang="en-US" sz="2400" dirty="0">
              <a:latin typeface="Times New Roman" pitchFamily="18" charset="0"/>
              <a:cs typeface="Times New Roman" pitchFamily="18" charset="0"/>
            </a:endParaRPr>
          </a:p>
          <a:p>
            <a:pPr marL="0" indent="0" algn="just">
              <a:lnSpc>
                <a:spcPct val="150000"/>
              </a:lnSpc>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0557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941" y="589935"/>
            <a:ext cx="11031793" cy="5501149"/>
          </a:xfrm>
        </p:spPr>
        <p:txBody>
          <a:bodyPr>
            <a:noAutofit/>
          </a:bodyPr>
          <a:lstStyle/>
          <a:p>
            <a:pPr algn="just">
              <a:lnSpc>
                <a:spcPct val="150000"/>
              </a:lnSpc>
            </a:pPr>
            <a:r>
              <a:rPr lang="en-IN" sz="2400" b="1" dirty="0">
                <a:latin typeface="Times New Roman" pitchFamily="18" charset="0"/>
                <a:cs typeface="Times New Roman" pitchFamily="18" charset="0"/>
              </a:rPr>
              <a:t>2.3) View question and give votes: </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Student view the question posted by admin and give response.</a:t>
            </a:r>
            <a:endParaRPr lang="en-IN" sz="2400" b="1"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3. Faculty</a:t>
            </a:r>
            <a:endParaRPr lang="en-US" sz="2400"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3.1) Faculty post to students and faculties:</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Student post to students and faculties in private and public manner.</a:t>
            </a:r>
            <a:endParaRPr lang="en-US" sz="2400"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3.2) View posts:</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Faculty view private posts who posted to particular student and faculty. And also View public posts.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4898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941" y="589935"/>
            <a:ext cx="11031793" cy="5501149"/>
          </a:xfrm>
        </p:spPr>
        <p:txBody>
          <a:bodyPr>
            <a:noAutofit/>
          </a:bodyPr>
          <a:lstStyle/>
          <a:p>
            <a:pPr algn="just">
              <a:lnSpc>
                <a:spcPct val="150000"/>
              </a:lnSpc>
            </a:pPr>
            <a:r>
              <a:rPr lang="en-IN" sz="2400" b="1" dirty="0">
                <a:latin typeface="Times New Roman" pitchFamily="18" charset="0"/>
                <a:cs typeface="Times New Roman" pitchFamily="18" charset="0"/>
              </a:rPr>
              <a:t>3.2) View question and give votes: </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Faculty view the question posted by admin and give response.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76457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065" y="1047136"/>
            <a:ext cx="6740012" cy="633980"/>
          </a:xfrm>
        </p:spPr>
        <p:txBody>
          <a:bodyPr>
            <a:normAutofit/>
          </a:bodyPr>
          <a:lstStyle/>
          <a:p>
            <a:r>
              <a:rPr lang="en-US" sz="2400" b="1" dirty="0">
                <a:latin typeface="Times New Roman" pitchFamily="18" charset="0"/>
                <a:cs typeface="Times New Roman" pitchFamily="18" charset="0"/>
              </a:rPr>
              <a:t>Applications: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2639962" y="2244662"/>
            <a:ext cx="7152968" cy="2047119"/>
          </a:xfrm>
        </p:spPr>
        <p:txBody>
          <a:bodyPr>
            <a:noAutofit/>
          </a:bodyPr>
          <a:lstStyle/>
          <a:p>
            <a:r>
              <a:rPr lang="en-US" sz="2400" dirty="0">
                <a:latin typeface="Times New Roman" pitchFamily="18" charset="0"/>
                <a:cs typeface="Times New Roman" pitchFamily="18" charset="0"/>
              </a:rPr>
              <a:t>Colleges</a:t>
            </a:r>
          </a:p>
          <a:p>
            <a:r>
              <a:rPr lang="en-US" sz="2400" dirty="0">
                <a:latin typeface="Times New Roman" pitchFamily="18" charset="0"/>
                <a:cs typeface="Times New Roman" pitchFamily="18" charset="0"/>
              </a:rPr>
              <a:t>Schools</a:t>
            </a:r>
          </a:p>
          <a:p>
            <a:r>
              <a:rPr lang="en-US" sz="2400" dirty="0">
                <a:latin typeface="Times New Roman" pitchFamily="18" charset="0"/>
                <a:cs typeface="Times New Roman" pitchFamily="18" charset="0"/>
              </a:rPr>
              <a:t>universities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908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5" y="-342108"/>
            <a:ext cx="8511786" cy="1143000"/>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3200" b="1" dirty="0">
                <a:solidFill>
                  <a:schemeClr val="accent1"/>
                </a:solidFill>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583007" y="756648"/>
            <a:ext cx="9641168" cy="5363934"/>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	</a:t>
            </a:r>
          </a:p>
          <a:p>
            <a:r>
              <a:rPr lang="en-US" sz="2000" dirty="0">
                <a:latin typeface="Times New Roman" panose="02020603050405020304" pitchFamily="18" charset="0"/>
                <a:cs typeface="Times New Roman" panose="02020603050405020304" pitchFamily="18" charset="0"/>
              </a:rPr>
              <a:t>Drawbacks			</a:t>
            </a:r>
          </a:p>
          <a:p>
            <a:r>
              <a:rPr lang="en-US" sz="2000" dirty="0">
                <a:latin typeface="Times New Roman" panose="02020603050405020304" pitchFamily="18" charset="0"/>
                <a:cs typeface="Times New Roman" panose="02020603050405020304" pitchFamily="18" charset="0"/>
              </a:rPr>
              <a:t>Proposed system</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Implementation</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System design</a:t>
            </a:r>
          </a:p>
          <a:p>
            <a:r>
              <a:rPr lang="en-US" sz="2000" dirty="0">
                <a:latin typeface="Times New Roman" panose="02020603050405020304" pitchFamily="18" charset="0"/>
                <a:cs typeface="Times New Roman" panose="02020603050405020304" pitchFamily="18" charset="0"/>
              </a:rPr>
              <a:t>Architecture </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5213" y="737419"/>
            <a:ext cx="8657303" cy="914400"/>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HARDWARE</a:t>
            </a:r>
            <a:r>
              <a:rPr lang="en-IN" sz="2400" u="sng" dirty="0">
                <a:solidFill>
                  <a:srgbClr val="FF0000"/>
                </a:solidFill>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&amp; SOFTWARE REQUIREMENTS</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8489" y="2019869"/>
            <a:ext cx="10010537" cy="3608199"/>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H/W Configuration:</a:t>
            </a:r>
            <a:endParaRPr lang="en-US" sz="2400" b="1" dirty="0">
              <a:latin typeface="Times New Roman" panose="02020603050405020304" pitchFamily="18" charset="0"/>
              <a:cs typeface="Times New Roman" panose="02020603050405020304" pitchFamily="18" charset="0"/>
            </a:endParaRPr>
          </a:p>
          <a:p>
            <a:pPr lvl="0" algn="just"/>
            <a:r>
              <a:rPr lang="en-IN" sz="2400" dirty="0">
                <a:latin typeface="Times New Roman" panose="02020603050405020304" pitchFamily="18" charset="0"/>
                <a:cs typeface="Times New Roman" panose="02020603050405020304" pitchFamily="18" charset="0"/>
              </a:rPr>
              <a:t>Processor            	               	- I3/Intel Processor</a:t>
            </a:r>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Hard Disk                                	-160GB</a:t>
            </a:r>
          </a:p>
          <a:p>
            <a:pPr lvl="0" algn="just"/>
            <a:r>
              <a:rPr lang="en-US" sz="2400" dirty="0">
                <a:latin typeface="Times New Roman" panose="02020603050405020304" pitchFamily="18" charset="0"/>
                <a:cs typeface="Times New Roman" panose="02020603050405020304" pitchFamily="18" charset="0"/>
              </a:rPr>
              <a:t>Key Board                               	- Standard Windows Keyboard</a:t>
            </a:r>
          </a:p>
          <a:p>
            <a:pPr lvl="0" algn="just"/>
            <a:r>
              <a:rPr lang="en-US" sz="2400" dirty="0">
                <a:latin typeface="Times New Roman" panose="02020603050405020304" pitchFamily="18" charset="0"/>
                <a:cs typeface="Times New Roman" panose="02020603050405020304" pitchFamily="18" charset="0"/>
              </a:rPr>
              <a:t>Mouse                                      	- Two or Three Button Mouse</a:t>
            </a:r>
          </a:p>
          <a:p>
            <a:pPr lvl="0" algn="just"/>
            <a:r>
              <a:rPr lang="en-US" sz="2400" dirty="0">
                <a:latin typeface="Times New Roman" panose="02020603050405020304" pitchFamily="18" charset="0"/>
                <a:cs typeface="Times New Roman" panose="02020603050405020304" pitchFamily="18" charset="0"/>
              </a:rPr>
              <a:t>Monitor                                    	- SVGA</a:t>
            </a:r>
          </a:p>
          <a:p>
            <a:pPr lvl="0" algn="just">
              <a:lnSpc>
                <a:spcPct val="160000"/>
              </a:lnSpc>
            </a:pPr>
            <a:r>
              <a:rPr lang="en-US" sz="2400" dirty="0">
                <a:latin typeface="Times New Roman" panose="02020603050405020304" pitchFamily="18" charset="0"/>
                <a:cs typeface="Times New Roman" panose="02020603050405020304" pitchFamily="18" charset="0"/>
              </a:rPr>
              <a:t>RAM	           		      	-  4Gb</a:t>
            </a:r>
          </a:p>
          <a:p>
            <a:pPr algn="just">
              <a:lnSpc>
                <a:spcPct val="16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698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4" y="1287888"/>
            <a:ext cx="10044753" cy="4378816"/>
          </a:xfrm>
        </p:spPr>
        <p:txBody>
          <a:bodyPr>
            <a:normAutofit/>
          </a:bodyPr>
          <a:lstStyle/>
          <a:p>
            <a:pPr marL="0" indent="0" algn="just">
              <a:lnSpc>
                <a:spcPct val="150000"/>
              </a:lnSpc>
              <a:buNone/>
            </a:pPr>
            <a:r>
              <a:rPr lang="en-IN" sz="2400" b="1" dirty="0">
                <a:solidFill>
                  <a:srgbClr val="FF0000"/>
                </a:solidFill>
                <a:latin typeface="Times New Roman" panose="02020603050405020304" pitchFamily="18" charset="0"/>
                <a:cs typeface="Times New Roman" panose="02020603050405020304" pitchFamily="18" charset="0"/>
              </a:rPr>
              <a:t> S/W Configuration:</a:t>
            </a:r>
            <a:endParaRPr lang="en-US" sz="2400" dirty="0">
              <a:latin typeface="Times New Roman" panose="02020603050405020304" pitchFamily="18" charset="0"/>
              <a:cs typeface="Times New Roman" panose="02020603050405020304" pitchFamily="18" charset="0"/>
            </a:endParaRPr>
          </a:p>
          <a:p>
            <a:pPr lvl="0" algn="just">
              <a:lnSpc>
                <a:spcPct val="150000"/>
              </a:lnSpc>
            </a:pPr>
            <a:r>
              <a:rPr lang="en-US" sz="2400" dirty="0">
                <a:latin typeface="Times New Roman" panose="02020603050405020304" pitchFamily="18" charset="0"/>
                <a:cs typeface="Times New Roman" panose="02020603050405020304" pitchFamily="18" charset="0"/>
              </a:rPr>
              <a:t>Operating System             	:   Windows 7/8/10		</a:t>
            </a:r>
          </a:p>
          <a:p>
            <a:pPr lvl="0" algn="just">
              <a:lnSpc>
                <a:spcPct val="150000"/>
              </a:lnSpc>
            </a:pPr>
            <a:r>
              <a:rPr lang="en-US" sz="2400" dirty="0">
                <a:latin typeface="Times New Roman" panose="02020603050405020304" pitchFamily="18" charset="0"/>
                <a:cs typeface="Times New Roman" panose="02020603050405020304" pitchFamily="18" charset="0"/>
              </a:rPr>
              <a:t>Server side Script             	:   Python, HTML  </a:t>
            </a:r>
          </a:p>
          <a:p>
            <a:pPr lvl="0" algn="just">
              <a:lnSpc>
                <a:spcPct val="150000"/>
              </a:lnSpc>
            </a:pPr>
            <a:r>
              <a:rPr lang="en-US" sz="2400" dirty="0">
                <a:latin typeface="Times New Roman" panose="02020603050405020304" pitchFamily="18" charset="0"/>
                <a:cs typeface="Times New Roman" panose="02020603050405020304" pitchFamily="18" charset="0"/>
              </a:rPr>
              <a:t>IDE		                        :   pycharm</a:t>
            </a:r>
          </a:p>
          <a:p>
            <a:pPr lvl="0" algn="just">
              <a:lnSpc>
                <a:spcPct val="150000"/>
              </a:lnSpc>
            </a:pPr>
            <a:r>
              <a:rPr lang="en-US" sz="2400" dirty="0">
                <a:latin typeface="Times New Roman" panose="02020603050405020304" pitchFamily="18" charset="0"/>
                <a:cs typeface="Times New Roman" panose="02020603050405020304" pitchFamily="18" charset="0"/>
              </a:rPr>
              <a:t>Libraries Used		:  pandas, matplotlib</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Database			:  MYSQL</a:t>
            </a:r>
          </a:p>
          <a:p>
            <a:pPr algn="just">
              <a:lnSpc>
                <a:spcPct val="150000"/>
              </a:lnSpc>
            </a:pPr>
            <a:r>
              <a:rPr lang="en-US" sz="2400" dirty="0">
                <a:latin typeface="Times New Roman" panose="02020603050405020304" pitchFamily="18" charset="0"/>
                <a:cs typeface="Times New Roman" panose="02020603050405020304" pitchFamily="18" charset="0"/>
              </a:rPr>
              <a:t>Technology 		             :  Python 3.6+</a:t>
            </a:r>
          </a:p>
        </p:txBody>
      </p:sp>
    </p:spTree>
    <p:extLst>
      <p:ext uri="{BB962C8B-B14F-4D97-AF65-F5344CB8AC3E}">
        <p14:creationId xmlns:p14="http://schemas.microsoft.com/office/powerpoint/2010/main" val="1479288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871" y="114152"/>
            <a:ext cx="7910052" cy="1124712"/>
          </a:xfrm>
        </p:spPr>
        <p:txBody>
          <a:bodyPr/>
          <a:lstStyle/>
          <a:p>
            <a:r>
              <a:rPr lang="en-US" dirty="0"/>
              <a:t>Architecture</a:t>
            </a:r>
          </a:p>
        </p:txBody>
      </p:sp>
      <p:sp>
        <p:nvSpPr>
          <p:cNvPr id="3" name="Content Placeholder 2"/>
          <p:cNvSpPr>
            <a:spLocks noGrp="1"/>
          </p:cNvSpPr>
          <p:nvPr>
            <p:ph idx="1"/>
          </p:nvPr>
        </p:nvSpPr>
        <p:spPr>
          <a:xfrm>
            <a:off x="670560" y="530352"/>
            <a:ext cx="10911840" cy="613714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276" y="1445342"/>
            <a:ext cx="8244349" cy="4173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39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2283" y="128900"/>
            <a:ext cx="5751873" cy="741255"/>
          </a:xfrm>
        </p:spPr>
        <p:txBody>
          <a:bodyPr>
            <a:normAutofit/>
          </a:bodyPr>
          <a:lstStyle/>
          <a:p>
            <a:r>
              <a:rPr lang="en-US" sz="2400" dirty="0">
                <a:latin typeface="Times New Roman" pitchFamily="18" charset="0"/>
                <a:cs typeface="Times New Roman" pitchFamily="18" charset="0"/>
              </a:rPr>
              <a:t>Uml diagrams</a:t>
            </a:r>
          </a:p>
        </p:txBody>
      </p:sp>
      <p:sp>
        <p:nvSpPr>
          <p:cNvPr id="3" name="Content Placeholder 2"/>
          <p:cNvSpPr>
            <a:spLocks noGrp="1"/>
          </p:cNvSpPr>
          <p:nvPr>
            <p:ph idx="1"/>
          </p:nvPr>
        </p:nvSpPr>
        <p:spPr>
          <a:xfrm>
            <a:off x="530943" y="815226"/>
            <a:ext cx="11120283" cy="5688813"/>
          </a:xfrm>
        </p:spPr>
        <p:txBody>
          <a:bodyPr/>
          <a:lstStyle/>
          <a:p>
            <a:pPr algn="just"/>
            <a:r>
              <a:rPr lang="en-US" sz="2400" dirty="0">
                <a:solidFill>
                  <a:schemeClr val="tx2"/>
                </a:solidFill>
                <a:latin typeface="Times New Roman" pitchFamily="18" charset="0"/>
                <a:cs typeface="Times New Roman" pitchFamily="18" charset="0"/>
              </a:rPr>
              <a:t>Use case diagrams:</a:t>
            </a:r>
          </a:p>
          <a:p>
            <a:pPr marL="0" indent="0" algn="just">
              <a:buNone/>
            </a:pPr>
            <a:r>
              <a:rPr lang="en-US" sz="2400" dirty="0">
                <a:latin typeface="Times New Roman" pitchFamily="18" charset="0"/>
                <a:cs typeface="Times New Roman"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US" sz="2400" dirty="0"/>
          </a:p>
          <a:p>
            <a:endParaRPr lang="en-US" dirty="0"/>
          </a:p>
        </p:txBody>
      </p:sp>
      <p:pic>
        <p:nvPicPr>
          <p:cNvPr id="6" name="Picture 5"/>
          <p:cNvPicPr/>
          <p:nvPr/>
        </p:nvPicPr>
        <p:blipFill>
          <a:blip r:embed="rId2"/>
          <a:stretch>
            <a:fillRect/>
          </a:stretch>
        </p:blipFill>
        <p:spPr>
          <a:xfrm>
            <a:off x="3407226" y="3495040"/>
            <a:ext cx="5731510" cy="2611120"/>
          </a:xfrm>
          <a:prstGeom prst="rect">
            <a:avLst/>
          </a:prstGeom>
        </p:spPr>
      </p:pic>
    </p:spTree>
    <p:extLst>
      <p:ext uri="{BB962C8B-B14F-4D97-AF65-F5344CB8AC3E}">
        <p14:creationId xmlns:p14="http://schemas.microsoft.com/office/powerpoint/2010/main" val="105359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064" y="187895"/>
            <a:ext cx="6011939" cy="991976"/>
          </a:xfrm>
        </p:spPr>
        <p:txBody>
          <a:bodyPr>
            <a:normAutofit/>
          </a:bodyPr>
          <a:lstStyle/>
          <a:p>
            <a:r>
              <a:rPr lang="en-US" sz="2800" dirty="0">
                <a:latin typeface="Times New Roman" pitchFamily="18" charset="0"/>
                <a:cs typeface="Times New Roman" pitchFamily="18" charset="0"/>
              </a:rPr>
              <a:t>Class diagrams:</a:t>
            </a:r>
          </a:p>
        </p:txBody>
      </p:sp>
      <p:sp>
        <p:nvSpPr>
          <p:cNvPr id="3" name="Content Placeholder 2"/>
          <p:cNvSpPr>
            <a:spLocks noGrp="1"/>
          </p:cNvSpPr>
          <p:nvPr>
            <p:ph idx="1"/>
          </p:nvPr>
        </p:nvSpPr>
        <p:spPr>
          <a:xfrm>
            <a:off x="550605" y="1501675"/>
            <a:ext cx="11056375" cy="5031859"/>
          </a:xfrm>
        </p:spPr>
        <p:txBody>
          <a:bodyPr>
            <a:normAutofit/>
          </a:bodyPr>
          <a:lstStyle/>
          <a:p>
            <a:pPr algn="just"/>
            <a:r>
              <a:rPr lang="en-IN" sz="2400" dirty="0">
                <a:latin typeface="Times New Roman" pitchFamily="18" charset="0"/>
                <a:cs typeface="Times New Roman"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a:p>
            <a:pPr algn="just"/>
            <a:endParaRPr lang="en-IN" sz="24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359813" y="3337898"/>
            <a:ext cx="6263005" cy="2276475"/>
          </a:xfrm>
          <a:prstGeom prst="rect">
            <a:avLst/>
          </a:prstGeom>
        </p:spPr>
      </p:pic>
    </p:spTree>
    <p:extLst>
      <p:ext uri="{BB962C8B-B14F-4D97-AF65-F5344CB8AC3E}">
        <p14:creationId xmlns:p14="http://schemas.microsoft.com/office/powerpoint/2010/main" val="2418731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086" y="323010"/>
            <a:ext cx="6842973" cy="1143000"/>
          </a:xfrm>
        </p:spPr>
        <p:txBody>
          <a:bodyPr>
            <a:normAutofit/>
          </a:bodyPr>
          <a:lstStyle/>
          <a:p>
            <a:r>
              <a:rPr lang="en-US" sz="2800" dirty="0">
                <a:latin typeface="Times New Roman" pitchFamily="18" charset="0"/>
                <a:cs typeface="Times New Roman" pitchFamily="18" charset="0"/>
              </a:rPr>
              <a:t>Sequence diagrams:</a:t>
            </a:r>
          </a:p>
        </p:txBody>
      </p:sp>
      <p:sp>
        <p:nvSpPr>
          <p:cNvPr id="3" name="Content Placeholder 2"/>
          <p:cNvSpPr>
            <a:spLocks noGrp="1"/>
          </p:cNvSpPr>
          <p:nvPr>
            <p:ph idx="1"/>
          </p:nvPr>
        </p:nvSpPr>
        <p:spPr>
          <a:xfrm>
            <a:off x="616316" y="2227008"/>
            <a:ext cx="10972800" cy="2595716"/>
          </a:xfrm>
        </p:spPr>
        <p:txBody>
          <a:bodyPr>
            <a:normAutofit/>
          </a:bodyPr>
          <a:lstStyle/>
          <a:p>
            <a:pPr algn="just"/>
            <a:r>
              <a:rPr lang="en-IN" sz="2400" dirty="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1616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855" y="191728"/>
            <a:ext cx="6842973" cy="951271"/>
          </a:xfrm>
        </p:spPr>
        <p:txBody>
          <a:bodyPr>
            <a:normAutofit/>
          </a:bodyPr>
          <a:lstStyle/>
          <a:p>
            <a:r>
              <a:rPr lang="en-US" sz="2800" dirty="0">
                <a:latin typeface="Times New Roman" pitchFamily="18" charset="0"/>
                <a:cs typeface="Times New Roman" pitchFamily="18" charset="0"/>
              </a:rPr>
              <a:t>Sequence diagrams:</a:t>
            </a:r>
          </a:p>
        </p:txBody>
      </p:sp>
      <p:pic>
        <p:nvPicPr>
          <p:cNvPr id="5" name="Content Placeholder 4"/>
          <p:cNvPicPr>
            <a:picLocks noGrp="1"/>
          </p:cNvPicPr>
          <p:nvPr>
            <p:ph idx="1"/>
          </p:nvPr>
        </p:nvPicPr>
        <p:blipFill>
          <a:blip r:embed="rId2"/>
          <a:stretch>
            <a:fillRect/>
          </a:stretch>
        </p:blipFill>
        <p:spPr>
          <a:xfrm>
            <a:off x="2300748" y="1370882"/>
            <a:ext cx="6916993" cy="4187825"/>
          </a:xfrm>
          <a:prstGeom prst="rect">
            <a:avLst/>
          </a:prstGeom>
        </p:spPr>
      </p:pic>
    </p:spTree>
    <p:extLst>
      <p:ext uri="{BB962C8B-B14F-4D97-AF65-F5344CB8AC3E}">
        <p14:creationId xmlns:p14="http://schemas.microsoft.com/office/powerpoint/2010/main" val="150191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779" y="0"/>
            <a:ext cx="7598536" cy="1143000"/>
          </a:xfrm>
        </p:spPr>
        <p:txBody>
          <a:bodyPr>
            <a:normAutofit/>
          </a:bodyPr>
          <a:lstStyle/>
          <a:p>
            <a:r>
              <a:rPr lang="en-US" sz="2800" dirty="0">
                <a:latin typeface="Times New Roman" pitchFamily="18" charset="0"/>
                <a:cs typeface="Times New Roman" pitchFamily="18" charset="0"/>
              </a:rPr>
              <a:t>Collaboration diagram:</a:t>
            </a:r>
          </a:p>
        </p:txBody>
      </p:sp>
      <p:sp>
        <p:nvSpPr>
          <p:cNvPr id="3" name="Content Placeholder 2"/>
          <p:cNvSpPr>
            <a:spLocks noGrp="1"/>
          </p:cNvSpPr>
          <p:nvPr>
            <p:ph idx="1"/>
          </p:nvPr>
        </p:nvSpPr>
        <p:spPr>
          <a:xfrm>
            <a:off x="467933" y="1317294"/>
            <a:ext cx="10972800" cy="4389120"/>
          </a:xfrm>
        </p:spPr>
        <p:txBody>
          <a:bodyPr>
            <a:normAutofit/>
          </a:bodyPr>
          <a:lstStyle/>
          <a:p>
            <a:pPr algn="just"/>
            <a:r>
              <a:rPr lang="en-IN" sz="2400" dirty="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4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94272" y="3580887"/>
            <a:ext cx="7093973" cy="2318467"/>
          </a:xfrm>
          <a:prstGeom prst="rect">
            <a:avLst/>
          </a:prstGeom>
        </p:spPr>
      </p:pic>
    </p:spTree>
    <p:extLst>
      <p:ext uri="{BB962C8B-B14F-4D97-AF65-F5344CB8AC3E}">
        <p14:creationId xmlns:p14="http://schemas.microsoft.com/office/powerpoint/2010/main" val="2996001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704088"/>
            <a:ext cx="7924800" cy="873989"/>
          </a:xfrm>
        </p:spPr>
        <p:txBody>
          <a:bodyPr/>
          <a:lstStyle/>
          <a:p>
            <a:r>
              <a:rPr lang="en-US" sz="2800" dirty="0">
                <a:latin typeface="Times New Roman" pitchFamily="18" charset="0"/>
                <a:cs typeface="Times New Roman" pitchFamily="18" charset="0"/>
              </a:rPr>
              <a:t>Deployment diagram</a:t>
            </a:r>
            <a:r>
              <a:rPr lang="en-US" sz="2800" dirty="0"/>
              <a:t>:</a:t>
            </a:r>
          </a:p>
        </p:txBody>
      </p:sp>
      <p:sp>
        <p:nvSpPr>
          <p:cNvPr id="3" name="Content Placeholder 2"/>
          <p:cNvSpPr>
            <a:spLocks noGrp="1"/>
          </p:cNvSpPr>
          <p:nvPr>
            <p:ph idx="1"/>
          </p:nvPr>
        </p:nvSpPr>
        <p:spPr>
          <a:xfrm>
            <a:off x="620415" y="1754468"/>
            <a:ext cx="10911840" cy="4187952"/>
          </a:xfrm>
        </p:spPr>
        <p:txBody>
          <a:bodyPr>
            <a:normAutofit/>
          </a:bodyPr>
          <a:lstStyle/>
          <a:p>
            <a:pPr algn="just"/>
            <a:r>
              <a:rPr lang="en-IN" sz="2400" dirty="0">
                <a:latin typeface="Times New Roman" pitchFamily="18" charset="0"/>
                <a:cs typeface="Times New Roman" pitchFamily="18" charset="0"/>
              </a:rPr>
              <a:t>Deployment diagram represents the deployment view of a system. It is related to the component diagram.</a:t>
            </a:r>
          </a:p>
          <a:p>
            <a:pPr algn="just"/>
            <a:r>
              <a:rPr lang="en-IN" sz="2400" dirty="0">
                <a:latin typeface="Times New Roman" pitchFamily="18" charset="0"/>
                <a:cs typeface="Times New Roman" pitchFamily="18" charset="0"/>
              </a:rPr>
              <a:t> Because the components are deployed using the deployment diagrams. A deployment diagram consists of nodes. Nodes are nothing but physical hardware’s used to deploy the application.</a:t>
            </a:r>
            <a:endParaRPr lang="en-US" sz="2400" dirty="0">
              <a:latin typeface="Times New Roman" pitchFamily="18" charset="0"/>
              <a:cs typeface="Times New Roman" pitchFamily="18" charset="0"/>
            </a:endParaRPr>
          </a:p>
          <a:p>
            <a:endParaRPr lang="en-US" sz="2800" dirty="0"/>
          </a:p>
        </p:txBody>
      </p:sp>
      <p:pic>
        <p:nvPicPr>
          <p:cNvPr id="6" name="Picture 5"/>
          <p:cNvPicPr/>
          <p:nvPr/>
        </p:nvPicPr>
        <p:blipFill>
          <a:blip r:embed="rId2"/>
          <a:stretch>
            <a:fillRect/>
          </a:stretch>
        </p:blipFill>
        <p:spPr>
          <a:xfrm>
            <a:off x="3657600" y="4037217"/>
            <a:ext cx="4876800" cy="1438275"/>
          </a:xfrm>
          <a:prstGeom prst="rect">
            <a:avLst/>
          </a:prstGeom>
        </p:spPr>
      </p:pic>
    </p:spTree>
    <p:extLst>
      <p:ext uri="{BB962C8B-B14F-4D97-AF65-F5344CB8AC3E}">
        <p14:creationId xmlns:p14="http://schemas.microsoft.com/office/powerpoint/2010/main" val="2986766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848" y="339214"/>
            <a:ext cx="6516710" cy="675526"/>
          </a:xfrm>
        </p:spPr>
        <p:txBody>
          <a:bodyPr>
            <a:normAutofit/>
          </a:bodyPr>
          <a:lstStyle/>
          <a:p>
            <a:r>
              <a:rPr lang="en-US" sz="2800" dirty="0">
                <a:latin typeface="Times New Roman" pitchFamily="18" charset="0"/>
                <a:cs typeface="Times New Roman" pitchFamily="18" charset="0"/>
              </a:rPr>
              <a:t>Activity diagram:</a:t>
            </a:r>
          </a:p>
        </p:txBody>
      </p:sp>
      <p:sp>
        <p:nvSpPr>
          <p:cNvPr id="3" name="Content Placeholder 2"/>
          <p:cNvSpPr>
            <a:spLocks noGrp="1"/>
          </p:cNvSpPr>
          <p:nvPr>
            <p:ph idx="1"/>
          </p:nvPr>
        </p:nvSpPr>
        <p:spPr>
          <a:xfrm>
            <a:off x="747182" y="1386882"/>
            <a:ext cx="10697635" cy="2875403"/>
          </a:xfrm>
        </p:spPr>
        <p:txBody>
          <a:bodyPr/>
          <a:lstStyle/>
          <a:p>
            <a:pPr algn="just"/>
            <a:r>
              <a:rPr lang="en-IN" sz="2400" dirty="0">
                <a:latin typeface="Times New Roman" pitchFamily="18" charset="0"/>
                <a:cs typeface="Times New Roman"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50120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974" y="800892"/>
            <a:ext cx="5293522" cy="996793"/>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Abstract</a:t>
            </a: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
        <p:nvSpPr>
          <p:cNvPr id="4" name="Rectangle 3"/>
          <p:cNvSpPr/>
          <p:nvPr/>
        </p:nvSpPr>
        <p:spPr>
          <a:xfrm>
            <a:off x="545690" y="2114837"/>
            <a:ext cx="11031794" cy="2862322"/>
          </a:xfrm>
          <a:prstGeom prst="rect">
            <a:avLst/>
          </a:prstGeom>
        </p:spPr>
        <p:txBody>
          <a:bodyPr wrap="square">
            <a:spAutoFit/>
          </a:bodyPr>
          <a:lstStyle/>
          <a:p>
            <a:pPr algn="just">
              <a:lnSpc>
                <a:spcPct val="150000"/>
              </a:lnSpc>
            </a:pPr>
            <a:r>
              <a:rPr lang="en-IN" sz="2400" dirty="0">
                <a:latin typeface="Times New Roman" pitchFamily="18" charset="0"/>
                <a:cs typeface="Times New Roman" pitchFamily="18" charset="0"/>
              </a:rPr>
              <a:t>Online learning continues to expand at educational institutions around the globe. Educators must better understand how interaction with online course content impacts student engagement and learning. Advances in technology amplify the imperative to gain further insights into how delivery of course materials can enhance and support the learning process.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53" y="707923"/>
            <a:ext cx="7976315" cy="903190"/>
          </a:xfrm>
        </p:spPr>
        <p:txBody>
          <a:bodyPr>
            <a:normAutofit/>
          </a:bodyPr>
          <a:lstStyle/>
          <a:p>
            <a:pPr algn="just"/>
            <a:r>
              <a:rPr lang="en-US" sz="2800" dirty="0">
                <a:latin typeface="Times New Roman" pitchFamily="18" charset="0"/>
                <a:cs typeface="Times New Roman" pitchFamily="18" charset="0"/>
              </a:rPr>
              <a:t>Component diagram:</a:t>
            </a:r>
          </a:p>
        </p:txBody>
      </p:sp>
      <p:sp>
        <p:nvSpPr>
          <p:cNvPr id="3" name="Content Placeholder 2"/>
          <p:cNvSpPr>
            <a:spLocks noGrp="1"/>
          </p:cNvSpPr>
          <p:nvPr>
            <p:ph idx="1"/>
          </p:nvPr>
        </p:nvSpPr>
        <p:spPr>
          <a:xfrm>
            <a:off x="670560" y="530351"/>
            <a:ext cx="10911840" cy="5737713"/>
          </a:xfrm>
        </p:spPr>
        <p:txBody>
          <a:bodyPr/>
          <a:lstStyle/>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A component diagram, also known as a UML component diagram, describes the organization and wiring of the physical </a:t>
            </a:r>
            <a:r>
              <a:rPr lang="en-IN" sz="2400" b="1" dirty="0">
                <a:latin typeface="Times New Roman" pitchFamily="18" charset="0"/>
                <a:cs typeface="Times New Roman" pitchFamily="18" charset="0"/>
              </a:rPr>
              <a:t>c</a:t>
            </a:r>
            <a:r>
              <a:rPr lang="en-IN" sz="2400" dirty="0">
                <a:latin typeface="Times New Roman" pitchFamily="18" charset="0"/>
                <a:cs typeface="Times New Roman" pitchFamily="18" charset="0"/>
              </a:rPr>
              <a:t>omponents in a system. Component diagrams are often drawn to help model implementation details and double-check that every aspect of the system's required functions is covered by planned development.</a:t>
            </a:r>
            <a:endParaRPr lang="en-US" sz="2400" dirty="0">
              <a:latin typeface="Times New Roman" pitchFamily="18" charset="0"/>
              <a:cs typeface="Times New Roman" pitchFamily="18" charset="0"/>
            </a:endParaRPr>
          </a:p>
          <a:p>
            <a:endParaRPr lang="en-US" dirty="0"/>
          </a:p>
        </p:txBody>
      </p:sp>
      <p:pic>
        <p:nvPicPr>
          <p:cNvPr id="5" name="Picture 4"/>
          <p:cNvPicPr/>
          <p:nvPr/>
        </p:nvPicPr>
        <p:blipFill>
          <a:blip r:embed="rId2"/>
          <a:stretch>
            <a:fillRect/>
          </a:stretch>
        </p:blipFill>
        <p:spPr>
          <a:xfrm>
            <a:off x="3052916" y="3628103"/>
            <a:ext cx="5560142" cy="1976284"/>
          </a:xfrm>
          <a:prstGeom prst="rect">
            <a:avLst/>
          </a:prstGeom>
        </p:spPr>
      </p:pic>
    </p:spTree>
    <p:extLst>
      <p:ext uri="{BB962C8B-B14F-4D97-AF65-F5344CB8AC3E}">
        <p14:creationId xmlns:p14="http://schemas.microsoft.com/office/powerpoint/2010/main" val="2281406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026310" y="855406"/>
            <a:ext cx="7447935" cy="1077886"/>
          </a:xfrm>
        </p:spPr>
        <p:txBody>
          <a:bodyPr>
            <a:normAutofit/>
          </a:bodyPr>
          <a:lstStyle/>
          <a:p>
            <a:r>
              <a:rPr lang="en-US" sz="28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600503" y="2168013"/>
            <a:ext cx="10755756" cy="3657599"/>
          </a:xfrm>
        </p:spPr>
        <p:txBody>
          <a:bodyPr>
            <a:noAutofit/>
          </a:bodyPr>
          <a:lstStyle/>
          <a:p>
            <a:pPr algn="just">
              <a:lnSpc>
                <a:spcPct val="150000"/>
              </a:lnSpc>
            </a:pPr>
            <a:r>
              <a:rPr lang="en-IN" sz="2400" dirty="0">
                <a:latin typeface="Times New Roman" pitchFamily="18" charset="0"/>
                <a:cs typeface="Times New Roman" pitchFamily="18" charset="0"/>
              </a:rPr>
              <a:t>The assessment of student achievement, or understanding what students know and can do, is fundamental to effective teaching and to students' learning. Unless teachers know students well and are knowledgeable about their achievements, they cannot be confident that they are meeting the learning needs of their students. This can be possible when we provide a free atmosphere between students and faculties by inserting private chatting with each other.</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16207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29548" y="497610"/>
            <a:ext cx="7688826" cy="113946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16612" y="1474839"/>
            <a:ext cx="10654394" cy="4129548"/>
          </a:xfrm>
        </p:spPr>
        <p:txBody>
          <a:bodyPr>
            <a:noAutofit/>
          </a:bodyPr>
          <a:lstStyle/>
          <a:p>
            <a:pPr algn="just">
              <a:lnSpc>
                <a:spcPct val="150000"/>
              </a:lnSpc>
            </a:pPr>
            <a:r>
              <a:rPr lang="en-IN" sz="2400" b="1" dirty="0">
                <a:latin typeface="Times New Roman" pitchFamily="18" charset="0"/>
                <a:cs typeface="Times New Roman" pitchFamily="18" charset="0"/>
              </a:rPr>
              <a:t>[1]   Web-Based Teacher-Student Interaction in a Traditional Course</a:t>
            </a:r>
            <a:endParaRPr lang="en-US" sz="2400" b="1"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[2] A literature review on traditional herbal medicines for malaria</a:t>
            </a:r>
            <a:endParaRPr lang="en-US" sz="2400"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[3]. A Way to Bridge the Gap between Student-Faculty Interaction </a:t>
            </a:r>
            <a:endParaRPr lang="en-US" sz="2400" b="1"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[[4]. Faculty and student out-of-classroom interaction: student perceptions of quality of interaction</a:t>
            </a:r>
            <a:endParaRPr lang="en-US" sz="2400" b="1" dirty="0">
              <a:latin typeface="Times New Roman" pitchFamily="18" charset="0"/>
              <a:cs typeface="Times New Roman" pitchFamily="18" charset="0"/>
            </a:endParaRPr>
          </a:p>
          <a:p>
            <a:pPr algn="just">
              <a:lnSpc>
                <a:spcPct val="150000"/>
              </a:lnSpc>
            </a:pPr>
            <a:r>
              <a:rPr lang="en-IN" sz="2400" b="1" dirty="0">
                <a:latin typeface="Times New Roman" pitchFamily="18" charset="0"/>
                <a:cs typeface="Times New Roman" pitchFamily="18" charset="0"/>
              </a:rPr>
              <a:t>[5]. Online Education: Perceptions of Faculty and Administrators at Three Different Types of Institutions of Higher Education</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6" y="1571223"/>
            <a:ext cx="11031794" cy="4092157"/>
          </a:xfrm>
        </p:spPr>
        <p:txBody>
          <a:bodyPr>
            <a:normAutofit/>
          </a:bodyPr>
          <a:lstStyle/>
          <a:p>
            <a:pPr marL="0" indent="0" algn="just">
              <a:buNone/>
            </a:pPr>
            <a:r>
              <a:rPr lang="en-IN" sz="2400" dirty="0"/>
              <a:t> </a:t>
            </a:r>
          </a:p>
          <a:p>
            <a:pPr algn="just">
              <a:lnSpc>
                <a:spcPct val="150000"/>
              </a:lnSpc>
            </a:pPr>
            <a:r>
              <a:rPr lang="en-IN" sz="2400" dirty="0">
                <a:latin typeface="Times New Roman" panose="02020603050405020304" pitchFamily="18" charset="0"/>
                <a:cs typeface="Times New Roman" panose="02020603050405020304" pitchFamily="18" charset="0"/>
              </a:rPr>
              <a:t>This study investigates student patterns of access to instructional resources provided in an asynchronous online digital literacy. In this study we mainly focus on private chat with students and faculties based on their requirement. And admin post the question and he collects the information from the students and faculties votes Based on their vote’s admin take the action for the organization.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34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175" y="800892"/>
            <a:ext cx="10706636" cy="906931"/>
          </a:xfrm>
        </p:spPr>
        <p:txBody>
          <a:bodyPr>
            <a:normAutofit fontScale="90000"/>
          </a:bodyPr>
          <a:lstStyle/>
          <a:p>
            <a:pPr algn="just"/>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endParaRPr lang="en-US" sz="2700" b="1" dirty="0">
              <a:latin typeface="Times New Roman" pitchFamily="18" charset="0"/>
              <a:cs typeface="Times New Roman" pitchFamily="18" charset="0"/>
            </a:endParaRPr>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758331" y="1606692"/>
            <a:ext cx="10715913" cy="3956171"/>
          </a:xfrm>
        </p:spPr>
        <p:txBody>
          <a:bodyPr>
            <a:noAutofit/>
          </a:bodyPr>
          <a:lstStyle/>
          <a:p>
            <a:pPr algn="just">
              <a:lnSpc>
                <a:spcPct val="150000"/>
              </a:lnSpc>
            </a:pPr>
            <a:r>
              <a:rPr lang="en-IN" sz="2400" dirty="0">
                <a:latin typeface="Times New Roman" pitchFamily="18" charset="0"/>
                <a:cs typeface="Times New Roman" pitchFamily="18" charset="0"/>
              </a:rPr>
              <a:t>Student-to-student interaction is a vital part of any course experience. In a classroom setting, this interaction happens naturally, as students listen to each other’s comments, ask each other questions, and build rapport through frequent contact. Instructors can also foster student-to-student interaction in an online setting, but it may require building formal and informal interaction opportunities in your course design. </a:t>
            </a:r>
            <a:endParaRPr lang="en-US" sz="2400" dirty="0">
              <a:latin typeface="Times New Roman" pitchFamily="18" charset="0"/>
              <a:cs typeface="Times New Roman" pitchFamily="18" charset="0"/>
            </a:endParaRP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641" y="899652"/>
            <a:ext cx="10978844" cy="5029200"/>
          </a:xfrm>
        </p:spPr>
        <p:txBody>
          <a:bodyPr>
            <a:noAutofit/>
          </a:bodyPr>
          <a:lstStyle/>
          <a:p>
            <a:pPr algn="just">
              <a:lnSpc>
                <a:spcPct val="150000"/>
              </a:lnSpc>
            </a:pPr>
            <a:r>
              <a:rPr lang="en-IN" sz="2400" dirty="0">
                <a:latin typeface="Times New Roman" pitchFamily="18" charset="0"/>
                <a:cs typeface="Times New Roman" pitchFamily="18" charset="0"/>
              </a:rPr>
              <a:t>Designing for a high level of student-to-student interaction online is so important that university accrediting bodies, like the Middle States Commission on Higher Education, require evidence of it in online course and program design.</a:t>
            </a:r>
            <a:endParaRPr lang="en-US" sz="24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Teachers who have positive interaction with their students create classroom environments more helpful to learning and meet students’ developmental, emotional and educational needs. Teaching is a people profession that demands a large amount of time being dedicated to personal interaction. Positive teacher-student interaction has a very crucial role for effective teaching and learning to take place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0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1058" y="444239"/>
            <a:ext cx="5161935" cy="665018"/>
          </a:xfrm>
        </p:spPr>
        <p:txBody>
          <a:bodyPr>
            <a:normAutofit/>
          </a:bodyPr>
          <a:lstStyle/>
          <a:p>
            <a:r>
              <a:rPr lang="en-US" sz="2400" b="1" dirty="0">
                <a:solidFill>
                  <a:srgbClr val="FF0000"/>
                </a:solidFill>
                <a:latin typeface="Times New Roman" pitchFamily="18" charset="0"/>
                <a:cs typeface="Times New Roman" panose="02020603050405020304" pitchFamily="18" charset="0"/>
              </a:rPr>
              <a:t>Literature review</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737419" y="1283109"/>
            <a:ext cx="10884310" cy="4380272"/>
          </a:xfrm>
        </p:spPr>
        <p:txBody>
          <a:bodyPr>
            <a:noAutofit/>
          </a:bodyPr>
          <a:lstStyle/>
          <a:p>
            <a:r>
              <a:rPr lang="en-IN" sz="2400" b="1" dirty="0">
                <a:latin typeface="Times New Roman" pitchFamily="18" charset="0"/>
                <a:cs typeface="Times New Roman" pitchFamily="18" charset="0"/>
              </a:rPr>
              <a:t>[1]. Web-Based Teacher-Student Interaction in a Traditional Course</a:t>
            </a:r>
          </a:p>
          <a:p>
            <a:endParaRPr lang="en-US" sz="2400" b="1" dirty="0">
              <a:latin typeface="Times New Roman" pitchFamily="18" charset="0"/>
              <a:cs typeface="Times New Roman" pitchFamily="18" charset="0"/>
            </a:endParaRPr>
          </a:p>
          <a:p>
            <a:pPr marL="0" indent="0" algn="just">
              <a:lnSpc>
                <a:spcPct val="150000"/>
              </a:lnSpc>
              <a:buNone/>
            </a:pPr>
            <a:r>
              <a:rPr lang="en-IN" sz="2400" dirty="0">
                <a:latin typeface="Times New Roman" pitchFamily="18" charset="0"/>
                <a:cs typeface="Times New Roman" pitchFamily="18" charset="0"/>
              </a:rPr>
              <a:t>Platform independent Java application to support interaction between an instructor, teaching assistants and students in a traditional on-campus course is developed. The TSI (teacher-student interaction) application includes a specialized Web server, an ordinary Web server, a mailer and a simple database. The HTTP protocol is used for all communications. Both teachers and students employ Web browsers to access the TSI server</a:t>
            </a:r>
          </a:p>
        </p:txBody>
      </p:sp>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37420"/>
            <a:ext cx="10987548" cy="5294670"/>
          </a:xfrm>
        </p:spPr>
        <p:txBody>
          <a:bodyPr>
            <a:noAutofit/>
          </a:bodyPr>
          <a:lstStyle/>
          <a:p>
            <a:pPr>
              <a:lnSpc>
                <a:spcPct val="150000"/>
              </a:lnSpc>
            </a:pPr>
            <a:r>
              <a:rPr lang="en-IN" sz="2400" b="1" dirty="0">
                <a:latin typeface="Times New Roman" pitchFamily="18" charset="0"/>
                <a:cs typeface="Times New Roman" pitchFamily="18" charset="0"/>
              </a:rPr>
              <a:t> [2]. Students' Interaction in the Online Learning Management Systems: A Comparative Study of Undergraduate and Postgraduate Courses</a:t>
            </a:r>
            <a:endParaRPr lang="en-US" sz="2400" b="1"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The quality of interaction between learners and online content is one of the imperative factors in determining the efficacy of web-based teaching-learning towards the creation and maintenance of sustainable learning communities. Interaction with content is an internal dialogue of reflective thought that occurs between learner and the substance. Interaction is often triggered and supported by events in the learning environment – focusing on how the learner interacts with what is to be learned.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4095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36" y="988142"/>
            <a:ext cx="11017045" cy="4498258"/>
          </a:xfrm>
        </p:spPr>
        <p:txBody>
          <a:bodyPr>
            <a:noAutofit/>
          </a:bodyPr>
          <a:lstStyle/>
          <a:p>
            <a:pPr marL="0" indent="0" algn="just">
              <a:lnSpc>
                <a:spcPct val="150000"/>
              </a:lnSpc>
              <a:buNone/>
            </a:pPr>
            <a:r>
              <a:rPr lang="en-US" sz="2400" b="1" dirty="0">
                <a:latin typeface="Times New Roman" pitchFamily="18" charset="0"/>
                <a:cs typeface="Times New Roman" pitchFamily="18" charset="0"/>
              </a:rPr>
              <a:t> </a:t>
            </a:r>
            <a:r>
              <a:rPr lang="en-IN" sz="2400" b="1" dirty="0">
                <a:latin typeface="Times New Roman" pitchFamily="18" charset="0"/>
                <a:cs typeface="Times New Roman" pitchFamily="18" charset="0"/>
              </a:rPr>
              <a:t>[3]. A Way to Bridge the Gap between Student-Faculty Interaction</a:t>
            </a:r>
          </a:p>
          <a:p>
            <a:pPr marL="0" indent="0" algn="just">
              <a:lnSpc>
                <a:spcPct val="150000"/>
              </a:lnSpc>
              <a:buNone/>
            </a:pPr>
            <a:endParaRPr lang="en-US" sz="2400" dirty="0">
              <a:latin typeface="Times New Roman" pitchFamily="18" charset="0"/>
              <a:cs typeface="Times New Roman" pitchFamily="18" charset="0"/>
            </a:endParaRPr>
          </a:p>
          <a:p>
            <a:pPr marL="0" indent="0" algn="just">
              <a:lnSpc>
                <a:spcPct val="150000"/>
              </a:lnSpc>
              <a:buNone/>
            </a:pPr>
            <a:r>
              <a:rPr lang="en-IN" sz="2400" dirty="0">
                <a:latin typeface="Times New Roman" pitchFamily="18" charset="0"/>
                <a:cs typeface="Times New Roman" pitchFamily="18" charset="0"/>
              </a:rPr>
              <a:t>Student and Faculty Interaction (SFI) outside the Classroom” is a very important aspect of higher education experience. Which is missing in the modern education system now. It has also affected overall development of a student. This Learn Management System is a bridge for the same. This enables both faculties and students to interact with each other at any given time and anywhere. </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273119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2512</TotalTime>
  <Words>1816</Words>
  <Application>Microsoft Office PowerPoint</Application>
  <PresentationFormat>Widescreen</PresentationFormat>
  <Paragraphs>135</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Times New Roman</vt:lpstr>
      <vt:lpstr>Verdana</vt:lpstr>
      <vt:lpstr>Wingdings 2</vt:lpstr>
      <vt:lpstr>Aspect</vt:lpstr>
      <vt:lpstr>PowerPoint Presentation</vt:lpstr>
      <vt:lpstr>  Index</vt:lpstr>
      <vt:lpstr>Abstract</vt:lpstr>
      <vt:lpstr>PowerPoint Presentation</vt:lpstr>
      <vt:lpstr>        Introduction </vt:lpstr>
      <vt:lpstr>PowerPoint Presentation</vt:lpstr>
      <vt:lpstr>Literature review</vt:lpstr>
      <vt:lpstr>PowerPoint Presentation</vt:lpstr>
      <vt:lpstr>PowerPoint Presentation</vt:lpstr>
      <vt:lpstr>PowerPoint Presentation</vt:lpstr>
      <vt:lpstr>PowerPoint Presentation</vt:lpstr>
      <vt:lpstr>Existing method </vt:lpstr>
      <vt:lpstr>Proposed system</vt:lpstr>
      <vt:lpstr> PROJECT FLOW:</vt:lpstr>
      <vt:lpstr>Implementation:</vt:lpstr>
      <vt:lpstr>PowerPoint Presentation</vt:lpstr>
      <vt:lpstr>PowerPoint Presentation</vt:lpstr>
      <vt:lpstr>PowerPoint Presentation</vt:lpstr>
      <vt:lpstr>Applications:</vt:lpstr>
      <vt:lpstr>HARDWARE &amp; SOFTWARE REQUIREMENTS</vt:lpstr>
      <vt:lpstr>PowerPoint Presentation</vt:lpstr>
      <vt:lpstr>Architecture</vt:lpstr>
      <vt:lpstr>Uml diagrams</vt:lpstr>
      <vt:lpstr>Class diagrams:</vt:lpstr>
      <vt:lpstr>Sequence diagrams:</vt:lpstr>
      <vt:lpstr>Sequence diagrams:</vt:lpstr>
      <vt:lpstr>Collaboration diagram:</vt:lpstr>
      <vt:lpstr>Deployment diagram:</vt:lpstr>
      <vt:lpstr>Activity diagram:</vt:lpstr>
      <vt:lpstr>Component diagram:</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gamanalakshmi@gmail.com</cp:lastModifiedBy>
  <cp:revision>250</cp:revision>
  <dcterms:created xsi:type="dcterms:W3CDTF">2020-06-29T09:16:21Z</dcterms:created>
  <dcterms:modified xsi:type="dcterms:W3CDTF">2021-10-18T16:20:43Z</dcterms:modified>
</cp:coreProperties>
</file>