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PT Serif"/>
      <p:regular r:id="rId28"/>
      <p:bold r:id="rId29"/>
      <p:italic r:id="rId30"/>
      <p:boldItalic r:id="rId31"/>
    </p:embeddedFont>
    <p:embeddedFont>
      <p:font typeface="Droid Sans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PTSerif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erif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erif-boldItalic.fntdata"/><Relationship Id="rId30" Type="http://schemas.openxmlformats.org/officeDocument/2006/relationships/font" Target="fonts/PTSerif-italic.fntdata"/><Relationship Id="rId11" Type="http://schemas.openxmlformats.org/officeDocument/2006/relationships/slide" Target="slides/slide7.xml"/><Relationship Id="rId33" Type="http://schemas.openxmlformats.org/officeDocument/2006/relationships/font" Target="fonts/DroidSans-bold.fntdata"/><Relationship Id="rId10" Type="http://schemas.openxmlformats.org/officeDocument/2006/relationships/slide" Target="slides/slide6.xml"/><Relationship Id="rId32" Type="http://schemas.openxmlformats.org/officeDocument/2006/relationships/font" Target="fonts/DroidSans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 you’re not confused yet, check out this next thing.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 you think that these stuff are interesting, then you should join our club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one of the thing I will talk about are tweening and easing. WTF is tweening and easing. Here is the definition: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Blablablabla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Dont have to be position, it can be any value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00000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34275" y="2655750"/>
            <a:ext cx="7888800" cy="1546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1pPr>
            <a:lvl2pPr lvl="1"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2pPr>
            <a:lvl3pPr lvl="2"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3pPr>
            <a:lvl4pPr lvl="3"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4pPr>
            <a:lvl5pPr lvl="4"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5pPr>
            <a:lvl6pPr lvl="5"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6pPr>
            <a:lvl7pPr lvl="6"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7pPr>
            <a:lvl8pPr lvl="7"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8pPr>
            <a:lvl9pPr lvl="8"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 rot="10800000">
            <a:off x="2588100" y="4854825"/>
            <a:ext cx="3967800" cy="0"/>
          </a:xfrm>
          <a:prstGeom prst="straightConnector1">
            <a:avLst/>
          </a:prstGeom>
          <a:noFill/>
          <a:ln cap="flat" cmpd="sng" w="9525">
            <a:solidFill>
              <a:srgbClr val="F3EFEA"/>
            </a:solidFill>
            <a:prstDash val="solid"/>
            <a:round/>
            <a:headEnd len="lg" w="lg" type="oval"/>
            <a:tailEnd len="lg" w="lg" type="oval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2600500" y="2720725"/>
            <a:ext cx="5857800" cy="1546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SzPct val="100000"/>
              <a:defRPr sz="3600"/>
            </a:lvl1pPr>
            <a:lvl2pPr lvl="1" rtl="0" algn="l">
              <a:spcBef>
                <a:spcPts val="0"/>
              </a:spcBef>
              <a:buSzPct val="100000"/>
              <a:defRPr sz="3600"/>
            </a:lvl2pPr>
            <a:lvl3pPr lvl="2" rtl="0" algn="l">
              <a:spcBef>
                <a:spcPts val="0"/>
              </a:spcBef>
              <a:buSzPct val="100000"/>
              <a:defRPr sz="3600"/>
            </a:lvl3pPr>
            <a:lvl4pPr lvl="3" rtl="0" algn="l">
              <a:spcBef>
                <a:spcPts val="0"/>
              </a:spcBef>
              <a:buSzPct val="100000"/>
              <a:defRPr sz="3600"/>
            </a:lvl4pPr>
            <a:lvl5pPr lvl="4" rtl="0" algn="l">
              <a:spcBef>
                <a:spcPts val="0"/>
              </a:spcBef>
              <a:buSzPct val="100000"/>
              <a:defRPr sz="3600"/>
            </a:lvl5pPr>
            <a:lvl6pPr lvl="5" rtl="0" algn="l">
              <a:spcBef>
                <a:spcPts val="0"/>
              </a:spcBef>
              <a:buSzPct val="100000"/>
              <a:defRPr sz="3600"/>
            </a:lvl6pPr>
            <a:lvl7pPr lvl="6" rtl="0" algn="l">
              <a:spcBef>
                <a:spcPts val="0"/>
              </a:spcBef>
              <a:buSzPct val="100000"/>
              <a:defRPr sz="3600"/>
            </a:lvl7pPr>
            <a:lvl8pPr lvl="7" rtl="0" algn="l">
              <a:spcBef>
                <a:spcPts val="0"/>
              </a:spcBef>
              <a:buSzPct val="100000"/>
              <a:defRPr sz="3600"/>
            </a:lvl8pPr>
            <a:lvl9pPr lvl="8" rtl="0" algn="l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2600400" y="4243950"/>
            <a:ext cx="5857800" cy="104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8F7B87"/>
              </a:buClr>
              <a:buSzPct val="100000"/>
              <a:buNone/>
              <a:defRPr i="1" sz="2400">
                <a:solidFill>
                  <a:srgbClr val="8F7B87"/>
                </a:solidFill>
              </a:defRPr>
            </a:lvl1pPr>
            <a:lvl2pPr lvl="1"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2pPr>
            <a:lvl3pPr lvl="2"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3pPr>
            <a:lvl4pPr lvl="3" rtl="0">
              <a:spcBef>
                <a:spcPts val="0"/>
              </a:spcBef>
              <a:buClr>
                <a:srgbClr val="8F7B87"/>
              </a:buClr>
              <a:buSzPct val="100000"/>
              <a:buNone/>
              <a:defRPr i="1" sz="2400">
                <a:solidFill>
                  <a:srgbClr val="8F7B87"/>
                </a:solidFill>
              </a:defRPr>
            </a:lvl4pPr>
            <a:lvl5pPr lvl="4" rtl="0">
              <a:spcBef>
                <a:spcPts val="0"/>
              </a:spcBef>
              <a:buClr>
                <a:srgbClr val="8F7B87"/>
              </a:buClr>
              <a:buSzPct val="100000"/>
              <a:buNone/>
              <a:defRPr i="1" sz="2400">
                <a:solidFill>
                  <a:srgbClr val="8F7B87"/>
                </a:solidFill>
              </a:defRPr>
            </a:lvl5pPr>
            <a:lvl6pPr lvl="5" rtl="0">
              <a:spcBef>
                <a:spcPts val="0"/>
              </a:spcBef>
              <a:buClr>
                <a:srgbClr val="8F7B87"/>
              </a:buClr>
              <a:buSzPct val="100000"/>
              <a:buNone/>
              <a:defRPr i="1" sz="2400">
                <a:solidFill>
                  <a:srgbClr val="8F7B87"/>
                </a:solidFill>
              </a:defRPr>
            </a:lvl6pPr>
            <a:lvl7pPr lvl="6" rtl="0">
              <a:spcBef>
                <a:spcPts val="0"/>
              </a:spcBef>
              <a:buClr>
                <a:srgbClr val="8F7B87"/>
              </a:buClr>
              <a:buSzPct val="100000"/>
              <a:buNone/>
              <a:defRPr i="1" sz="2400">
                <a:solidFill>
                  <a:srgbClr val="8F7B87"/>
                </a:solidFill>
              </a:defRPr>
            </a:lvl7pPr>
            <a:lvl8pPr lvl="7" rtl="0">
              <a:spcBef>
                <a:spcPts val="0"/>
              </a:spcBef>
              <a:buClr>
                <a:srgbClr val="8F7B87"/>
              </a:buClr>
              <a:buSzPct val="100000"/>
              <a:buNone/>
              <a:defRPr i="1" sz="2400">
                <a:solidFill>
                  <a:srgbClr val="8F7B87"/>
                </a:solidFill>
              </a:defRPr>
            </a:lvl8pPr>
            <a:lvl9pPr lvl="8" rtl="0">
              <a:spcBef>
                <a:spcPts val="0"/>
              </a:spcBef>
              <a:buClr>
                <a:srgbClr val="8F7B87"/>
              </a:buClr>
              <a:buSzPct val="100000"/>
              <a:buNone/>
              <a:defRPr i="1" sz="2400">
                <a:solidFill>
                  <a:srgbClr val="8F7B87"/>
                </a:solidFill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 rot="10800000">
            <a:off x="-15990" y="3911348"/>
            <a:ext cx="2476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lg" w="lg" type="oval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4136250" y="2003975"/>
            <a:ext cx="871500" cy="871500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555350" y="3034800"/>
            <a:ext cx="6033300" cy="109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Clr>
                <a:srgbClr val="8F7B87"/>
              </a:buClr>
              <a:defRPr i="1">
                <a:solidFill>
                  <a:srgbClr val="8F7B8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buClr>
                <a:srgbClr val="8F7B87"/>
              </a:buClr>
              <a:defRPr i="1">
                <a:solidFill>
                  <a:srgbClr val="8F7B8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buClr>
                <a:srgbClr val="8F7B87"/>
              </a:buClr>
              <a:defRPr i="1">
                <a:solidFill>
                  <a:srgbClr val="8F7B87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buClr>
                <a:srgbClr val="8F7B87"/>
              </a:buClr>
              <a:defRPr i="1">
                <a:solidFill>
                  <a:srgbClr val="8F7B87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buClr>
                <a:srgbClr val="8F7B87"/>
              </a:buClr>
              <a:defRPr i="1">
                <a:solidFill>
                  <a:srgbClr val="8F7B87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buClr>
                <a:srgbClr val="8F7B87"/>
              </a:buClr>
              <a:defRPr i="1">
                <a:solidFill>
                  <a:srgbClr val="8F7B87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buClr>
                <a:srgbClr val="8F7B87"/>
              </a:buClr>
              <a:defRPr i="1">
                <a:solidFill>
                  <a:srgbClr val="8F7B87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buClr>
                <a:srgbClr val="8F7B87"/>
              </a:buClr>
              <a:defRPr i="1">
                <a:solidFill>
                  <a:srgbClr val="8F7B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buClr>
                <a:srgbClr val="8F7B87"/>
              </a:buClr>
              <a:defRPr i="1">
                <a:solidFill>
                  <a:srgbClr val="8F7B87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3593400" y="19117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617100" y="1997950"/>
            <a:ext cx="7909800" cy="4287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22" name="Shape 22"/>
          <p:cNvCxnSpPr/>
          <p:nvPr/>
        </p:nvCxnSpPr>
        <p:spPr>
          <a:xfrm rot="10800000">
            <a:off x="-23700" y="7224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23" name="Shape 23"/>
          <p:cNvCxnSpPr/>
          <p:nvPr/>
        </p:nvCxnSpPr>
        <p:spPr>
          <a:xfrm>
            <a:off x="6825900" y="7224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lg" w="lg" type="oval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626350" y="1997950"/>
            <a:ext cx="3644400" cy="427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70698" y="1997950"/>
            <a:ext cx="3644400" cy="427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 rot="10800000">
            <a:off x="-23700" y="7224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29" name="Shape 29"/>
          <p:cNvCxnSpPr/>
          <p:nvPr/>
        </p:nvCxnSpPr>
        <p:spPr>
          <a:xfrm>
            <a:off x="6825900" y="7224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lg" w="lg" type="oval"/>
            <a:tailEnd len="lg" w="lg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626350" y="2013800"/>
            <a:ext cx="2547900" cy="4257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3304738" y="2013800"/>
            <a:ext cx="2547900" cy="4257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3" type="body"/>
          </p:nvPr>
        </p:nvSpPr>
        <p:spPr>
          <a:xfrm>
            <a:off x="5983125" y="2013800"/>
            <a:ext cx="2547900" cy="4257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35" name="Shape 35"/>
          <p:cNvCxnSpPr/>
          <p:nvPr/>
        </p:nvCxnSpPr>
        <p:spPr>
          <a:xfrm rot="10800000">
            <a:off x="-23700" y="7224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36" name="Shape 36"/>
          <p:cNvCxnSpPr/>
          <p:nvPr/>
        </p:nvCxnSpPr>
        <p:spPr>
          <a:xfrm>
            <a:off x="6825900" y="7224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lg" w="lg" type="oval"/>
            <a:tailEnd len="lg" w="lg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39" name="Shape 39"/>
          <p:cNvCxnSpPr/>
          <p:nvPr/>
        </p:nvCxnSpPr>
        <p:spPr>
          <a:xfrm rot="10800000">
            <a:off x="-23700" y="7224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40" name="Shape 40"/>
          <p:cNvCxnSpPr/>
          <p:nvPr/>
        </p:nvCxnSpPr>
        <p:spPr>
          <a:xfrm>
            <a:off x="6825900" y="7224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lg" w="lg" type="oval"/>
            <a:tailEnd len="lg" w="lg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2600500" y="5862275"/>
            <a:ext cx="3957600" cy="69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i="1" sz="1800"/>
            </a:lvl1pPr>
          </a:lstStyle>
          <a:p/>
        </p:txBody>
      </p:sp>
      <p:cxnSp>
        <p:nvCxnSpPr>
          <p:cNvPr id="43" name="Shape 43"/>
          <p:cNvCxnSpPr/>
          <p:nvPr/>
        </p:nvCxnSpPr>
        <p:spPr>
          <a:xfrm rot="10800000">
            <a:off x="-15900" y="6253129"/>
            <a:ext cx="2334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44" name="Shape 44"/>
          <p:cNvCxnSpPr/>
          <p:nvPr/>
        </p:nvCxnSpPr>
        <p:spPr>
          <a:xfrm>
            <a:off x="6825900" y="6253129"/>
            <a:ext cx="2339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lg" w="lg" type="oval"/>
            <a:tailEnd len="lg" w="lg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622900" y="274650"/>
            <a:ext cx="38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17100" y="1997950"/>
            <a:ext cx="7909800" cy="42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buChar char="●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gif"/><Relationship Id="rId4" Type="http://schemas.openxmlformats.org/officeDocument/2006/relationships/image" Target="../media/image7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gif"/><Relationship Id="rId4" Type="http://schemas.openxmlformats.org/officeDocument/2006/relationships/image" Target="../media/image22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hyperlink" Target="mailto:miguelgarnica@gmai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gif"/><Relationship Id="rId4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634275" y="2655750"/>
            <a:ext cx="7888800" cy="1546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Math In Programming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0" lang="en" sz="1800"/>
              <a:t>By Nguyen Duong, Miguel Garnica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Collision Detection</a:t>
            </a:r>
          </a:p>
        </p:txBody>
      </p:sp>
      <p:pic>
        <p:nvPicPr>
          <p:cNvPr descr="collisionExample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50" y="1121825"/>
            <a:ext cx="7895175" cy="528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1197000" y="971650"/>
            <a:ext cx="19434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Circle Point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955200" y="3546175"/>
            <a:ext cx="2185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Circle Circle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994175" y="1181225"/>
            <a:ext cx="27087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Rectangle Point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808600" y="3546175"/>
            <a:ext cx="33309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Rectangle Rectangle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Circles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66863" y="1785050"/>
            <a:ext cx="33303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PT Serif"/>
                <a:ea typeface="PT Serif"/>
                <a:cs typeface="PT Serif"/>
                <a:sym typeface="PT Serif"/>
              </a:rPr>
              <a:t>Circle Point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5238688" y="1763900"/>
            <a:ext cx="30621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latin typeface="PT Serif"/>
                <a:ea typeface="PT Serif"/>
                <a:cs typeface="PT Serif"/>
                <a:sym typeface="PT Serif"/>
              </a:rPr>
              <a:t>Circle Circle</a:t>
            </a:r>
          </a:p>
        </p:txBody>
      </p:sp>
      <p:pic>
        <p:nvPicPr>
          <p:cNvPr descr="CircleCircle.gif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425" y="2441225"/>
            <a:ext cx="4056625" cy="3825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irclePoint.gif"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25" y="2441225"/>
            <a:ext cx="4211600" cy="382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Circle Diagram</a:t>
            </a:r>
          </a:p>
        </p:txBody>
      </p:sp>
      <p:pic>
        <p:nvPicPr>
          <p:cNvPr descr="circleDiagram.pn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1721"/>
            <a:ext cx="9143999" cy="4814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Circle Code</a:t>
            </a:r>
          </a:p>
        </p:txBody>
      </p:sp>
      <p:pic>
        <p:nvPicPr>
          <p:cNvPr descr="circleMath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50" y="1573788"/>
            <a:ext cx="8812325" cy="1448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ircleCollision.png"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250" y="3302000"/>
            <a:ext cx="8812325" cy="32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Rectangles</a:t>
            </a:r>
          </a:p>
        </p:txBody>
      </p:sp>
      <p:pic>
        <p:nvPicPr>
          <p:cNvPr descr="RectanglePoint.gif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00" y="2450300"/>
            <a:ext cx="4212575" cy="40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710138" y="1520875"/>
            <a:ext cx="35487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Rectangle Point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111800" y="1520875"/>
            <a:ext cx="35487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Rectangle Rectangle</a:t>
            </a:r>
          </a:p>
        </p:txBody>
      </p:sp>
      <p:pic>
        <p:nvPicPr>
          <p:cNvPr descr="RectangleRectangle.gif"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250" y="2450300"/>
            <a:ext cx="4083826" cy="40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Rectangle Diagram</a:t>
            </a:r>
          </a:p>
        </p:txBody>
      </p:sp>
      <p:pic>
        <p:nvPicPr>
          <p:cNvPr descr="rectangleDiagram1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1721"/>
            <a:ext cx="9143999" cy="4814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2622900" y="0"/>
            <a:ext cx="38982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Rectangle Diagram cont.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Range Intersect.</a:t>
            </a:r>
          </a:p>
        </p:txBody>
      </p:sp>
      <p:pic>
        <p:nvPicPr>
          <p:cNvPr descr="rectangleDiagram2.png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1721"/>
            <a:ext cx="9143999" cy="4814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Rectangle Code</a:t>
            </a:r>
          </a:p>
        </p:txBody>
      </p:sp>
      <p:pic>
        <p:nvPicPr>
          <p:cNvPr descr="rectangleMath.png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29" y="1605379"/>
            <a:ext cx="8862351" cy="182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ctangleCollision.png"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25" y="3618875"/>
            <a:ext cx="8787175" cy="29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SAT </a:t>
            </a:r>
            <a:r>
              <a:rPr lang="en" sz="1100"/>
              <a:t>(separating axis theorem)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875" y="1781126"/>
            <a:ext cx="4352172" cy="4045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parating_axis.png"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49" y="1781125"/>
            <a:ext cx="4444425" cy="40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4250" y="4488475"/>
            <a:ext cx="2540025" cy="236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5873150" y="6066275"/>
            <a:ext cx="31359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Contact </a:t>
            </a:r>
            <a:r>
              <a:rPr lang="en" u="sng">
                <a:solidFill>
                  <a:schemeClr val="hlink"/>
                </a:solidFill>
                <a:hlinkClick r:id="rId6"/>
              </a:rPr>
              <a:t>miguelgarnica@gmail.com</a:t>
            </a:r>
            <a:r>
              <a:rPr lang="en"/>
              <a:t> for more info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17100" y="1997950"/>
            <a:ext cx="7909800" cy="428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Programming is hard.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Math is hard.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Try programming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 join our club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meet wednesday and some thursday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17100" y="1543850"/>
            <a:ext cx="7909800" cy="428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There are a lot of Math in programming.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Math is used in programming for almost everything, from 1 + 1 = 10, to Artificial intelligence! From drawing an image on screen to making two objects collide together with physical properties. Programming is math. Everything on your screen is a number.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(You’re in the matrix, WAKE UP!!)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Tween and Easing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17100" y="1997950"/>
            <a:ext cx="7909800" cy="428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“Tweening is simply a way to animate specific object, and define how it should move and change during the tweening process.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At its most basic level, an easing function takes the amount of time that has elapsed for an animation, and returns a new position for the animation based on a function of the time.” - Robert Penner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457200" lvl="0" marL="3200400" rtl="0" algn="l">
              <a:spcBef>
                <a:spcPts val="0"/>
              </a:spcBef>
              <a:buNone/>
            </a:pPr>
            <a:r>
              <a:rPr lang="en" sz="2400"/>
              <a:t>…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800"/>
              <a:t>	k , wut ? pls spek englis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Graphs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13" y="2222338"/>
            <a:ext cx="1381125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4478925" y="5833375"/>
            <a:ext cx="1245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PT Serif"/>
                <a:ea typeface="PT Serif"/>
                <a:cs typeface="PT Serif"/>
                <a:sym typeface="PT Serif"/>
              </a:rPr>
              <a:t>Time (x)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1676675" y="3132100"/>
            <a:ext cx="1245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PT Serif"/>
                <a:ea typeface="PT Serif"/>
                <a:cs typeface="PT Serif"/>
                <a:sym typeface="PT Serif"/>
              </a:rPr>
              <a:t>Position (y)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0575" y="1147700"/>
            <a:ext cx="4562599" cy="4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does it work?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17100" y="1490375"/>
            <a:ext cx="7909800" cy="479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26923"/>
              </a:lnSpc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function EasingLinear (t, b, c, d) {</a:t>
            </a:r>
          </a:p>
          <a:p>
            <a:pPr lvl="0" rtl="0">
              <a:lnSpc>
                <a:spcPct val="126923"/>
              </a:lnSpc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return c * (t / d) + b;</a:t>
            </a:r>
          </a:p>
          <a:p>
            <a:pPr lvl="0" rtl="0">
              <a:lnSpc>
                <a:spcPct val="126923"/>
              </a:lnSpc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26923"/>
              </a:lnSpc>
              <a:spcBef>
                <a:spcPts val="0"/>
              </a:spcBef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26923"/>
              </a:lnSpc>
              <a:spcBef>
                <a:spcPts val="0"/>
              </a:spcBef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lvl="0" rtl="0">
              <a:lnSpc>
                <a:spcPct val="126923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4531575" y="1490375"/>
            <a:ext cx="44340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26923"/>
              </a:lnSpc>
              <a:spcBef>
                <a:spcPts val="0"/>
              </a:spcBef>
              <a:buNone/>
            </a:pPr>
            <a:r>
              <a:rPr lang="en" sz="1150">
                <a:solidFill>
                  <a:srgbClr val="747474"/>
                </a:solidFill>
                <a:latin typeface="Droid Sans"/>
                <a:ea typeface="Droid Sans"/>
                <a:cs typeface="Droid Sans"/>
                <a:sym typeface="Droid Sans"/>
              </a:rPr>
              <a:t>@t is the current time of the tween. </a:t>
            </a:r>
          </a:p>
          <a:p>
            <a:pPr lvl="0" rtl="0">
              <a:lnSpc>
                <a:spcPct val="126923"/>
              </a:lnSpc>
              <a:spcBef>
                <a:spcPts val="0"/>
              </a:spcBef>
              <a:buNone/>
            </a:pPr>
            <a:r>
              <a:rPr lang="en" sz="1150">
                <a:solidFill>
                  <a:srgbClr val="747474"/>
                </a:solidFill>
                <a:latin typeface="Droid Sans"/>
                <a:ea typeface="Droid Sans"/>
                <a:cs typeface="Droid Sans"/>
                <a:sym typeface="Droid Sans"/>
              </a:rPr>
              <a:t>@b is the beginning value of the property.</a:t>
            </a:r>
          </a:p>
          <a:p>
            <a:pPr indent="0" lvl="0" marL="0" rtl="0">
              <a:lnSpc>
                <a:spcPct val="126923"/>
              </a:lnSpc>
              <a:spcBef>
                <a:spcPts val="0"/>
              </a:spcBef>
              <a:buNone/>
            </a:pPr>
            <a:r>
              <a:rPr lang="en" sz="1150">
                <a:solidFill>
                  <a:srgbClr val="747474"/>
                </a:solidFill>
                <a:latin typeface="Droid Sans"/>
                <a:ea typeface="Droid Sans"/>
                <a:cs typeface="Droid Sans"/>
                <a:sym typeface="Droid Sans"/>
              </a:rPr>
              <a:t>@c is the change between the beginning and destination value </a:t>
            </a:r>
          </a:p>
          <a:p>
            <a:pPr lvl="0" rtl="0">
              <a:lnSpc>
                <a:spcPct val="126923"/>
              </a:lnSpc>
              <a:spcBef>
                <a:spcPts val="0"/>
              </a:spcBef>
              <a:buNone/>
            </a:pPr>
            <a:r>
              <a:rPr lang="en" sz="1150">
                <a:solidFill>
                  <a:srgbClr val="747474"/>
                </a:solidFill>
                <a:latin typeface="Droid Sans"/>
                <a:ea typeface="Droid Sans"/>
                <a:cs typeface="Droid Sans"/>
                <a:sym typeface="Droid Sans"/>
              </a:rPr>
              <a:t>@d is the total time of the tween.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00" y="2864450"/>
            <a:ext cx="6235649" cy="35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Variations of ease function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63" y="1410350"/>
            <a:ext cx="7789475" cy="48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26350" y="1997950"/>
            <a:ext cx="3644400" cy="427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buNone/>
            </a:pPr>
            <a:r>
              <a:rPr b="1" lang="en"/>
              <a:t>Linear</a:t>
            </a:r>
          </a:p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870698" y="1997950"/>
            <a:ext cx="3644400" cy="427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rtl="0" algn="l">
              <a:spcBef>
                <a:spcPts val="0"/>
              </a:spcBef>
              <a:buNone/>
            </a:pPr>
            <a:r>
              <a:rPr b="1" lang="en"/>
              <a:t>Quadratic</a:t>
            </a: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Easing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Linear vs Quadratic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00" y="3350824"/>
            <a:ext cx="3590901" cy="22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000" y="3347550"/>
            <a:ext cx="3590901" cy="2238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Easing with different functions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50" y="1448763"/>
            <a:ext cx="7534275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 just moving! But partying!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713" y="1293888"/>
            <a:ext cx="7534275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