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59" r:id="rId7"/>
    <p:sldId id="269" r:id="rId8"/>
    <p:sldId id="260" r:id="rId9"/>
    <p:sldId id="262" r:id="rId10"/>
    <p:sldId id="273" r:id="rId11"/>
    <p:sldId id="274" r:id="rId12"/>
    <p:sldId id="266" r:id="rId13"/>
    <p:sldId id="264" r:id="rId14"/>
    <p:sldId id="261" r:id="rId15"/>
    <p:sldId id="263" r:id="rId16"/>
    <p:sldId id="272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74340"/>
          </a:xfrm>
        </p:spPr>
        <p:txBody>
          <a:bodyPr>
            <a:normAutofit fontScale="90000"/>
          </a:bodyPr>
          <a:lstStyle/>
          <a:p>
            <a:r>
              <a:rPr lang="ru-RU"/>
              <a:t>Обратное программирование с требованием единственности решения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то делаем это так</a:t>
                </a:r>
                <a:endParaRPr lang="ru-RU" alt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80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Тогда возвращаясь к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понятно, что можно не вводить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ru-RU"/>
                  <a:t> для подсчета ненулевых координат.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ru-RU"/>
                  <a:t>Также избавляемся от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, так как достаточно выразить как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ru-RU" altLang="ru-R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Дано</a:t>
                </a:r>
                <a:r>
                  <a:rPr lang="en-US" altLang="en-US"/>
                  <a:t>:</a:t>
                </a:r>
                <a:endParaRPr lang="en-US" altLang="en-US"/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ru-RU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800"/>
                  <a:t> - </a:t>
                </a:r>
                <a:r>
                  <a:rPr lang="ru-RU" altLang="ru-RU" sz="2800"/>
                  <a:t>заданное оптимальное решение и параметры задачи  </a:t>
                </a:r>
                <a:endParaRPr lang="ru-RU" altLang="ru-RU"/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→ </m:t>
                      </m:r>
                      <m:r>
                        <m:rPr>
                          <m:sty m:val="p"/>
                        </m:rP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 sz="2800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:r>
                  <a:rPr lang="ru-RU" altLang="en-US"/>
                  <a:t>Целевые переменные</a:t>
                </a:r>
                <a:r>
                  <a:rPr lang="en-US" altLang="en-US"/>
                  <a:t>:</a:t>
                </a:r>
                <a:endParaRPr lang="ru-RU" altLang="en-US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/>
                      <m:t>𝑥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вектор, который должен быть новым максимумом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решение двойственной задачи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новые параметры задачи (1)</a:t>
                </a:r>
                <a:endParaRPr lang="ru-RU" altLang="ru-RU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29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𝑐−</m:t>
                                </m:r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/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=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515110"/>
            <a:ext cx="10515600" cy="4662170"/>
          </a:xfrm>
        </p:spPr>
        <p:txBody>
          <a:bodyPr/>
          <a:p>
            <a:pPr marL="0" indent="0">
              <a:buNone/>
            </a:pPr>
            <a:r>
              <a:rPr lang="ru-RU" altLang="en-US"/>
              <a:t>Естественные ограничения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2564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35045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8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>
                <a:sym typeface="+mn-ea"/>
              </a:rPr>
              <a:t>Плюсы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Легко увидеть, что модель расширяема.</a:t>
            </a:r>
            <a:endParaRPr lang="ru-RU" altLang="en-US"/>
          </a:p>
          <a:p>
            <a:r>
              <a:rPr lang="ru-RU" altLang="en-US">
                <a:sym typeface="+mn-ea"/>
              </a:rPr>
              <a:t>Модель можно таким же образом формулировать в частных случаях ЗЛП.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Минусы</a:t>
            </a:r>
            <a:endParaRPr lang="ru-RU" altLang="en-US"/>
          </a:p>
          <a:p>
            <a:r>
              <a:rPr lang="ru-RU" altLang="en-US"/>
              <a:t>Теорема 1 не работает в другую сторону, т. е. нельзя показать, что из единственности решения прямой задачи будет следовать невырожденность базиса обратной.</a:t>
            </a:r>
            <a:endParaRPr lang="ru-RU" altLang="en-US"/>
          </a:p>
          <a:p>
            <a:r>
              <a:rPr lang="ru-RU" altLang="en-US"/>
              <a:t>Другими словами, мы можем получить, что задачи </a:t>
            </a:r>
            <a:r>
              <a:rPr lang="en-US" altLang="en-US"/>
              <a:t>UB-Inv</a:t>
            </a:r>
            <a:r>
              <a:rPr lang="ru-RU" altLang="en-US"/>
              <a:t> нет решений, в случае, если на самом деле есть решения, не требующий невырожденного базиса двойственной задачи.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Можно сформулировать теорему, о</a:t>
            </a:r>
            <a:r>
              <a:rPr lang="ru-RU" altLang="en-US"/>
              <a:t>братную к </a:t>
            </a:r>
            <a:r>
              <a:rPr lang="en-US" altLang="ru-RU"/>
              <a:t>T1</a:t>
            </a:r>
            <a:r>
              <a:rPr lang="ru-RU" altLang="en-US"/>
              <a:t> (без. док-ва)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Теорема 2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Если прямая задача имеет единственное решение, то обратная задача</a:t>
            </a:r>
            <a:r>
              <a:rPr lang="en-US" altLang="en-US"/>
              <a:t>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1) </a:t>
            </a:r>
            <a:r>
              <a:rPr lang="ru-RU" altLang="en-US"/>
              <a:t>имеет единственное и невырожденное решение, или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2) имеет больше одного решения.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Третьего не дано.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 </a:t>
            </a:r>
            <a:r>
              <a:rPr lang="en-US" altLang="ru-RU"/>
              <a:t>UB-Inv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Дана ЗЛП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Требуется найти векторы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ru-RU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</m:oMath>
                </a14:m>
                <a:r>
                  <a:rPr lang="ru-RU" altLang="en-US"/>
                  <a:t> такие, что задача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Будет иметь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en-US"/>
                  <a:t>Unique Bilevel Inverse optimization - UB-Inv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1.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задача</a:t>
            </a:r>
            <a:r>
              <a:rPr lang="en-US" altLang="ru-RU"/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Пусть ее оптимальное решение невырожденно.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Тогда у ее двойственной задачи существует </a:t>
            </a:r>
            <a:r>
              <a:rPr lang="ru-RU" altLang="en-US">
                <a:sym typeface="+mn-ea"/>
              </a:rPr>
              <a:t>единственное </a:t>
            </a:r>
            <a:r>
              <a:rPr lang="ru-RU" altLang="en-US"/>
              <a:t>оптимальное решение.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Доказательство Т1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Пусть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Рассмотрим базисный оптимальной 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en-US"/>
                  <a:t>соответствующий набор базисных индексов.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  <a:blipFill rotWithShape="1">
                <a:blip r:embed="rId1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Доказательство Т1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Пусть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Рассмотрим базисный оптимальной 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en-US"/>
                  <a:t>соответствующий набор базисных индексов.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Взглянем на матрицу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>
                    <a:sym typeface="+mn-ea"/>
                  </a:rPr>
                  <a:t>.</a:t>
                </a:r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Ясно, что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ru-RU">
                    <a:sym typeface="+mn-ea"/>
                  </a:rPr>
                  <a:t>.</a:t>
                </a:r>
                <a:r>
                  <a:rPr lang="en-US" altLang="ru-RU"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Также строки ЛНЗ-мы.</a:t>
                </a:r>
                <a:endParaRPr lang="en-US" altLang="ru-RU"/>
              </a:p>
              <a:p>
                <a:pPr marL="0" indent="0">
                  <a:buNone/>
                </a:pPr>
                <a:r>
                  <a:rPr lang="ru-RU" altLang="ru-RU">
                    <a:sym typeface="+mn-ea"/>
                  </a:rPr>
                  <a:t>Следовательно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</a:rPr>
                      <m:t>𝑟𝑎𝑛𝑘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𝐴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ru-RU">
                    <a:sym typeface="+mn-ea"/>
                  </a:rPr>
                  <a:t>, а также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</a:rPr>
                      <m:t>𝑟𝑎𝑛𝑘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ym typeface="+mn-ea"/>
                  </a:rPr>
                  <a:t>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  <a:blipFill rotWithShape="1">
                <a:blip r:embed="rId1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Доказательство Т1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Напишем условия доп. нежескости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ru-RU" altLang="en-US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По условию у прямой задачи оптимальное решение невырождено. </a:t>
                </a:r>
                <a:endParaRPr lang="ru-RU" alt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Значит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en-US">
                    <a:sym typeface="+mn-ea"/>
                  </a:rPr>
                  <a:t>, и значит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en-US"/>
                  <a:t> или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en-US"/>
                  <a:t>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Последнее -  СЛАУ с матрицей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/>
                  <a:t>, причем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</a:rPr>
                      <m:t>𝑟𝑎𝑛𝑘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𝐴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Значит имеем единственное решение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:r>
                  <a:rPr lang="ru-RU" altLang="en-US"/>
                  <a:t>ч. т. д.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123815"/>
              </a:xfrm>
              <a:blipFill rotWithShape="1">
                <a:blip r:embed="rId1"/>
                <a:stretch>
                  <a:fillRect t="-483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Решеине задачи </a:t>
            </a:r>
            <a:r>
              <a:rPr lang="en-US" altLang="ru-RU">
                <a:sym typeface="+mn-ea"/>
              </a:rPr>
              <a:t>SU-Inv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Рассмотрим следующую задачу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Применяя к ней, теорему 1, т. е. требуя, чтобы количество ненулевых переменных из набора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было в точности равно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</a:rPr>
                  <a:t>, получаем, что у задачи, двойственной к (2) будет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077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Решеине задачи </a:t>
            </a:r>
            <a:r>
              <a:rPr lang="en-US" altLang="ru-RU">
                <a:sym typeface="+mn-ea"/>
              </a:rPr>
              <a:t>SU-Inv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Двойственная задача к задаче (2)</a:t>
            </a:r>
            <a:r>
              <a:rPr lang="en-US" altLang="ru-RU"/>
              <a:t>: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ru-RU"/>
              <a:t>Т. е. получаем задачу (1)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8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83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−𝐴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r>
                            <a:rPr lang="en-US" altLang="en-US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8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83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r>
                            <a:rPr lang="en-US" altLang="en-US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4577080"/>
              <a:ext cx="8532495" cy="178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83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4577080"/>
              <a:ext cx="8532495" cy="178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83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Размер базиса в задаче (2) заранее известен, он равен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en-US"/>
                  <a:t>.</a:t>
                </a:r>
                <a:endParaRPr lang="en-US" altLang="en-US"/>
              </a:p>
              <a:p>
                <a:pPr marL="0" indent="0">
                  <a:buNone/>
                </a:pPr>
                <a:r>
                  <a:rPr lang="ru-RU" altLang="en-US"/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такого, что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r>
                  <a:rPr lang="ru-RU" altLang="en-US"/>
                  <a:t> то это можно сделать так</a:t>
                </a:r>
                <a:endParaRPr lang="ru-RU" alt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какое-то очень маленькое число</a:t>
                </a:r>
                <a:endParaRPr lang="ru-RU" alt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Широкоэкранный</PresentationFormat>
  <Paragraphs>195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Тема Office</vt:lpstr>
      <vt:lpstr>PowerPoint 演示文稿</vt:lpstr>
      <vt:lpstr>PowerPoint 演示文稿</vt:lpstr>
      <vt:lpstr>PowerPoint 演示文稿</vt:lpstr>
      <vt:lpstr>Доказательство Т1</vt:lpstr>
      <vt:lpstr>PowerPoint 演示文稿</vt:lpstr>
      <vt:lpstr>Доказательство Т1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Замечания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Обратное программирование с требованием единственности решения</dc:title>
  <dc:creator/>
  <cp:lastModifiedBy>ad.romanov</cp:lastModifiedBy>
  <cp:revision>4</cp:revision>
  <dcterms:created xsi:type="dcterms:W3CDTF">2023-09-15T10:12:04Z</dcterms:created>
  <dcterms:modified xsi:type="dcterms:W3CDTF">2023-09-15T10:56:32Z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1FCB5B4D2117445B8DE7EDF50C6A15F2_12</vt:lpwstr>
  </property>
  <property fmtid="{D5CDD505-2E9C-101B-9397-08002B2CF9AE}" pid="3" name="KSOProductBuildVer">
    <vt:lpwstr>1049-12.2.0.13201</vt:lpwstr>
  </property>
</Properties>
</file>