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 dirty="0"/>
              <a:t>Двухуровневое программирвоание</a:t>
            </a:r>
            <a:endParaRPr lang="ru-RU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41670"/>
            <a:ext cx="9144000" cy="514985"/>
          </a:xfrm>
        </p:spPr>
        <p:txBody>
          <a:bodyPr>
            <a:normAutofit/>
          </a:bodyPr>
          <a:lstStyle/>
          <a:p>
            <a:pPr algn="r"/>
            <a:r>
              <a:rPr lang="ru-RU" altLang="en-US"/>
              <a:t>По мотивам Inverse Linear Programming S. Dempe and S. Lohse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Постановка задачи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6845"/>
                <a:ext cx="10515600" cy="4750435"/>
              </a:xfrm>
            </p:spPr>
            <p:txBody>
              <a:bodyPr/>
              <a:p>
                <a:r>
                  <a:rPr lang="ru-RU" altLang="en-US"/>
                  <a:t>Пусть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𝛹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argmax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множество решений ЗЛП </a:t>
                </a:r>
                <a14:m>
                  <m:oMath xmlns:m="http://schemas.openxmlformats.org/officeDocument/2006/math"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</a:rPr>
                  <a:t>,       </a:t>
                </a:r>
                <a:r>
                  <a:rPr lang="ru-RU" altLang="ru-RU">
                    <a:latin typeface="Cambria Math" panose="02040503050406030204" charset="0"/>
                    <a:cs typeface="Cambria Math" panose="0204050305040603020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en-US"/>
                  <a:t>- матрица (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ru-RU">
                        <a:latin typeface="Cambria Math" panose="02040503050406030204" charset="0"/>
                        <a:sym typeface="+mn-ea"/>
                      </a:rPr>
                      <m:t>×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ru-RU" altLang="en-US"/>
                  <a:t>)</a:t>
                </a:r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en-US"/>
                  <a:t>Причем эта функция задана на множестве</a:t>
                </a:r>
                <a:r>
                  <a:rPr lang="en-US" altLang="ru-RU"/>
                  <a:t> </a:t>
                </a:r>
                <a14:m>
                  <m:oMath xmlns:m="http://schemas.openxmlformats.org/officeDocument/2006/math"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ℬ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𝒞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ru-RU" altLang="en-US"/>
                  <a:t>, таком, что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en-US" altLang="ru-RU"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ℬ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𝐵𝑏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bar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ba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ru-RU"/>
                  <a:t> </a:t>
                </a:r>
                <a:r>
                  <a:rPr lang="ru-RU" altLang="en-US"/>
                  <a:t>и </a:t>
                </a:r>
                <a14:m>
                  <m:oMath xmlns:m="http://schemas.openxmlformats.org/officeDocument/2006/math"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𝒞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𝐶𝑐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bar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ba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ru-RU"/>
                  <a:t>,</a:t>
                </a:r>
                <a:endParaRPr lang="ru-RU" altLang="en-US"/>
              </a:p>
              <a:p>
                <a:pPr marL="0" indent="0">
                  <a:buNone/>
                </a:pPr>
                <a:r>
                  <a:rPr lang="en-US" altLang="ru-RU"/>
                  <a:t>	</a:t>
                </a:r>
                <a:r>
                  <a:rPr lang="ru-RU" altLang="ru-RU"/>
                  <a:t>где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bar>
                      <m:barPr>
                        <m:pos m:val="top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bar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ba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bar>
                      <m:barPr>
                        <m:pos m:val="top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bar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ba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заранее заданные константные матрицы и 	вектора.</a:t>
                </a:r>
                <a:endParaRPr lang="ru-RU" altLang="ru-RU"/>
              </a:p>
              <a:p>
                <a:r>
                  <a:rPr lang="ru-RU" altLang="en-US">
                    <a:sym typeface="+mn-ea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ℝ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ru-RU"/>
                  <a:t> </a:t>
                </a:r>
                <a:r>
                  <a:rPr lang="ru-RU" altLang="en-US"/>
                  <a:t>. Тогда задача двухуровневой оптимизации - это найти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ru-RU" altLang="en-US">
                    <a:sym typeface="+mn-ea"/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ru-RU" altLang="en-US">
                    <a:sym typeface="+mn-ea"/>
                  </a:rPr>
                  <a:t>, такие, что</a:t>
                </a:r>
                <a:r>
                  <a:rPr lang="en-US" altLang="ru-RU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𝛹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ru-RU" altLang="en-US">
                    <a:sym typeface="+mn-ea"/>
                  </a:rPr>
                  <a:t> или, если это не возможно, он должен быть максимально близко к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𝛹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’,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ru-RU" altLang="en-US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ru-RU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6845"/>
                <a:ext cx="10515600" cy="47504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>
                <a:sym typeface="+mn-ea"/>
              </a:rPr>
              <a:t>Постановка задачи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Другими словами, это следующая проблема</a:t>
            </a:r>
            <a:endParaRPr lang="ru-RU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/>
              <p:nvPr/>
            </p:nvGraphicFramePr>
            <p:xfrm>
              <a:off x="1079500" y="2329180"/>
              <a:ext cx="10082530" cy="9607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96075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||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||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limLow>
                                  <m:limLowPr>
                                    <m:ctrlPr>
                                      <a:rPr lang="en-US" altLang="ru-RU" sz="280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sz="2800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 </m:t>
                                    </m:r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, </m:t>
                                    </m:r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en-US" altLang="ru-RU" sz="2800"/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ru-RU" sz="280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𝐶𝑐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𝐵𝑏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argmax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{</m:t>
                                </m:r>
                                <m:sSup>
                                  <m:sSup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с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: 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buNone/>
                          </a:pPr>
                          <a:endParaRPr lang="ru-RU" altLang="en-US" sz="2800" b="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</a:t>
                          </a:r>
                          <a:r>
                            <a:rPr lang="ru-RU" altLang="en-US" sz="2800"/>
                            <a:t>1)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/>
              <p:nvPr/>
            </p:nvGraphicFramePr>
            <p:xfrm>
              <a:off x="1079500" y="2329180"/>
              <a:ext cx="10082530" cy="9607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342392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</a:t>
                          </a:r>
                          <a:r>
                            <a:rPr lang="ru-RU" altLang="en-US" sz="2800"/>
                            <a:t>1)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5615"/>
                <a:ext cx="10515600" cy="5701665"/>
              </a:xfrm>
            </p:spPr>
            <p:txBody>
              <a:bodyPr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altLang="ru-RU"/>
                  <a:t>Двойственная задача к задаче </a:t>
                </a:r>
                <a14:m>
                  <m:oMath xmlns:m="http://schemas.openxmlformats.org/officeDocument/2006/math"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ru-RU" altLang="ru-RU"/>
                  <a:t> такая:</a:t>
                </a:r>
                <a:endParaRPr lang="ru-RU" altLang="ru-RU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sSup>
                        <m:sSupPr>
                          <m:ctrlP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: </m:t>
                      </m:r>
                      <m:sSup>
                        <m:sSupPr>
                          <m:ctrlP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ru-RU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ru-RU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altLang="ru-RU"/>
                  <a:t>Если СЛАУ</a:t>
                </a:r>
                <a:endParaRPr lang="ru-RU" altLang="ru-RU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altLang="ru-RU"/>
                  <a:t>имеет решения, то в силу соотношений двойственности</a:t>
                </a:r>
                <a:endParaRPr lang="ru-RU" altLang="ru-RU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ru-RU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ru-RU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altLang="ru-RU"/>
                  <a:t>множество решений</a:t>
                </a:r>
                <a:r>
                  <a:rPr lang="en-US" altLang="ru-RU"/>
                  <a:t> </a:t>
                </a:r>
                <a:r>
                  <a:rPr lang="ru-RU" altLang="ru-RU"/>
                  <a:t>системы </a:t>
                </a:r>
                <a14:m>
                  <m:oMath xmlns:m="http://schemas.openxmlformats.org/officeDocument/2006/math"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𝐵𝑏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bar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</m:ba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ru-RU" altLang="ru-RU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ru-RU" altLang="ru-RU"/>
                  <a:t>будет в точности совпадать 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argmax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ru-RU" altLang="ru-RU"/>
                  <a:t>, т.е. будет допустимыми для </a:t>
                </a:r>
                <a:r>
                  <a:rPr lang="en-US" altLang="ru-RU"/>
                  <a:t>(A.1)</a:t>
                </a:r>
                <a:r>
                  <a:rPr lang="ru-RU" altLang="en-US"/>
                  <a:t>.</a:t>
                </a: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5615"/>
                <a:ext cx="10515600" cy="57016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/>
              <p:nvPr/>
            </p:nvGraphicFramePr>
            <p:xfrm>
              <a:off x="1054735" y="1875790"/>
              <a:ext cx="10082530" cy="18573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96075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marL="0" indent="0">
                            <a:lnSpc>
                              <a:spcPct val="10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𝐶𝑐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>
                            <a:lnSpc>
                              <a:spcPct val="10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altLang="ru-RU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ru-RU" sz="2800"/>
                            <a:t>1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/>
              <p:nvPr/>
            </p:nvGraphicFramePr>
            <p:xfrm>
              <a:off x="1054735" y="1875790"/>
              <a:ext cx="10082530" cy="18573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96075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ru-RU" sz="2800"/>
                            <a:t>1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522605"/>
            <a:ext cx="10515600" cy="5654675"/>
          </a:xfrm>
        </p:spPr>
        <p:txBody>
          <a:bodyPr/>
          <a:p>
            <a:r>
              <a:rPr lang="ru-RU" altLang="en-US"/>
              <a:t>Тогда А.1 упростится до 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Это задача выпуклой оптимизации, которая</a:t>
            </a:r>
            <a:r>
              <a:rPr lang="en-US" altLang="ru-RU"/>
              <a:t> </a:t>
            </a:r>
            <a:r>
              <a:rPr lang="ru-RU" altLang="ru-RU"/>
              <a:t>нам</a:t>
            </a:r>
            <a:r>
              <a:rPr lang="ru-RU" altLang="en-US"/>
              <a:t> не интересна.</a:t>
            </a:r>
            <a:endParaRPr lang="ru-RU" altLang="en-US"/>
          </a:p>
          <a:p>
            <a:r>
              <a:rPr lang="ru-RU" altLang="en-US"/>
              <a:t>Поэтому предполагаем, что (1) не имеет решения.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/>
              <p:nvPr/>
            </p:nvGraphicFramePr>
            <p:xfrm>
              <a:off x="1054735" y="1169035"/>
              <a:ext cx="10082530" cy="3042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96075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||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||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min</m:t>
                                </m:r>
                              </m:oMath>
                            </m:oMathPara>
                          </a14:m>
                          <a:endParaRPr lang="en-US" altLang="ru-RU" sz="2800"/>
                        </a:p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𝐵𝑏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</a:t>
                          </a:r>
                          <a:r>
                            <a:rPr lang="ru-RU" altLang="en-US" sz="2800"/>
                            <a:t>2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/>
              <p:nvPr/>
            </p:nvGraphicFramePr>
            <p:xfrm>
              <a:off x="1054735" y="1169035"/>
              <a:ext cx="10082530" cy="30429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1857375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</a:t>
                          </a:r>
                          <a:r>
                            <a:rPr lang="ru-RU" altLang="en-US" sz="2800"/>
                            <a:t>2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Переформулировка задачи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ru-RU" altLang="en-US"/>
                  <a:t>Заменим условие оптимальности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argmax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ru-RU" altLang="en-US"/>
                  <a:t>на эквивалентное с помощью соотношений нежескости</a:t>
                </a:r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/>
              <p:nvPr/>
            </p:nvGraphicFramePr>
            <p:xfrm>
              <a:off x="1054735" y="2960370"/>
              <a:ext cx="10082530" cy="35585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355854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||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||→</m:t>
                                </m:r>
                                <m:func>
                                  <m:funcPr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ru-RU" sz="2800"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ru-RU" sz="2800"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, 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, 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, 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𝑏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 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ru-RU" sz="2800"/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altLang="ru-RU" sz="280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/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𝐶𝑐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𝐵𝑏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buNone/>
                          </a:pPr>
                          <a:endParaRPr lang="ru-RU" altLang="en-US" sz="2800" b="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A.3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/>
              <p:nvPr/>
            </p:nvGraphicFramePr>
            <p:xfrm>
              <a:off x="1054735" y="2960370"/>
              <a:ext cx="10082530" cy="35585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389763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A.3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Дополнение к задаче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ru-RU" altLang="en-US"/>
                  <a:t>Дополним задачу </a:t>
                </a:r>
                <a:r>
                  <a:rPr lang="en-US" altLang="en-US"/>
                  <a:t>(A.3)</a:t>
                </a:r>
                <a:r>
                  <a:rPr lang="ru-RU" altLang="en-US"/>
                  <a:t> так, чтобы ее можно было использовать для следующей нижней задачи </a:t>
                </a:r>
                <a14:m>
                  <m:oMath xmlns:m="http://schemas.openxmlformats.org/officeDocument/2006/math"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p>
                      <m:sSupPr>
                        <m:ctrlP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с</m:t>
                        </m:r>
                      </m:e>
                      <m:sup>
                        <m:r>
                          <a:rPr lang="en-US" altLang="ru-RU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ru-RU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ru-RU"/>
                  <a:t>. </a:t>
                </a:r>
                <a:r>
                  <a:rPr lang="ru-RU" altLang="ru-RU"/>
                  <a:t>Т.е. учтем и верхние ограничения.</a:t>
                </a:r>
                <a:endParaRPr lang="ru-RU" altLang="ru-RU"/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ru-RU"/>
                  <a:t> - </a:t>
                </a:r>
                <a:r>
                  <a:rPr lang="ru-RU" altLang="ru-RU"/>
                  <a:t>вектор, такого же размера как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ru-RU" altLang="ru-RU"/>
              </a:p>
              <a:p>
                <a:r>
                  <a:rPr lang="ru-RU" altLang="ru-RU"/>
                  <a:t>Сделаем это простым способом, приведя ограничения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ru-RU" altLang="ru-RU"/>
                  <a:t> к виду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en-US" altLang="ru-RU"/>
                  <a:t>.</a:t>
                </a:r>
                <a:r>
                  <a:rPr lang="ru-RU" altLang="en-US"/>
                  <a:t>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ru-RU" altLang="en-US"/>
                  <a:t> - вектор такого же размера как и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altLang="ru-RU"/>
              </a:p>
              <a:p>
                <a:r>
                  <a:rPr lang="ru-RU" altLang="ru-RU"/>
                  <a:t>Соответственно двойственные переменные к этим ограничениям обозначим как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𝜈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ru-RU" altLang="ru-RU"/>
                  <a:t>Примем следующие обозначения:</a:t>
                </a:r>
                <a:endParaRPr lang="ru-RU" altLang="ru-RU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5770"/>
                <a:ext cx="10515600" cy="5731510"/>
              </a:xfrm>
            </p:spPr>
            <p:txBody>
              <a:bodyPr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’=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diag</m:t>
                                </m:r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diag</m:t>
                                </m:r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 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’=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𝜈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 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’=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’=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ru-RU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altLang="en-US"/>
                  <a:t>Тогда задача примет вид</a:t>
                </a:r>
                <a:r>
                  <a:rPr lang="en-US" altLang="en-US"/>
                  <a:t>:</a:t>
                </a:r>
                <a:endParaRPr lang="en-US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5770"/>
                <a:ext cx="10515600" cy="57315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/>
              <p:nvPr/>
            </p:nvGraphicFramePr>
            <p:xfrm>
              <a:off x="1054735" y="2749550"/>
              <a:ext cx="10082530" cy="38976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355854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||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ru-RU" sz="2800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||→</m:t>
                                </m:r>
                                <m:func>
                                  <m:funcPr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ru-RU" sz="2800"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ru-RU" sz="2800"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’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, 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’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, 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, </m:t>
                                        </m:r>
                                        <m:r>
                                          <a:rPr lang="en-US" altLang="ru-RU" sz="2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𝑏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 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altLang="ru-RU" sz="2800"/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  <m:r>
                                  <a:rPr lang="en-US" altLang="ru-RU" sz="280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</m:oMath>
                            </m:oMathPara>
                          </a14:m>
                          <a:endParaRPr lang="en-US" altLang="ru-RU" sz="280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’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’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ru-RU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r>
                                  <a:rPr lang="en-US" altLang="ru-R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/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’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≥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𝐶𝑐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lnSpc>
                              <a:spcPct val="11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𝐵𝑏</m:t>
                                </m:r>
                                <m:r>
                                  <a:rPr lang="en-US" altLang="ru-RU" sz="2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ru-RU" sz="2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altLang="ru-RU" sz="280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  <a:p>
                          <a:pPr marL="0" indent="0" algn="ctr">
                            <a:buNone/>
                          </a:pPr>
                          <a:endParaRPr lang="ru-RU" altLang="en-US" sz="2800" b="0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A.3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/>
              <p:nvPr/>
            </p:nvGraphicFramePr>
            <p:xfrm>
              <a:off x="1054735" y="2749550"/>
              <a:ext cx="10082530" cy="38976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3980"/>
                    <a:gridCol w="7221855"/>
                    <a:gridCol w="1496695"/>
                  </a:tblGrid>
                  <a:tr h="3897630"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ru-RU" altLang="en-US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ru-RU" altLang="en-US" sz="2800"/>
                            <a:t>(</a:t>
                          </a:r>
                          <a:r>
                            <a:rPr lang="en-US" altLang="ru-RU" sz="2800"/>
                            <a:t>A.3</a:t>
                          </a:r>
                          <a:r>
                            <a:rPr lang="ru-RU" altLang="en-US" sz="2800"/>
                            <a:t>)</a:t>
                          </a:r>
                          <a:endParaRPr lang="ru-RU" altLang="en-US" sz="2800"/>
                        </a:p>
                      </a:txBody>
                      <a:tcPr anchor="ctr" anchorCtr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Линеаризация условий доп. нежесткости.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щающее 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ru-RU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ru-RU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≤(</m:t>
                      </m:r>
                      <m:sSup>
                        <m:sSupPr>
                          <m:ctrlP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ru-RU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)≤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𝜓</m:t>
                      </m:r>
                    </m:oMath>
                  </m:oMathPara>
                </a14:m>
                <a:endParaRPr lang="en-US" altLang="ru-RU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p>
                        <m:sSupPr>
                          <m:ctrlPr>
                            <a:rPr lang="ru-RU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ru-RU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𝑀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𝜓</m:t>
                      </m:r>
                    </m:oMath>
                  </m:oMathPara>
                </a14:m>
                <a:endParaRPr lang="en-US" altLang="ru-RU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𝜓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∈{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ru-RU" altLang="en-US"/>
              </a:p>
            </p:txBody>
          </p:sp>
        </mc:Choice>
        <mc:Fallback>
          <p:sp>
            <p:nvSpPr>
              <p:cNvPr id="3" name="Замещающее содержимое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2277</Words>
  <Application>WPS Presentation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Cambria Math</vt:lpstr>
      <vt:lpstr>MS Mincho</vt:lpstr>
      <vt:lpstr>Calibri Light</vt:lpstr>
      <vt:lpstr>Calibri</vt:lpstr>
      <vt:lpstr>Microsoft YaHei</vt:lpstr>
      <vt:lpstr>Arial Unicode MS</vt:lpstr>
      <vt:lpstr>Segoe Print</vt:lpstr>
      <vt:lpstr>Office Theme</vt:lpstr>
      <vt:lpstr>Двухуровневое программирвоание</vt:lpstr>
      <vt:lpstr>Постановка задачи</vt:lpstr>
      <vt:lpstr>Постановка задачи</vt:lpstr>
      <vt:lpstr>PowerPoint 演示文稿</vt:lpstr>
      <vt:lpstr>PowerPoint 演示文稿</vt:lpstr>
      <vt:lpstr>Переформулировка задачи</vt:lpstr>
      <vt:lpstr>Дополнение к задаче</vt:lpstr>
      <vt:lpstr>PowerPoint 演示文稿</vt:lpstr>
      <vt:lpstr>Линеаризация условий доп. нежесткости.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Двухуровневое программирвоание</dc:title>
  <dc:creator/>
  <cp:lastModifiedBy>ad.romanov</cp:lastModifiedBy>
  <cp:revision>6</cp:revision>
  <dcterms:created xsi:type="dcterms:W3CDTF">2023-07-02T13:28:00Z</dcterms:created>
  <dcterms:modified xsi:type="dcterms:W3CDTF">2023-07-24T05:53:37Z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898973718B764A21A5C03F94C6F221D5</vt:lpwstr>
  </property>
  <property fmtid="{D5CDD505-2E9C-101B-9397-08002B2CF9AE}" pid="3" name="KSOProductBuildVer">
    <vt:lpwstr>1049-11.2.0.11537</vt:lpwstr>
  </property>
</Properties>
</file>