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7" r:id="rId5"/>
    <p:sldId id="260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6" r:id="rId14"/>
    <p:sldId id="267" r:id="rId15"/>
    <p:sldId id="274" r:id="rId16"/>
    <p:sldId id="268" r:id="rId17"/>
    <p:sldId id="269" r:id="rId18"/>
    <p:sldId id="27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Data-driven Inverse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268730"/>
            <a:ext cx="1180465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802130"/>
            <a:ext cx="11523980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8095"/>
            <a:ext cx="10515600" cy="4909185"/>
          </a:xfrm>
        </p:spPr>
        <p:txBody>
          <a:bodyPr>
            <a:noAutofit/>
          </a:bodyPr>
          <a:p>
            <a:r>
              <a:rPr lang="ru-RU" sz="2800"/>
              <a:t>Задача DIO получается «очень сложной» из-за находящичся в ней условий Куна-Таккера.</a:t>
            </a:r>
            <a:endParaRPr lang="ru-RU" sz="2800"/>
          </a:p>
          <a:p>
            <a:r>
              <a:rPr lang="ru-RU" sz="2800"/>
              <a:t>Есть возможность убрать их, заменив одним эквивалентным ограничением.</a:t>
            </a:r>
            <a:endParaRPr lang="ru-RU" sz="2800"/>
          </a:p>
          <a:p>
            <a:endParaRPr lang="ru-RU" altLang="en-US" sz="2800" i="1" baseline="-2500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>
                    <a:sym typeface="+mn-ea"/>
                  </a:rPr>
                  <a:t>Рассмотрим касательную, проведенную к целевой функции в точке минимума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𝐱</m:t>
                        </m:r>
                      </m:e>
                      <m:sub>
                        <m: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>
                    <a:sym typeface="+mn-ea"/>
                  </a:rPr>
                  <a:t>.</a:t>
                </a:r>
                <a:endParaRPr lang="ru-RU" sz="2800">
                  <a:sym typeface="+mn-ea"/>
                </a:endParaRPr>
              </a:p>
              <a:p>
                <a:r>
                  <a:rPr lang="ru-RU" sz="2800">
                    <a:sym typeface="+mn-ea"/>
                  </a:rPr>
                  <a:t>Обозначим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</m:t>
                    </m:r>
                  </m:oMath>
                </a14:m>
                <a:r>
                  <a:rPr lang="ru-RU" sz="2800">
                    <a:sym typeface="+mn-ea"/>
                  </a:rPr>
                  <a:t> полуплоскость, отсекаемую этой касательной, которая находится в направлении антиградиента от касательной.</a:t>
                </a:r>
                <a:endParaRPr lang="ru-RU" sz="2800">
                  <a:sym typeface="+mn-ea"/>
                </a:endParaRPr>
              </a:p>
              <a:p>
                <a:pPr marL="0" indent="0">
                  <a:buNone/>
                </a:pP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1584325"/>
            <a:ext cx="4920615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0365" y="1137285"/>
            <a:ext cx="85102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8095"/>
            <a:ext cx="10515600" cy="49091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2800">
                <a:latin typeface="DejaVu Math TeX Gyre" panose="02000503000000000000" charset="0"/>
                <a:cs typeface="DejaVu Math TeX Gyre" panose="02000503000000000000" charset="0"/>
              </a:rPr>
              <a:t>Теорема:</a:t>
            </a:r>
            <a:endParaRPr lang="ru-RU" altLang="en-US" sz="280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457200" lvl="1" indent="0">
              <a:buNone/>
            </a:pPr>
            <a:r>
              <a:rPr lang="ru-RU" altLang="en-US" sz="2520">
                <a:latin typeface="DejaVu Math TeX Gyre" panose="02000503000000000000" charset="0"/>
                <a:cs typeface="DejaVu Math TeX Gyre" panose="02000503000000000000" charset="0"/>
              </a:rPr>
              <a:t>Вместе с включенным ограничением C задача RDIO эквивалентна задаче DIO.</a:t>
            </a:r>
            <a:endParaRPr lang="ru-RU" altLang="en-US" sz="252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Сравнение DIO 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905" y="1268095"/>
            <a:ext cx="69805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DIO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</p:spPr>
            <p:txBody>
              <a:bodyPr>
                <a:normAutofit lnSpcReduction="10000"/>
              </a:bodyPr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en-US" sz="2800">
                    <a:sym typeface="+mn-ea"/>
                  </a:rPr>
                  <a:t>Пусть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 i="1">
                    <a:sym typeface="+mn-ea"/>
                  </a:rPr>
                  <a:t> </a:t>
                </a:r>
                <a:r>
                  <a:rPr lang="ru-RU" altLang="en-US" sz="2800">
                    <a:sym typeface="+mn-ea"/>
                  </a:rPr>
                  <a:t>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нелинейных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</m:oMath>
                </a14:m>
                <a:r>
                  <a:rPr lang="ru-RU" altLang="en-US" sz="2800">
                    <a:sym typeface="+mn-ea"/>
                  </a:rPr>
                  <a:t> 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 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</m:oMath>
                </a14:m>
                <a:r>
                  <a:rPr lang="ru-RU" altLang="en-US" sz="2800">
                    <a:sym typeface="+mn-ea"/>
                  </a:rPr>
                  <a:t> - можества нелиненых и линейных ограничений соответсвенно, которые предстоит вывести («</a:t>
                </a:r>
                <a:r>
                  <a:rPr lang="ru-RU" altLang="en-US" sz="2800" i="1">
                    <a:sym typeface="+mn-ea"/>
                  </a:rPr>
                  <a:t>неизвестных»</a:t>
                </a:r>
                <a:r>
                  <a:rPr lang="ru-RU" altLang="en-US" sz="2800">
                    <a:sym typeface="+mn-ea"/>
                  </a:rPr>
                  <a:t>);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𝑓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𝐜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</m:t>
                    </m:r>
                  </m:oMath>
                </a14:m>
                <a:r>
                  <a:rPr lang="ru-RU" altLang="en-US" sz="2800" i="1">
                    <a:sym typeface="+mn-ea"/>
                  </a:rPr>
                  <a:t>- </a:t>
                </a:r>
                <a:r>
                  <a:rPr lang="ru-RU" altLang="en-US" sz="2800">
                    <a:sym typeface="+mn-ea"/>
                  </a:rPr>
                  <a:t>выпуклая дифференцируемая функция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заданная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>
                    <a:sym typeface="+mn-ea"/>
                  </a:rPr>
                  <a:t> - вогнутые дифференцируемые функции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заданные на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∈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ℐ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:endParaRPr lang="ru-RU" altLang="en-US" sz="2800">
                  <a:sym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  <a:blipFill rotWithShape="1">
                <a:blip r:embed="rId1"/>
                <a:stretch>
                  <a:fillRect b="-190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31265"/>
            <a:ext cx="10515600" cy="4946015"/>
          </a:xfrm>
        </p:spPr>
        <p:txBody>
          <a:bodyPr/>
          <a:p>
            <a:r>
              <a:rPr lang="ru-RU" altLang="en-US" sz="2800"/>
              <a:t>Прямая задача</a:t>
            </a:r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pPr marL="0" indent="0">
              <a:buNone/>
            </a:pP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 </a:t>
            </a:r>
            <a:endParaRPr lang="ru-RU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68805"/>
            <a:ext cx="11641455" cy="2688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Пусть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-  множество известных прошлых принятых решений;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решений, которые были успешны;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\</m:t>
                    </m:r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т.е. не успешные решения;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- множество всех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которые удовлетворяют всем </a:t>
                </a:r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известным 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ограничениям.</a:t>
                </a:r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 algn="l">
                  <a:buNone/>
                </a:pPr>
                <a:endParaRPr lang="ru-RU" altLang="en-US" sz="2800"/>
              </a:p>
              <a:p>
                <a:pPr marL="0" indent="0" algn="l">
                  <a:buNone/>
                </a:pPr>
                <a:r>
                  <a:rPr lang="ru-RU" altLang="en-US" sz="2800">
                    <a:sym typeface="+mn-ea"/>
                  </a:rPr>
                  <a:t> </a:t>
                </a:r>
                <a:endParaRPr lang="ru-RU" altLang="en-US" sz="2800"/>
              </a:p>
              <a:p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 b="-10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Некоторые предположения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1) Существует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𝒬</m:t>
                    </m:r>
                  </m:oMath>
                </a14:m>
                <a:r>
                  <a:rPr lang="ru-RU" altLang="en-US" sz="2800"/>
                  <a:t>, такое, что для любого его элемента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</m:oMath>
                </a14:m>
                <a:r>
                  <a:rPr lang="ru-RU" altLang="en-US" sz="2800"/>
                  <a:t> функция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/>
                  <a:t> выпукла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 для всех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выполняется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≥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en-US" altLang="ru-RU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2)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Все элементы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лежат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3) Ни один из элементов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не лежит в выпуклой оболочке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Выпуклая оболочка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ℋ</m:t>
                    </m:r>
                  </m:oMath>
                </a14:m>
                <a:r>
                  <a:rPr lang="ru-RU" altLang="en-US" sz="2800" i="1">
                    <a:sym typeface="+mn-ea"/>
                  </a:rPr>
                  <a:t>.</a:t>
                </a:r>
                <a:r>
                  <a:rPr lang="ru-RU" altLang="en-US" sz="2800"/>
                  <a:t>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Предпочтительное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𝐱</m:t>
                        </m:r>
                      </m:e>
                      <m:sub>
                        <m: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800">
                    <a:sym typeface="+mn-ea"/>
                  </a:rPr>
                  <a:t> - аргумент, при котором целевая функция прямой задачи принимает минимальное значение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ℋ</m:t>
                    </m:r>
                  </m:oMath>
                </a14:m>
                <a:r>
                  <a:rPr lang="ru-RU" altLang="en-US" sz="2800">
                    <a:sym typeface="+mn-ea"/>
                  </a:rPr>
                  <a:t>.</a:t>
                </a: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 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  <a:blipFill rotWithShape="1">
                <a:blip r:embed="rId1"/>
                <a:stretch>
                  <a:fillRect b="-25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Номинальное множество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</m:oMath>
                </a14:m>
                <a:r>
                  <a:rPr lang="ru-RU" altLang="en-US" sz="2800"/>
                  <a:t> - множество, пересечение которого с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и не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Понятно, что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</m:oMath>
                </a14:m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ru-RU" altLang="en-US" sz="2800">
                    <a:sym typeface="+mn-ea"/>
                  </a:rPr>
                  <a:t>задает множество решений прямой задачи.</a:t>
                </a:r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/>
                  <a:t>Допустимое решение DIO - набор таких коэффициетов «</a:t>
                </a:r>
                <a:r>
                  <a:rPr lang="ru-RU" altLang="en-US" sz="2800" i="1"/>
                  <a:t>неизвестных» </a:t>
                </a:r>
                <a:r>
                  <a:rPr lang="ru-RU" altLang="en-US" sz="2800"/>
                  <a:t>ограничений, что множество, которое задается ими - номинальное множество, а заданный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ru-RU" altLang="en-US" sz="2800"/>
                  <a:t> - предпочтительное решение.</a:t>
                </a:r>
                <a:endParaRPr lang="ru-RU" altLang="en-US" sz="2800"/>
              </a:p>
              <a:p>
                <a:r>
                  <a:rPr lang="ru-RU" altLang="en-US" sz="2800"/>
                  <a:t>Целевой функцей DIO может быть любая выпуклая функция, т.е. она задается в зависимости от задачи.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0070" y="1394460"/>
            <a:ext cx="5991225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831975"/>
            <a:ext cx="11210290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10995"/>
            <a:ext cx="11384280" cy="3636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Presentation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OpenSymbol</vt:lpstr>
      <vt:lpstr>Calibri</vt:lpstr>
      <vt:lpstr>DejaVu Sans</vt:lpstr>
      <vt:lpstr>Office Theme</vt:lpstr>
      <vt:lpstr>Data-driven Inverse Optimization</vt:lpstr>
      <vt:lpstr>Постановка задачи DIO</vt:lpstr>
      <vt:lpstr>Постановка задачи DIO</vt:lpstr>
      <vt:lpstr>Постановка задачи DIO </vt:lpstr>
      <vt:lpstr>Постановка задачи DIO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Сравнение DIO и RDIO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alexander</cp:lastModifiedBy>
  <cp:revision>19</cp:revision>
  <dcterms:created xsi:type="dcterms:W3CDTF">2023-10-04T09:20:30Z</dcterms:created>
  <dcterms:modified xsi:type="dcterms:W3CDTF">2023-10-04T09:20:30Z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