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8" r:id="rId4"/>
    <p:sldId id="257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Data-driven Inverse Optimization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</p:spPr>
            <p:txBody>
              <a:bodyPr>
                <a:noAutofit/>
              </a:bodyPr>
              <a:p>
                <a:r>
                  <a:rPr lang="ru-RU" sz="2800"/>
                  <a:t>Задача DIO получается «очень сложной» из-за находящичся в ней условий Куна-Таккера.</a:t>
                </a:r>
                <a:endParaRPr lang="ru-RU" sz="2800"/>
              </a:p>
              <a:p>
                <a:r>
                  <a:rPr lang="ru-RU" sz="2800"/>
                  <a:t>Есть возможность убрать их, заменив одним эквивалентным ограничением.</a:t>
                </a:r>
                <a:endParaRPr lang="ru-RU" sz="2800"/>
              </a:p>
              <a:p>
                <a:r>
                  <a:rPr lang="ru-RU" sz="2800"/>
                  <a:t>Назовем множество </a:t>
                </a:r>
                <a14:m>
                  <m:oMath xmlns:m="http://schemas.openxmlformats.org/officeDocument/2006/math"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𝒮</m:t>
                    </m:r>
                    <m:r>
                      <a:rPr lang="en-US" altLang="ru-RU" sz="2800">
                        <a:latin typeface="DejaVu Math TeX Gyre" panose="02000503000000000000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𝒳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𝒳</m:t>
                    </m:r>
                  </m:oMath>
                </a14:m>
                <a:r>
                  <a:rPr lang="ru-RU" sz="2800"/>
                  <a:t> приличным, если заданный </a:t>
                </a:r>
                <a14:m>
                  <m:oMath xmlns:m="http://schemas.openxmlformats.org/officeDocument/2006/math"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𝐱</m:t>
                    </m:r>
                    <m: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является аргументом минимума целевой функции прямой задачи на множестве </a:t>
                </a:r>
                <a14:m>
                  <m:oMath xmlns:m="http://schemas.openxmlformats.org/officeDocument/2006/math"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𝒮</m:t>
                    </m:r>
                    <m:r>
                      <a:rPr lang="en-US" altLang="ru-RU" sz="2800">
                        <a:latin typeface="DejaVu Math TeX Gyre" panose="02000503000000000000" charset="0"/>
                      </a:rPr>
                      <m:t>.</m:t>
                    </m:r>
                  </m:oMath>
                </a14:m>
                <a:endParaRPr lang="en-US" altLang="ru-RU" sz="2800">
                  <a:latin typeface="DejaVu Math TeX Gyre" panose="02000503000000000000" charset="0"/>
                </a:endParaRPr>
              </a:p>
              <a:p>
                <a:r>
                  <a:rPr lang="ru-RU" sz="2800">
                    <a:sym typeface="+mn-ea"/>
                  </a:rPr>
                  <a:t>Таким образом допустимое множество задачи DIO является приличным множеством.</a:t>
                </a:r>
                <a:endParaRPr lang="ru-RU" altLang="en-US" sz="2800" i="1" baseline="-250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</p:spPr>
            <p:txBody>
              <a:bodyPr>
                <a:noAutofit/>
              </a:bodyPr>
              <a:p>
                <a:r>
                  <a:rPr lang="ru-RU" sz="2800">
                    <a:sym typeface="+mn-ea"/>
                  </a:rPr>
                  <a:t>Рассмотрим касательную, проведенную к целевой функции в точке максимума.</a:t>
                </a:r>
                <a:endParaRPr lang="ru-RU" sz="2800">
                  <a:sym typeface="+mn-ea"/>
                </a:endParaRPr>
              </a:p>
              <a:p>
                <a:r>
                  <a:rPr lang="ru-RU" sz="2800">
                    <a:sym typeface="+mn-ea"/>
                  </a:rPr>
                  <a:t>Обозначим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C</m:t>
                    </m:r>
                  </m:oMath>
                </a14:m>
                <a:r>
                  <a:rPr lang="ru-RU" sz="2800">
                    <a:sym typeface="+mn-ea"/>
                  </a:rPr>
                  <a:t> полуплоскость, отсекаемую этой касательной, которая находится в направлении антиградиента.</a:t>
                </a:r>
                <a:endParaRPr lang="ru-RU" sz="2800">
                  <a:sym typeface="+mn-ea"/>
                </a:endParaRPr>
              </a:p>
              <a:p>
                <a:pPr marL="0" indent="0">
                  <a:buNone/>
                </a:pPr>
                <a:r>
                  <a:rPr lang="ru-RU" sz="2800"/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C</m:t>
                    </m:r>
                  </m:oMath>
                </a14:m>
                <a:r>
                  <a:rPr lang="ru-RU" sz="2800"/>
                  <a:t> - выпуклое множество;</a:t>
                </a:r>
                <a:endParaRPr lang="ru-RU" sz="2800"/>
              </a:p>
              <a:p>
                <a:pPr marL="0" indent="0">
                  <a:buNone/>
                </a:pPr>
                <a:r>
                  <a:rPr lang="ru-RU" sz="2800"/>
                  <a:t>2)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𝒳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𝒳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C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 - тоже выпуклое;</a:t>
                </a:r>
                <a:endParaRPr lang="ru-RU" altLang="en-US" sz="28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3) любое приличное множество лежит 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C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;</a:t>
                </a:r>
                <a:endParaRPr lang="ru-RU" altLang="en-US" sz="28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4)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𝒳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𝒳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C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 - само по себе приличное множество.</a:t>
                </a:r>
                <a:endParaRPr lang="ru-RU" altLang="en-US" sz="28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0365" y="1137285"/>
            <a:ext cx="8510270" cy="53809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68095"/>
            <a:ext cx="10515600" cy="490918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ru-RU" altLang="en-US" sz="2800">
                <a:latin typeface="DejaVu Math TeX Gyre" panose="02000503000000000000" charset="0"/>
                <a:cs typeface="DejaVu Math TeX Gyre" panose="02000503000000000000" charset="0"/>
              </a:rPr>
              <a:t>Теорема:</a:t>
            </a:r>
            <a:endParaRPr lang="ru-RU" altLang="en-US" sz="2800"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457200" lvl="1" indent="0">
              <a:buNone/>
            </a:pPr>
            <a:r>
              <a:rPr lang="ru-RU" altLang="en-US" sz="2520">
                <a:latin typeface="DejaVu Math TeX Gyre" panose="02000503000000000000" charset="0"/>
                <a:cs typeface="DejaVu Math TeX Gyre" panose="02000503000000000000" charset="0"/>
              </a:rPr>
              <a:t>Вместе с включенным ограничением C задача RDIO эквивалентна задаче DIO.</a:t>
            </a:r>
            <a:endParaRPr lang="ru-RU" altLang="en-US" sz="2520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Сравнение DIO и R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4905" y="1268095"/>
            <a:ext cx="6980555" cy="4909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DIO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85240"/>
                <a:ext cx="10515600" cy="4892040"/>
              </a:xfrm>
            </p:spPr>
            <p:txBody>
              <a:bodyPr>
                <a:normAutofit lnSpcReduction="10000"/>
              </a:bodyPr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altLang="en-US" sz="2800">
                    <a:sym typeface="+mn-ea"/>
                  </a:rPr>
                  <a:t>Пусть</a:t>
                </a:r>
                <a:endParaRPr lang="ru-RU" altLang="en-US" sz="2800"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𝒩</m:t>
                    </m:r>
                  </m:oMath>
                </a14:m>
                <a:r>
                  <a:rPr lang="ru-RU" altLang="en-US" sz="2800" i="1">
                    <a:sym typeface="+mn-ea"/>
                  </a:rPr>
                  <a:t> </a:t>
                </a:r>
                <a:r>
                  <a:rPr lang="ru-RU" altLang="en-US" sz="2800">
                    <a:sym typeface="+mn-ea"/>
                  </a:rPr>
                  <a:t>- множество </a:t>
                </a:r>
                <a:r>
                  <a:rPr lang="ru-RU" altLang="en-US" sz="2800" i="1">
                    <a:sym typeface="+mn-ea"/>
                  </a:rPr>
                  <a:t>известных </a:t>
                </a:r>
                <a:r>
                  <a:rPr lang="ru-RU" altLang="en-US" sz="2800">
                    <a:sym typeface="+mn-ea"/>
                  </a:rPr>
                  <a:t>нелинейных ограничений;</a:t>
                </a:r>
                <a:endParaRPr lang="ru-RU" altLang="en-US" sz="2800"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ℒ</m:t>
                    </m:r>
                  </m:oMath>
                </a14:m>
                <a:r>
                  <a:rPr lang="ru-RU" altLang="en-US" sz="2800">
                    <a:sym typeface="+mn-ea"/>
                  </a:rPr>
                  <a:t> - множество </a:t>
                </a:r>
                <a:r>
                  <a:rPr lang="ru-RU" altLang="en-US" sz="2800" i="1">
                    <a:sym typeface="+mn-ea"/>
                  </a:rPr>
                  <a:t>известных </a:t>
                </a:r>
                <a:r>
                  <a:rPr lang="ru-RU" altLang="en-US" sz="2800">
                    <a:sym typeface="+mn-ea"/>
                  </a:rPr>
                  <a:t>линейных ограничений;</a:t>
                </a:r>
                <a:endParaRPr lang="ru-RU" altLang="en-US" sz="2800"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𝒩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, </m:t>
                    </m:r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ℒ</m:t>
                        </m:r>
                      </m:e>
                    </m:acc>
                  </m:oMath>
                </a14:m>
                <a:r>
                  <a:rPr lang="ru-RU" altLang="en-US" sz="2800">
                    <a:sym typeface="+mn-ea"/>
                  </a:rPr>
                  <a:t> - можества нелиненых и линейных ограничений соответсвенно, которые предстоит вывести (</a:t>
                </a:r>
                <a:r>
                  <a:rPr lang="ru-RU" altLang="en-US" sz="2800" i="1">
                    <a:sym typeface="+mn-ea"/>
                  </a:rPr>
                  <a:t>неизвестных</a:t>
                </a:r>
                <a:r>
                  <a:rPr lang="ru-RU" altLang="en-US" sz="2800">
                    <a:sym typeface="+mn-ea"/>
                  </a:rPr>
                  <a:t>);</a:t>
                </a:r>
                <a:endParaRPr lang="ru-RU" altLang="en-US" sz="2800"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𝑓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𝐱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; </m:t>
                    </m:r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𝐜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 </m:t>
                    </m:r>
                  </m:oMath>
                </a14:m>
                <a:r>
                  <a:rPr lang="ru-RU" altLang="en-US" sz="2800" i="1">
                    <a:sym typeface="+mn-ea"/>
                  </a:rPr>
                  <a:t>- </a:t>
                </a:r>
                <a:r>
                  <a:rPr lang="ru-RU" altLang="en-US" sz="2800">
                    <a:sym typeface="+mn-ea"/>
                  </a:rPr>
                  <a:t>выпуклая дифференцируемая функция по </a:t>
                </a:r>
                <a14:m>
                  <m:oMath xmlns:m="http://schemas.openxmlformats.org/officeDocument/2006/math"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𝐱</m:t>
                    </m:r>
                  </m:oMath>
                </a14:m>
                <a:r>
                  <a:rPr lang="ru-RU" altLang="en-US" sz="2800">
                    <a:sym typeface="+mn-ea"/>
                  </a:rPr>
                  <a:t> и заданная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ℝ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𝑚</m:t>
                        </m:r>
                      </m:sup>
                    </m:sSup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;</m:t>
                    </m:r>
                  </m:oMath>
                </a14:m>
                <a:endParaRPr lang="ru-RU" altLang="en-US" sz="2800"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𝑔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𝐱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; </m:t>
                    </m:r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𝐪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</m:t>
                    </m:r>
                  </m:oMath>
                </a14:m>
                <a:r>
                  <a:rPr lang="ru-RU" altLang="en-US" sz="2800">
                    <a:sym typeface="+mn-ea"/>
                  </a:rPr>
                  <a:t> - вогнутые дифференцируемые функции по </a:t>
                </a:r>
                <a14:m>
                  <m:oMath xmlns:m="http://schemas.openxmlformats.org/officeDocument/2006/math"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𝐱</m:t>
                    </m:r>
                  </m:oMath>
                </a14:m>
                <a:r>
                  <a:rPr lang="ru-RU" altLang="en-US" sz="2800">
                    <a:sym typeface="+mn-ea"/>
                  </a:rPr>
                  <a:t> и заданные на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ℝ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ru-RU" altLang="en-US" sz="2800">
                    <a:sym typeface="+mn-ea"/>
                  </a:rPr>
                  <a:t> для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∈</m:t>
                    </m:r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𝒩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∪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𝒩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;</a:t>
                </a:r>
                <a:endParaRPr lang="ru-RU" altLang="en-US" sz="2800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𝒩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∪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𝒩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∪</m:t>
                    </m:r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ℒ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∪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ℒ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ℐ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.</m:t>
                    </m:r>
                  </m:oMath>
                </a14:m>
                <a:endParaRPr lang="en-US" altLang="ru-RU" sz="2800" i="1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>
                  <a:lnSpc>
                    <a:spcPct val="100000"/>
                  </a:lnSpc>
                </a:pPr>
                <a:endParaRPr lang="ru-RU" altLang="en-US" sz="2800">
                  <a:sym typeface="+mn-ea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altLang="en-US" sz="2800"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85240"/>
                <a:ext cx="10515600" cy="4892040"/>
              </a:xfrm>
              <a:blipFill rotWithShape="1">
                <a:blip r:embed="rId1"/>
                <a:stretch>
                  <a:fillRect b="-1900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ru-RU" altLang="en-US" sz="4400" b="0"/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endParaRPr lang="ru-RU" altLang="en-US" sz="44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31265"/>
            <a:ext cx="10515600" cy="4946015"/>
          </a:xfrm>
        </p:spPr>
        <p:txBody>
          <a:bodyPr/>
          <a:p>
            <a:r>
              <a:rPr lang="ru-RU" altLang="en-US" sz="2800"/>
              <a:t>Прямая задача</a:t>
            </a:r>
            <a:endParaRPr lang="ru-RU" altLang="en-US" sz="2800"/>
          </a:p>
          <a:p>
            <a:endParaRPr lang="ru-RU" altLang="en-US" sz="2800"/>
          </a:p>
          <a:p>
            <a:endParaRPr lang="ru-RU" altLang="en-US" sz="2800"/>
          </a:p>
          <a:p>
            <a:endParaRPr lang="ru-RU" altLang="en-US" sz="2800"/>
          </a:p>
          <a:p>
            <a:endParaRPr lang="ru-RU" altLang="en-US" sz="2800"/>
          </a:p>
          <a:p>
            <a:endParaRPr lang="ru-RU" altLang="en-US" sz="2800"/>
          </a:p>
          <a:p>
            <a:pPr marL="0" indent="0">
              <a:buNone/>
            </a:pPr>
            <a:endParaRPr lang="ru-RU" altLang="en-US" sz="2800"/>
          </a:p>
          <a:p>
            <a:pPr marL="0" indent="0">
              <a:buNone/>
            </a:pPr>
            <a:r>
              <a:rPr lang="ru-RU" altLang="en-US" sz="2800"/>
              <a:t> </a:t>
            </a:r>
            <a:endParaRPr lang="ru-RU" alt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" y="1868805"/>
            <a:ext cx="11641455" cy="26885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</p:spPr>
            <p:txBody>
              <a:bodyPr>
                <a:noAutofit/>
              </a:bodyPr>
              <a:p>
                <a:r>
                  <a:rPr lang="ru-RU" altLang="en-US" sz="2800"/>
                  <a:t>Пусть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𝒦</m:t>
                    </m:r>
                  </m:oMath>
                </a14:m>
                <a:r>
                  <a:rPr lang="ru-RU" altLang="en-US" sz="2800"/>
                  <a:t> -  множество известных прошлых принятых решений;</a:t>
                </a:r>
                <a:endParaRPr lang="ru-RU" altLang="en-US" sz="280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/>
                  <a:t> - подмножество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𝒦</m:t>
                    </m:r>
                  </m:oMath>
                </a14:m>
                <a:r>
                  <a:rPr lang="ru-RU" altLang="en-US" sz="2800"/>
                  <a:t> решений, которые были успешны;</a:t>
                </a:r>
                <a:endParaRPr lang="ru-RU" altLang="en-US" sz="280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</m:sup>
                    </m:sSup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𝒦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\</m:t>
                    </m:r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, т.е. не успешные решения;</a:t>
                </a:r>
                <a:endParaRPr lang="ru-RU" altLang="en-US" sz="28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𝒳</m:t>
                    </m:r>
                  </m:oMath>
                </a14:m>
                <a:r>
                  <a:rPr lang="ru-RU" altLang="en-US" sz="2800"/>
                  <a:t> - множество всех </a:t>
                </a:r>
                <a14:m>
                  <m:oMath xmlns:m="http://schemas.openxmlformats.org/officeDocument/2006/math"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𝐱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, которые удовлетворяют всем </a:t>
                </a:r>
                <a:r>
                  <a:rPr lang="ru-RU" altLang="en-US" sz="2800" i="1">
                    <a:latin typeface="DejaVu Math TeX Gyre" panose="02000503000000000000" charset="0"/>
                    <a:cs typeface="DejaVu Math TeX Gyre" panose="02000503000000000000" charset="0"/>
                  </a:rPr>
                  <a:t>известным </a:t>
                </a:r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ограничениям.</a:t>
                </a:r>
                <a:endParaRPr lang="ru-RU" altLang="en-US" sz="2800"/>
              </a:p>
              <a:p>
                <a:pPr marL="0" indent="0">
                  <a:buNone/>
                </a:pPr>
                <a:endParaRPr lang="ru-RU" altLang="en-US" sz="2800"/>
              </a:p>
              <a:p>
                <a:endParaRPr lang="ru-RU" altLang="en-US" sz="2800"/>
              </a:p>
              <a:p>
                <a:endParaRPr lang="ru-RU" altLang="en-US" sz="2800"/>
              </a:p>
              <a:p>
                <a:pPr marL="0" indent="0" algn="l">
                  <a:buNone/>
                </a:pPr>
                <a:endParaRPr lang="ru-RU" altLang="en-US" sz="2800"/>
              </a:p>
              <a:p>
                <a:pPr marL="0" indent="0" algn="l">
                  <a:buNone/>
                </a:pPr>
                <a:r>
                  <a:rPr lang="ru-RU" altLang="en-US" sz="2800">
                    <a:sym typeface="+mn-ea"/>
                  </a:rPr>
                  <a:t> </a:t>
                </a:r>
                <a:endParaRPr lang="ru-RU" altLang="en-US" sz="2800"/>
              </a:p>
              <a:p>
                <a:endParaRPr lang="ru-RU" altLang="en-US" sz="280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  <a:blipFill rotWithShape="1">
                <a:blip r:embed="rId1"/>
                <a:stretch>
                  <a:fillRect b="-1015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ru-RU" altLang="en-US" sz="4400" b="0"/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endParaRPr lang="ru-RU" altLang="en-US" sz="4400" b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31265"/>
                <a:ext cx="10515600" cy="4946015"/>
              </a:xfrm>
            </p:spPr>
            <p:txBody>
              <a:bodyPr>
                <a:noAutofit/>
              </a:bodyPr>
              <a:p>
                <a:r>
                  <a:rPr lang="ru-RU" altLang="en-US" sz="2800"/>
                  <a:t>Некоторые предположения </a:t>
                </a:r>
                <a:endParaRPr lang="ru-RU" altLang="en-US" sz="2800"/>
              </a:p>
              <a:p>
                <a:pPr marL="0" indent="0">
                  <a:buNone/>
                </a:pPr>
                <a:r>
                  <a:rPr lang="ru-RU" altLang="en-US" sz="2800"/>
                  <a:t>1) Существует подмножество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𝒬</m:t>
                    </m:r>
                  </m:oMath>
                </a14:m>
                <a:r>
                  <a:rPr lang="ru-RU" altLang="en-US" sz="2800"/>
                  <a:t>, такое, что для любого его элемента </a:t>
                </a:r>
                <a14:m>
                  <m:oMath xmlns:m="http://schemas.openxmlformats.org/officeDocument/2006/math"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𝐪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</m:oMath>
                </a14:m>
                <a:r>
                  <a:rPr lang="ru-RU" altLang="en-US" sz="2800"/>
                  <a:t> функция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𝑔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𝐱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; </m:t>
                    </m:r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𝐪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</m:t>
                    </m:r>
                  </m:oMath>
                </a14:m>
                <a:r>
                  <a:rPr lang="ru-RU" altLang="en-US" sz="2800"/>
                  <a:t> выпукла по </a:t>
                </a:r>
                <a14:m>
                  <m:oMath xmlns:m="http://schemas.openxmlformats.org/officeDocument/2006/math"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𝐱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и для всех элементов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800" b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800" b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k</m:t>
                        </m:r>
                      </m:sub>
                    </m:sSub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выполняется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𝑔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sz="2800" b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k</m:t>
                        </m:r>
                      </m:sub>
                    </m:sSub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; </m:t>
                    </m:r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𝐪</m:t>
                    </m:r>
                    <m:r>
                      <m:rPr>
                        <m:sty m:val="p"/>
                      </m:rP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n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)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≥</m:t>
                    </m:r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0</m:t>
                    </m:r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.</a:t>
                </a:r>
                <a:endParaRPr lang="en-US" altLang="ru-RU" sz="2800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ru-RU" altLang="en-US" sz="2800">
                    <a:sym typeface="+mn-ea"/>
                  </a:rPr>
                  <a:t>2)</a:t>
                </a:r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Все элементы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/>
                  <a:t> лежат в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𝒳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.</m:t>
                    </m:r>
                  </m:oMath>
                </a14:m>
                <a:endParaRPr lang="en-US" altLang="ru-RU" sz="28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ru-RU" altLang="en-US" sz="2800">
                    <a:sym typeface="+mn-ea"/>
                  </a:rPr>
                  <a:t>3) Ни один из элементов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ru-RU" altLang="en-US" sz="2800">
                    <a:sym typeface="+mn-ea"/>
                  </a:rPr>
                  <a:t> не лежит в выпуклой оболочке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.</a:t>
                </a:r>
                <a:endParaRPr lang="ru-RU" altLang="en-US" sz="2800"/>
              </a:p>
              <a:p>
                <a:pPr marL="0" indent="0">
                  <a:buNone/>
                </a:pPr>
                <a:r>
                  <a:rPr lang="ru-RU" altLang="en-US" sz="2800"/>
                  <a:t>Выпуклая оболочка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/>
                  <a:t> -</a:t>
                </a:r>
                <a14:m>
                  <m:oMath xmlns:m="http://schemas.openxmlformats.org/officeDocument/2006/math">
                    <m:r>
                      <a:rPr lang="en-US" altLang="ru-RU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ℋ</m:t>
                    </m:r>
                  </m:oMath>
                </a14:m>
                <a:r>
                  <a:rPr lang="ru-RU" altLang="en-US" sz="2800" i="1">
                    <a:sym typeface="+mn-ea"/>
                  </a:rPr>
                  <a:t>.</a:t>
                </a:r>
                <a:r>
                  <a:rPr lang="ru-RU" altLang="en-US" sz="2800"/>
                  <a:t> </a:t>
                </a:r>
                <a:endParaRPr lang="ru-RU" altLang="en-US" sz="2800"/>
              </a:p>
              <a:p>
                <a:pPr marL="0" indent="0">
                  <a:buNone/>
                </a:pPr>
                <a:r>
                  <a:rPr lang="ru-RU" altLang="en-US" sz="2800">
                    <a:sym typeface="+mn-ea"/>
                  </a:rPr>
                  <a:t>Предпочтительное решение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ru-RU" sz="2800" b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𝐱</m:t>
                        </m:r>
                      </m:e>
                      <m:sub>
                        <m:r>
                          <a:rPr lang="en-US" altLang="ru-RU" sz="280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altLang="en-US" sz="2800">
                    <a:sym typeface="+mn-ea"/>
                  </a:rPr>
                  <a:t> - аргумент, при котором целевая функция прямой задачи принимает минимальное значение в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ℋ</m:t>
                    </m:r>
                  </m:oMath>
                </a14:m>
                <a:r>
                  <a:rPr lang="ru-RU" altLang="en-US" sz="2800">
                    <a:sym typeface="+mn-ea"/>
                  </a:rPr>
                  <a:t>.</a:t>
                </a:r>
                <a:endParaRPr lang="ru-RU" altLang="en-US" sz="2800"/>
              </a:p>
              <a:p>
                <a:endParaRPr lang="ru-RU" altLang="en-US" sz="2800"/>
              </a:p>
              <a:p>
                <a:endParaRPr lang="ru-RU" altLang="en-US" sz="2800"/>
              </a:p>
              <a:p>
                <a:pPr marL="0" indent="0">
                  <a:buNone/>
                </a:pPr>
                <a:endParaRPr lang="ru-RU" altLang="en-US" sz="2800"/>
              </a:p>
              <a:p>
                <a:pPr marL="0" indent="0">
                  <a:buNone/>
                </a:pPr>
                <a:r>
                  <a:rPr lang="ru-RU" altLang="en-US" sz="2800"/>
                  <a:t> </a:t>
                </a:r>
                <a:endParaRPr lang="ru-RU" altLang="en-US" sz="280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31265"/>
                <a:ext cx="10515600" cy="4946015"/>
              </a:xfrm>
              <a:blipFill rotWithShape="1">
                <a:blip r:embed="rId1"/>
                <a:stretch>
                  <a:fillRect b="-2512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</p:spPr>
            <p:txBody>
              <a:bodyPr>
                <a:noAutofit/>
              </a:bodyPr>
              <a:p>
                <a:r>
                  <a:rPr lang="ru-RU" altLang="en-US" sz="2800"/>
                  <a:t>Номинальное множество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𝒳</m:t>
                        </m:r>
                      </m:e>
                    </m:acc>
                  </m:oMath>
                </a14:m>
                <a:r>
                  <a:rPr lang="ru-RU" altLang="en-US" sz="2800"/>
                  <a:t> - множество, пересечение которого с </a:t>
                </a:r>
                <a14:m>
                  <m:oMath xmlns:m="http://schemas.openxmlformats.org/officeDocument/2006/math"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𝒳</m:t>
                    </m:r>
                  </m:oMath>
                </a14:m>
                <a:r>
                  <a:rPr lang="ru-RU" altLang="en-US" sz="2800"/>
                  <a:t> содержит все элементы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altLang="en-US" sz="2800"/>
                  <a:t> и не содержит все элементы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𝒦</m:t>
                        </m:r>
                      </m:e>
                      <m:sup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.</a:t>
                </a:r>
                <a:endParaRPr lang="ru-RU" altLang="en-US" sz="28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ru-RU" altLang="en-US" sz="2800">
                    <a:latin typeface="DejaVu Math TeX Gyre" panose="02000503000000000000" charset="0"/>
                    <a:cs typeface="DejaVu Math TeX Gyre" panose="02000503000000000000" charset="0"/>
                  </a:rPr>
                  <a:t>Понятно, что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altLang="en-US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ru-RU" sz="2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𝒳</m:t>
                        </m:r>
                      </m:e>
                    </m:acc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∩</m:t>
                    </m:r>
                    <m:r>
                      <a:rPr lang="en-US" altLang="ru-RU" sz="28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𝒳</m:t>
                    </m:r>
                  </m:oMath>
                </a14:m>
                <a:r>
                  <a:rPr lang="ru-RU" altLang="en-US" sz="2800" i="1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ru-RU" altLang="en-US" sz="2800">
                    <a:sym typeface="+mn-ea"/>
                  </a:rPr>
                  <a:t>задает множество решений прямой задачи.</a:t>
                </a:r>
                <a:endParaRPr lang="en-US" altLang="ru-RU" sz="28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r>
                  <a:rPr lang="ru-RU" altLang="en-US" sz="2800"/>
                  <a:t>Допустимое решение DIO - набор таких коэффициетов </a:t>
                </a:r>
                <a:r>
                  <a:rPr lang="ru-RU" altLang="en-US" sz="2800" i="1"/>
                  <a:t>неизвестных </a:t>
                </a:r>
                <a:r>
                  <a:rPr lang="ru-RU" altLang="en-US" sz="2800"/>
                  <a:t>ограничений, что множество, которое задается ими - номинальное множество, а заданный </a:t>
                </a:r>
                <a14:m>
                  <m:oMath xmlns:m="http://schemas.openxmlformats.org/officeDocument/2006/math">
                    <m:r>
                      <a:rPr lang="en-US" altLang="ru-RU" sz="2800" b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𝐱</m:t>
                    </m:r>
                    <m:r>
                      <a:rPr lang="en-US" altLang="ru-RU" sz="2800" baseline="-25000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</m:oMath>
                </a14:m>
                <a:r>
                  <a:rPr lang="ru-RU" altLang="en-US" sz="2800"/>
                  <a:t> - предпочтительное решение.</a:t>
                </a:r>
                <a:endParaRPr lang="ru-RU" altLang="en-US" sz="2800"/>
              </a:p>
              <a:p>
                <a:r>
                  <a:rPr lang="ru-RU" altLang="en-US" sz="2800"/>
                  <a:t>Целевой функцей DIO может быть любая выпуклая функция, т.е. она задается в зависимости от задачи.</a:t>
                </a:r>
                <a:endParaRPr lang="ru-RU" altLang="en-US" sz="280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700" y="1268095"/>
                <a:ext cx="10515600" cy="49091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1610995"/>
            <a:ext cx="11384280" cy="36366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" y="1268730"/>
            <a:ext cx="11804650" cy="4319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400" b="0">
                <a:sym typeface="+mn-ea"/>
              </a:rPr>
              <a:t>Постановка задачи </a:t>
            </a:r>
            <a:r>
              <a:rPr lang="ru-RU" altLang="en-US" sz="4400" b="0">
                <a:sym typeface="+mn-ea"/>
              </a:rPr>
              <a:t>DIO</a:t>
            </a:r>
            <a:r>
              <a:rPr lang="ru-RU" altLang="en-US" sz="4400" b="0">
                <a:sym typeface="+mn-ea"/>
              </a:rPr>
              <a:t>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1802130"/>
            <a:ext cx="11523980" cy="32537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2635</Words>
  <Application>WPS Presentation</Application>
  <PresentationFormat>宽屏</PresentationFormat>
  <Paragraphs>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Nimbus Roman No9 L</vt:lpstr>
      <vt:lpstr>DejaVu Math TeX Gyre</vt:lpstr>
      <vt:lpstr>Arial Black</vt:lpstr>
      <vt:lpstr>Microsoft YaHei</vt:lpstr>
      <vt:lpstr>Droid Sans Fallback</vt:lpstr>
      <vt:lpstr>Arial Unicode MS</vt:lpstr>
      <vt:lpstr>SimSun</vt:lpstr>
      <vt:lpstr>OpenSymbol</vt:lpstr>
      <vt:lpstr>Office Theme</vt:lpstr>
      <vt:lpstr>Data-driven Inverse Optimization</vt:lpstr>
      <vt:lpstr>Постановка задачи DIO</vt:lpstr>
      <vt:lpstr>Постановка задачи DIO</vt:lpstr>
      <vt:lpstr>Постановка задачи DIO </vt:lpstr>
      <vt:lpstr>Постановка задачи DIO</vt:lpstr>
      <vt:lpstr>Постановка задачи DIO </vt:lpstr>
      <vt:lpstr>Постановка задачи DIO </vt:lpstr>
      <vt:lpstr>Постановка задачи DIO </vt:lpstr>
      <vt:lpstr>Постановка задачи DIO </vt:lpstr>
      <vt:lpstr>Постановка задачи RDIO </vt:lpstr>
      <vt:lpstr>Постановка задачи RDIO </vt:lpstr>
      <vt:lpstr>Постановка задачи RDIO </vt:lpstr>
      <vt:lpstr>Постановка задачи RDIO </vt:lpstr>
      <vt:lpstr>Сравнение DIO и RDIO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alexander</cp:lastModifiedBy>
  <cp:revision>15</cp:revision>
  <dcterms:created xsi:type="dcterms:W3CDTF">2023-07-30T08:37:08Z</dcterms:created>
  <dcterms:modified xsi:type="dcterms:W3CDTF">2023-07-30T08:37:08Z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