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4" r:id="rId13"/>
    <p:sldId id="285" r:id="rId14"/>
    <p:sldId id="287" r:id="rId15"/>
    <p:sldId id="303" r:id="rId16"/>
    <p:sldId id="286" r:id="rId17"/>
    <p:sldId id="304" r:id="rId18"/>
    <p:sldId id="267" r:id="rId19"/>
    <p:sldId id="269" r:id="rId20"/>
    <p:sldId id="280" r:id="rId21"/>
    <p:sldId id="320" r:id="rId22"/>
    <p:sldId id="270" r:id="rId23"/>
    <p:sldId id="271" r:id="rId24"/>
    <p:sldId id="282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en-US" dirty="0"/>
              <a:t>Обратное программирование</a:t>
            </a:r>
            <a:endParaRPr lang="ru-RU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38495"/>
            <a:ext cx="9144000" cy="842010"/>
          </a:xfrm>
        </p:spPr>
        <p:txBody>
          <a:bodyPr/>
          <a:lstStyle/>
          <a:p>
            <a:pPr algn="r"/>
            <a:r>
              <a:rPr lang="ru-RU" sz="1800"/>
              <a:t>По мотивам </a:t>
            </a:r>
            <a:r>
              <a:rPr lang="en-US" sz="1800"/>
              <a:t>“Inverse  Optimization, Part  I:  Linear Programming  and  General  Problem” </a:t>
            </a:r>
            <a:endParaRPr lang="en-US" sz="1800"/>
          </a:p>
          <a:p>
            <a:pPr algn="r"/>
            <a:r>
              <a:rPr lang="en-US" sz="1800"/>
              <a:t>by Ravindra  K.  Ahuja James  B.  Orlin</a:t>
            </a:r>
            <a:endParaRPr 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3690"/>
                <a:ext cx="10515600" cy="5863590"/>
              </a:xfrm>
            </p:spPr>
            <p:txBody>
              <a:bodyPr/>
              <a:p>
                <a:r>
                  <a:rPr lang="ru-RU" altLang="en-US"/>
                  <a:t>Если сделать замену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ru-RU" altLang="en-US">
                    <a:sym typeface="+mn-ea"/>
                  </a:rPr>
                  <a:t>то вернемся к исходной задаче с доп. ограничениями</a:t>
                </a:r>
                <a:endParaRPr lang="ru-RU" altLang="en-US">
                  <a:sym typeface="+mn-ea"/>
                </a:endParaRPr>
              </a:p>
              <a:p>
                <a:pPr marL="0" indent="0">
                  <a:buNone/>
                </a:pPr>
                <a:endParaRPr lang="ru-RU" altLang="ru-RU">
                  <a:sym typeface="+mn-ea"/>
                </a:endParaRPr>
              </a:p>
              <a:p>
                <a:pPr marL="0" indent="0">
                  <a:buNone/>
                </a:pPr>
                <a:endParaRPr lang="ru-RU" altLang="en-US">
                  <a:sym typeface="+mn-ea"/>
                </a:endParaRPr>
              </a:p>
              <a:p>
                <a:pPr marL="0" indent="0" algn="l">
                  <a:buNone/>
                </a:pPr>
                <a:endParaRPr lang="ru-RU" altLang="en-US"/>
              </a:p>
              <a:p>
                <a:pPr marL="0" indent="0" algn="l">
                  <a:buNone/>
                </a:pPr>
                <a:endParaRPr lang="ru-RU" altLang="en-US"/>
              </a:p>
              <a:p>
                <a:pPr marL="0" indent="0" algn="l">
                  <a:buNone/>
                </a:pPr>
                <a:endParaRPr lang="ru-RU" altLang="en-US"/>
              </a:p>
              <a:p>
                <a:pPr marL="0" indent="0" algn="l">
                  <a:buNone/>
                </a:pPr>
                <a:r>
                  <a:rPr lang="ru-RU" altLang="en-US"/>
                  <a:t>Решение задачи обратного программирования получим из двойственных переменных </a:t>
                </a:r>
                <a:r>
                  <a:rPr lang="en-US" altLang="ru-RU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ru-RU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ru-RU" altLang="en-US"/>
                  <a:t>и с помощью формул (1), (2)</a:t>
                </a:r>
                <a:endParaRPr lang="ru-RU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3690"/>
                <a:ext cx="10515600" cy="586359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/>
              <p:nvPr/>
            </p:nvGraphicFramePr>
            <p:xfrm>
              <a:off x="838200" y="1287145"/>
              <a:ext cx="10426065" cy="15690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0980"/>
                    <a:gridCol w="6763385"/>
                    <a:gridCol w="2171700"/>
                  </a:tblGrid>
                  <a:tr h="96075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𝐽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𝐽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 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altLang="ru-RU" sz="28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|≤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sym typeface="+mn-ea"/>
                                  </a:rPr>
                                  <m:t>, 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B.4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/>
              <p:nvPr/>
            </p:nvGraphicFramePr>
            <p:xfrm>
              <a:off x="838200" y="1287145"/>
              <a:ext cx="10426065" cy="15690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0980"/>
                    <a:gridCol w="6763385"/>
                    <a:gridCol w="2171700"/>
                  </a:tblGrid>
                  <a:tr h="250571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B.4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/>
              <a:t>Анализ результата (при </a:t>
            </a:r>
            <a:r>
              <a:rPr lang="en-US" altLang="ru-RU">
                <a:sym typeface="+mn-ea"/>
              </a:rPr>
              <a:t>p = 1</a:t>
            </a:r>
            <a:r>
              <a:rPr lang="ru-RU" altLang="en-US">
                <a:sym typeface="+mn-ea"/>
              </a:rPr>
              <a:t>)</a:t>
            </a:r>
            <a:endParaRPr lang="ru-RU" alt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ru-RU" altLang="en-US"/>
                  <a:t>4 случая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Рассмотрим как будет меняться задача в зависимости от расположения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en-US"/>
                  <a:t> в пространстве относительно ограничений.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1) Все ограничения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ru-RU"/>
                  <a:t> </a:t>
                </a:r>
                <a:r>
                  <a:rPr lang="ru-RU" altLang="en-US"/>
                  <a:t>не </a:t>
                </a:r>
                <a:r>
                  <a:rPr lang="ru-RU" altLang="ru-RU"/>
                  <a:t>выполняются. </a:t>
                </a:r>
                <a:endParaRPr lang="ru-RU" altLang="ru-RU"/>
              </a:p>
              <a:p>
                <a:pPr marL="0" indent="0">
                  <a:buNone/>
                </a:pPr>
                <a:r>
                  <a:rPr lang="ru-RU" altLang="en-US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:r>
                  <a:rPr lang="ru-RU" altLang="en-US">
                    <a:solidFill>
                      <a:schemeClr val="tx1"/>
                    </a:solidFill>
                  </a:rPr>
                  <a:t>-</a:t>
                </a:r>
                <a:r>
                  <a:rPr lang="ru-RU" altLang="en-US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en-US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ru-RU" altLang="en-US">
                    <a:solidFill>
                      <a:schemeClr val="tx1"/>
                    </a:solidFill>
                  </a:rPr>
                  <a:t>- недопустимая точка для данной задачи, а значит и для 	задачи обратного программирования.</a:t>
                </a:r>
                <a:endParaRPr lang="ru-RU" altLang="ru-RU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657" b="7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2920"/>
                <a:ext cx="10515600" cy="5674360"/>
              </a:xfrm>
            </p:spPr>
            <p:txBody>
              <a:bodyPr/>
              <a:p>
                <a:pPr marL="0" indent="0">
                  <a:buNone/>
                </a:pPr>
                <a:r>
                  <a:rPr lang="ru-RU" altLang="en-US">
                    <a:sym typeface="+mn-ea"/>
                  </a:rPr>
                  <a:t>2)</a:t>
                </a:r>
                <a:r>
                  <a:rPr lang="ru-RU" altLang="en-US">
                    <a:sym typeface="+mn-ea"/>
                  </a:rPr>
                  <a:t> Все ограничения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en-US">
                    <a:sym typeface="+mn-ea"/>
                  </a:rPr>
                  <a:t> </a:t>
                </a:r>
                <a:r>
                  <a:rPr lang="ru-RU" altLang="ru-RU">
                    <a:sym typeface="+mn-ea"/>
                  </a:rPr>
                  <a:t>выполняются как строгие неравенства.</a:t>
                </a:r>
                <a:endParaRPr lang="ru-RU" altLang="ru-RU">
                  <a:sym typeface="+mn-ea"/>
                </a:endParaRPr>
              </a:p>
              <a:p>
                <a:pPr marL="0" indent="0">
                  <a:buNone/>
                </a:pPr>
                <a:r>
                  <a:rPr lang="ru-RU" altLang="ru-RU">
                    <a:sym typeface="+mn-ea"/>
                  </a:rPr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ru-RU">
                    <a:solidFill>
                      <a:schemeClr val="tx1"/>
                    </a:solidFill>
                  </a:rPr>
                  <a:t> - </a:t>
                </a:r>
                <a:r>
                  <a:rPr lang="ru-RU" altLang="ru-RU">
                    <a:solidFill>
                      <a:schemeClr val="tx1"/>
                    </a:solidFill>
                  </a:rPr>
                  <a:t>не может быть оптимальным решением задачи (А.1) ни при каких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</m:oMath>
                </a14:m>
                <a:r>
                  <a:rPr lang="ru-RU" altLang="ru-RU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ru-RU" altLang="ru-RU">
                    <a:sym typeface="+mn-ea"/>
                  </a:rPr>
                  <a:t>(не равных нулю).</a:t>
                </a:r>
                <a:r>
                  <a:rPr lang="ru-RU" altLang="ru-RU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ru-RU" altLang="ru-RU">
                    <a:solidFill>
                      <a:schemeClr val="tx1"/>
                    </a:solidFill>
                  </a:rPr>
                  <a:t>Оптимальное решение должно быть базисным.</a:t>
                </a:r>
                <a:endParaRPr lang="ru-RU" altLang="ru-RU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altLang="ru-RU">
                    <a:solidFill>
                      <a:schemeClr val="tx1"/>
                    </a:solidFill>
                  </a:rPr>
                  <a:t>	- Однако, если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ru-RU" altLang="ru-RU">
                    <a:sym typeface="+mn-ea"/>
                  </a:rPr>
                  <a:t>,</a:t>
                </a:r>
                <a:r>
                  <a:rPr lang="en-US" altLang="ru-RU">
                    <a:sym typeface="+mn-ea"/>
                  </a:rPr>
                  <a:t> </a:t>
                </a:r>
                <a:r>
                  <a:rPr lang="ru-RU" altLang="ru-RU">
                    <a:sym typeface="+mn-ea"/>
                  </a:rPr>
                  <a:t>то любое допустимое решение - решение. Т.е. для такого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ru-RU">
                    <a:solidFill>
                      <a:schemeClr val="tx1"/>
                    </a:solidFill>
                  </a:rPr>
                  <a:t> решением будет нулевой вектор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</m:oMath>
                </a14:m>
                <a:r>
                  <a:rPr lang="ru-RU" altLang="ru-RU">
                    <a:solidFill>
                      <a:schemeClr val="tx1"/>
                    </a:solidFill>
                  </a:rPr>
                  <a:t>.</a:t>
                </a:r>
                <a:endParaRPr lang="ru-RU" altLang="ru-RU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ru-RU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2920"/>
                <a:ext cx="10515600" cy="567436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7355"/>
                <a:ext cx="10515600" cy="5749925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ru-RU"/>
                  <a:t>3</a:t>
                </a:r>
                <a:r>
                  <a:rPr lang="ru-RU" altLang="en-US"/>
                  <a:t>) ровно одно выполняется как равенство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𝐽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altLang="en-US"/>
                  <a:t>.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	- Если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 &gt; 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ru-RU" altLang="ru-RU"/>
                  <a:t>, то такое решение не будет базисным. Однако 	это  решение можно представить в виде </a:t>
                </a:r>
                <a:endParaRPr lang="ru-RU" altLang="ru-RU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+...+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𝑞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ru-RU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		</a:t>
                </a:r>
                <a:r>
                  <a:rPr lang="ru-RU" altLang="ru-RU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ru-RU"/>
                  <a:t>, </a:t>
                </a:r>
                <a:r>
                  <a:rPr lang="ru-RU" altLang="ru-RU"/>
                  <a:t>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altLang="en-US"/>
                  <a:t> - вершины многоранника, </a:t>
                </a:r>
                <a:r>
                  <a:rPr lang="en-US" altLang="ru-RU"/>
                  <a:t>	</a:t>
                </a:r>
                <a:r>
                  <a:rPr lang="ru-RU" altLang="en-US"/>
                  <a:t>содержащиеся в гиперплоскости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𝐽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nary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altLang="ru-RU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ru-RU" altLang="ru-RU">
                    <a:solidFill>
                      <a:schemeClr val="tx1"/>
                    </a:solidFill>
                  </a:rPr>
                  <a:t>	- Тогда,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∀ 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ru-RU"/>
                  <a:t> </a:t>
                </a:r>
                <a:r>
                  <a:rPr lang="ru-RU" altLang="en-US"/>
                  <a:t>при каком-то</a:t>
                </a:r>
                <a:r>
                  <a:rPr lang="en-US" altLang="ru-RU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</m:oMath>
                </a14:m>
                <a:r>
                  <a:rPr lang="ru-RU" altLang="en-US"/>
                  <a:t> </a:t>
                </a:r>
                <a:r>
                  <a:rPr lang="ru-RU" altLang="ru-RU"/>
                  <a:t>будут оптимальными 	решениями,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ru-RU"/>
                  <a:t> тоже будет оптимальным решением.</a:t>
                </a:r>
                <a:endParaRPr lang="ru-RU" altLang="ru-RU"/>
              </a:p>
              <a:p>
                <a:pPr marL="0" indent="0">
                  <a:buNone/>
                </a:pPr>
                <a:r>
                  <a:rPr lang="ru-RU" altLang="en-US"/>
                  <a:t>	-Пусть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𝐽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𝛷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</m:oMath>
                </a14:m>
                <a:r>
                  <a:rPr lang="ru-RU" altLang="ru-RU">
                    <a:sym typeface="+mn-ea"/>
                  </a:rPr>
                  <a:t> Тогда получается, что гиперплоскость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𝐽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𝛹</m:t>
                    </m:r>
                  </m:oMath>
                </a14:m>
                <a:r>
                  <a:rPr lang="ru-RU" altLang="en-US"/>
                  <a:t> развернется</a:t>
                </a:r>
                <a:r>
                  <a:rPr lang="en-US" altLang="ru-RU"/>
                  <a:t> </a:t>
                </a:r>
                <a:r>
                  <a:rPr lang="ru-RU" altLang="ru-RU"/>
                  <a:t>в гиперплоскость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𝐽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𝛷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𝛷</m:t>
                    </m:r>
                  </m:oMath>
                </a14:m>
                <a:endParaRPr lang="en-US" altLang="ru-RU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𝛹</m:t>
                    </m:r>
                  </m:oMath>
                </a14:m>
                <a:r>
                  <a:rPr lang="ru-RU" altLang="ru-RU"/>
                  <a:t> - оптимальное значение функции исходной задачи.</a:t>
                </a:r>
                <a:endParaRPr lang="ru-RU" altLang="ru-RU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7355"/>
                <a:ext cx="10515600" cy="57499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110" y="356235"/>
            <a:ext cx="5762625" cy="5600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Замещающее содержимое 6"/>
              <p:cNvSpPr>
                <a:spLocks noGrp="1"/>
              </p:cNvSpPr>
              <p:nvPr/>
            </p:nvSpPr>
            <p:spPr>
              <a:xfrm>
                <a:off x="7315835" y="1825625"/>
                <a:ext cx="4037965" cy="43516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altLang="en-US" sz="2000"/>
                  <a:t>Зеленая прямая - линия уровня исходной целевой функции</a:t>
                </a:r>
                <a:r>
                  <a:rPr lang="en-US" altLang="ru-RU" sz="2000"/>
                  <a:t> </a:t>
                </a:r>
                <a:r>
                  <a:rPr lang="ru-RU" altLang="ru-RU" sz="2000"/>
                  <a:t>при оптимальном значении.</a:t>
                </a:r>
                <a:endParaRPr lang="en-US" altLang="en-US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 sz="2000"/>
                  <a:t>Черная прямая </a:t>
                </a:r>
                <a:r>
                  <a:rPr lang="ru-RU" altLang="en-US" sz="2000">
                    <a:sym typeface="+mn-ea"/>
                  </a:rPr>
                  <a:t>- линия уровня получившейся целевой функции</a:t>
                </a:r>
                <a:r>
                  <a:rPr lang="en-US" altLang="ru-RU" sz="2000">
                    <a:sym typeface="+mn-ea"/>
                  </a:rPr>
                  <a:t> </a:t>
                </a:r>
                <a:r>
                  <a:rPr lang="ru-RU" altLang="ru-RU" sz="2000">
                    <a:sym typeface="+mn-ea"/>
                  </a:rPr>
                  <a:t>при оптимальном значении.</a:t>
                </a:r>
                <a:endParaRPr lang="ru-RU" altLang="en-US" sz="2000">
                  <a:sym typeface="+mn-ea"/>
                </a:endParaRPr>
              </a:p>
              <a:p>
                <a:r>
                  <a:rPr lang="ru-RU" altLang="en-US" sz="2000">
                    <a:sym typeface="+mn-ea"/>
                  </a:rPr>
                  <a:t>Красная точка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0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altLang="ru-RU" sz="20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en-US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Замещающее содержимое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835" y="1825625"/>
                <a:ext cx="4037965" cy="43516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8330"/>
                <a:ext cx="10515600" cy="5568950"/>
              </a:xfrm>
            </p:spPr>
            <p:txBody>
              <a:bodyPr/>
              <a:p>
                <a:pPr marL="0" indent="0">
                  <a:buNone/>
                </a:pPr>
                <a:r>
                  <a:rPr lang="ru-RU" altLang="ru-RU">
                    <a:sym typeface="+mn-ea"/>
                  </a:rPr>
                  <a:t>4)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ru-RU">
                    <a:sym typeface="+mn-ea"/>
                  </a:rPr>
                  <a:t> </a:t>
                </a:r>
                <a:r>
                  <a:rPr lang="ru-RU" altLang="ru-RU">
                    <a:sym typeface="+mn-ea"/>
                  </a:rPr>
                  <a:t>ограничений выполняются как равенства.</a:t>
                </a:r>
                <a:r>
                  <a:rPr lang="en-US" altLang="ru-RU">
                    <a:sym typeface="+mn-ea"/>
                  </a:rPr>
                  <a:t> </a:t>
                </a:r>
                <a:r>
                  <a:rPr lang="ru-RU" altLang="ru-RU">
                    <a:sym typeface="+mn-ea"/>
                  </a:rPr>
                  <a:t>Решение лежит на поверхности многоранника.</a:t>
                </a:r>
                <a:endParaRPr lang="ru-RU" altLang="ru-RU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ru-RU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	</a:t>
                </a:r>
                <a:r>
                  <a:rPr lang="ru-RU" altLang="ru-RU">
                    <a:sym typeface="+mn-ea"/>
                  </a:rPr>
                  <a:t>- аналогично (3) гиперплоскость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𝐽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𝛷</m:t>
                    </m:r>
                  </m:oMath>
                </a14:m>
                <a:r>
                  <a:rPr lang="ru-RU" altLang="en-US">
                    <a:sym typeface="+mn-ea"/>
                  </a:rPr>
                  <a:t> </a:t>
                </a:r>
                <a:r>
                  <a:rPr lang="en-US" altLang="en-US">
                    <a:sym typeface="+mn-ea"/>
                  </a:rPr>
                  <a:t>“</a:t>
                </a:r>
                <a:r>
                  <a:rPr lang="ru-RU" altLang="en-US">
                    <a:sym typeface="+mn-ea"/>
                  </a:rPr>
                  <a:t>ляжет</a:t>
                </a:r>
                <a:r>
                  <a:rPr lang="en-US" altLang="en-US">
                    <a:sym typeface="+mn-ea"/>
                  </a:rPr>
                  <a:t>”</a:t>
                </a:r>
                <a:r>
                  <a:rPr lang="ru-RU" altLang="en-US">
                    <a:sym typeface="+mn-ea"/>
                  </a:rPr>
                  <a:t> на 	грань (вершину)</a:t>
                </a:r>
                <a:r>
                  <a:rPr lang="en-US" altLang="ru-RU">
                    <a:sym typeface="+mn-ea"/>
                  </a:rPr>
                  <a:t> </a:t>
                </a:r>
                <a:r>
                  <a:rPr lang="ru-RU" altLang="en-US">
                    <a:sym typeface="+mn-ea"/>
                  </a:rPr>
                  <a:t>многоранника, в которой содержится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. </a:t>
                </a:r>
                <a:endParaRPr lang="ru-RU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	- </a:t>
                </a:r>
                <a:r>
                  <a:rPr lang="ru-RU" altLang="en-US">
                    <a:sym typeface="+mn-ea"/>
                  </a:rPr>
                  <a:t>Причем вариантов как это сделать много, в отличие от 	случая (</a:t>
                </a:r>
                <a:r>
                  <a:rPr lang="en-US" altLang="ru-RU">
                    <a:sym typeface="+mn-ea"/>
                  </a:rPr>
                  <a:t>3</a:t>
                </a:r>
                <a:r>
                  <a:rPr lang="ru-RU" altLang="en-US">
                    <a:sym typeface="+mn-ea"/>
                  </a:rPr>
                  <a:t>),  поэтому будет выбран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</m:oMath>
                </a14:m>
                <a:r>
                  <a:rPr lang="ru-RU" altLang="en-US">
                    <a:sym typeface="+mn-ea"/>
                  </a:rPr>
                  <a:t> с минимальным 	расстоянием от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en-US" altLang="en-US" i="1"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ru-RU" altLang="ru-RU"/>
                  <a:t>Исходя из (1-4)</a:t>
                </a:r>
                <a:r>
                  <a:rPr lang="en-US" altLang="ru-RU"/>
                  <a:t>,</a:t>
                </a:r>
                <a:r>
                  <a:rPr lang="ru-RU" altLang="ru-RU"/>
                  <a:t> задача обратного программирования заключается в том, чтобы преобразовать</a:t>
                </a:r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ru-RU" altLang="ru-RU">
                    <a:sym typeface="+mn-ea"/>
                  </a:rPr>
                  <a:t>гиперплоскость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𝐽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𝛹</m:t>
                    </m:r>
                  </m:oMath>
                </a14:m>
                <a:r>
                  <a:rPr lang="en-US" altLang="ru-RU">
                    <a:solidFill>
                      <a:schemeClr val="tx1"/>
                    </a:solidFill>
                  </a:rPr>
                  <a:t> </a:t>
                </a:r>
                <a:r>
                  <a:rPr lang="ru-RU" altLang="ru-RU">
                    <a:solidFill>
                      <a:schemeClr val="tx1"/>
                    </a:solidFill>
                  </a:rPr>
                  <a:t>так, чтобы она стала гиперплоскостью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𝐽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𝛷</m:t>
                    </m:r>
                  </m:oMath>
                </a14:m>
                <a:r>
                  <a:rPr lang="ru-RU" altLang="ru-RU">
                    <a:sym typeface="+mn-ea"/>
                  </a:rPr>
                  <a:t>, причем так, чтобы расстояние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</m:oMath>
                </a14:m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ru-RU" altLang="ru-RU"/>
                  <a:t>от</a:t>
                </a:r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ru-RU" altLang="ru-RU"/>
                  <a:t>было минимальным.</a:t>
                </a:r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ru-RU" altLang="ru-RU"/>
              </a:p>
              <a:p>
                <a:pPr marL="0" indent="0">
                  <a:buNone/>
                </a:pPr>
                <a:endParaRPr lang="ru-RU" altLang="en-US">
                  <a:solidFill>
                    <a:schemeClr val="tx1"/>
                  </a:solidFill>
                </a:endParaRPr>
              </a:p>
              <a:p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8330"/>
                <a:ext cx="10515600" cy="5568950"/>
              </a:xfrm>
              <a:blipFill rotWithShape="1">
                <a:blip r:embed="rId1"/>
                <a:stretch>
                  <a:fillRect b="-24743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385" y="614680"/>
            <a:ext cx="5934075" cy="562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Замещающее содержимое 6"/>
              <p:cNvSpPr>
                <a:spLocks noGrp="1"/>
              </p:cNvSpPr>
              <p:nvPr>
                <p:ph idx="1"/>
              </p:nvPr>
            </p:nvSpPr>
            <p:spPr>
              <a:xfrm>
                <a:off x="7315835" y="1825625"/>
                <a:ext cx="4037965" cy="4351655"/>
              </a:xfrm>
            </p:spPr>
            <p:txBody>
              <a:bodyPr/>
              <a:p>
                <a:r>
                  <a:rPr lang="ru-RU" altLang="en-US" sz="2000"/>
                  <a:t>Зеленая прямая - линия уровня исходной целевой функции</a:t>
                </a:r>
                <a:r>
                  <a:rPr lang="en-US" altLang="ru-RU" sz="2000"/>
                  <a:t> </a:t>
                </a:r>
                <a:r>
                  <a:rPr lang="ru-RU" altLang="ru-RU" sz="2000"/>
                  <a:t>при оптимальном значении.</a:t>
                </a:r>
                <a:endParaRPr lang="en-US" altLang="en-US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 sz="2000"/>
                  <a:t>Черная прямая </a:t>
                </a:r>
                <a:r>
                  <a:rPr lang="ru-RU" altLang="en-US" sz="2000">
                    <a:sym typeface="+mn-ea"/>
                  </a:rPr>
                  <a:t>- линия уровня получившейся целевой функции</a:t>
                </a:r>
                <a:r>
                  <a:rPr lang="en-US" altLang="ru-RU" sz="2000">
                    <a:sym typeface="+mn-ea"/>
                  </a:rPr>
                  <a:t> </a:t>
                </a:r>
                <a:r>
                  <a:rPr lang="ru-RU" altLang="ru-RU" sz="2000">
                    <a:sym typeface="+mn-ea"/>
                  </a:rPr>
                  <a:t>при оптимальном значении.</a:t>
                </a:r>
                <a:endParaRPr lang="ru-RU" altLang="en-US" sz="2000">
                  <a:sym typeface="+mn-ea"/>
                </a:endParaRPr>
              </a:p>
              <a:p>
                <a:r>
                  <a:rPr lang="ru-RU" altLang="en-US" sz="2000">
                    <a:sym typeface="+mn-ea"/>
                  </a:rPr>
                  <a:t>Красная точка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0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altLang="ru-RU" sz="20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en-US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Замещающее содержимое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5835" y="1825625"/>
                <a:ext cx="4037965" cy="435165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 = 1 c</a:t>
            </a:r>
            <a:r>
              <a:rPr lang="ru-RU" altLang="en-US"/>
              <a:t> весами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2565"/>
                <a:ext cx="10515600" cy="4704715"/>
              </a:xfrm>
            </p:spPr>
            <p:txBody>
              <a:bodyPr/>
              <a:p>
                <a:pPr marL="0" indent="0" algn="l">
                  <a:buNone/>
                </a:pPr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endParaRPr lang="ru-RU" altLang="en-US"/>
              </a:p>
              <a:p>
                <a:pPr marL="0" indent="0" algn="l">
                  <a:buNone/>
                </a:pPr>
                <a:endParaRPr lang="ru-RU" altLang="en-US"/>
              </a:p>
              <a:p>
                <a:pPr marL="0" indent="0" algn="l">
                  <a:buNone/>
                </a:pPr>
                <a:r>
                  <a:rPr lang="ru-RU" altLang="en-US"/>
                  <a:t>Понятно, что различие будет в том, что при переменных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ru-RU" altLang="en-US"/>
                  <a:t>и</a:t>
                </a:r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ru-RU" altLang="en-US"/>
                  <a:t>коэффициент будет не 1,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. </a:t>
                </a:r>
                <a:r>
                  <a:rPr lang="ru-RU" altLang="en-US"/>
                  <a:t>Поэтому доп. ограничение будет таким</a:t>
                </a:r>
                <a:endParaRPr lang="ru-RU" altLang="en-US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>
                          <a:latin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|≤</m:t>
                      </m:r>
                      <m:sSub>
                        <m:sSubPr>
                          <m:ctrlPr>
                            <a:rPr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2565"/>
                <a:ext cx="10515600" cy="470471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029970" y="1273810"/>
              <a:ext cx="10131425" cy="2463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3480"/>
                    <a:gridCol w="5563235"/>
                    <a:gridCol w="2124710"/>
                  </a:tblGrid>
                  <a:tr h="24638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𝐽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 −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 |</m:t>
                                    </m:r>
                                  </m:e>
                                </m:nary>
                                <m:r>
                                  <a:rPr lang="en-US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B.5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029970" y="1273810"/>
              <a:ext cx="10131425" cy="2463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3480"/>
                    <a:gridCol w="5563235"/>
                    <a:gridCol w="2124710"/>
                  </a:tblGrid>
                  <a:tr h="24638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B.5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p = 1</a:t>
            </a:r>
            <a:r>
              <a:rPr lang="ru-RU" altLang="en-US">
                <a:sym typeface="+mn-ea"/>
              </a:rPr>
              <a:t> с доп. ограничениями</a:t>
            </a:r>
            <a:endParaRPr lang="ru-RU" alt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r>
                  <a:rPr lang="ru-RU" altLang="en-US"/>
                  <a:t>пусть в исходной задаче есть доп. ограничения вида</a:t>
                </a:r>
                <a:endParaRPr lang="ru-RU" alt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   и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/>
                  <a:t>Если аккуратно проделать все те же шаги, что были проделаны до этого, но уже с этими ограничениями, то получим следующие дополнительные ограничения к исходной задаче, которые делают ее задачей обратного программирования.</a:t>
                </a:r>
                <a:endParaRPr lang="ru-RU" altLang="en-US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sSub>
                        <m:sSubPr>
                          <m:ctrlPr>
                            <a:rPr lang="ru-RU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ru-RU">
                          <a:solidFill>
                            <a:schemeClr val="tx1"/>
                          </a:solidFill>
                          <a:latin typeface="Cambria Math" panose="02040503050406030204" charset="0"/>
                          <a:sym typeface="+mn-ea"/>
                        </a:rPr>
                        <m:t>,  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∀ 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</m:oMath>
                  </m:oMathPara>
                </a14:m>
                <a:endParaRPr lang="ru-RU" altLang="ru-RU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ru-RU">
                          <a:solidFill>
                            <a:schemeClr val="tx1"/>
                          </a:solidFill>
                          <a:latin typeface="Cambria Math" panose="02040503050406030204" charset="0"/>
                          <a:sym typeface="+mn-ea"/>
                        </a:rPr>
                        <m:t>, 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  <m:r>
                        <a:rPr lang="en-US" altLang="ru-RU">
                          <a:solidFill>
                            <a:schemeClr val="tx1"/>
                          </a:solidFill>
                          <a:latin typeface="Cambria Math" panose="02040503050406030204" charset="0"/>
                          <a:sym typeface="+mn-ea"/>
                        </a:rPr>
                        <m:t> 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𝑈</m:t>
                      </m:r>
                    </m:oMath>
                  </m:oMathPara>
                </a14:m>
                <a:endParaRPr lang="ru-RU" altLang="ru-RU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>
                          <a:latin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|≤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ru-RU">
                          <a:solidFill>
                            <a:schemeClr val="tx1"/>
                          </a:solidFill>
                          <a:latin typeface="Cambria Math" panose="02040503050406030204" charset="0"/>
                          <a:sym typeface="+mn-ea"/>
                        </a:rPr>
                        <m:t>,  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∀ 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𝐹</m:t>
                      </m:r>
                    </m:oMath>
                  </m:oMathPara>
                </a14:m>
                <a:endParaRPr lang="ru-RU" altLang="ru-RU"/>
              </a:p>
              <a:p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657" b="-4808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p = 1</a:t>
            </a:r>
            <a:r>
              <a:rPr lang="ru-RU" altLang="en-US">
                <a:sym typeface="+mn-ea"/>
              </a:rPr>
              <a:t> с доп. ограничениями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ru-RU" altLang="en-US"/>
                  <a:t>где</a:t>
                </a:r>
                <a:r>
                  <a:rPr lang="en-US" altLang="ru-RU"/>
                  <a:t> </a:t>
                </a:r>
                <a:r>
                  <a:rPr lang="ru-RU" altLang="en-US"/>
                  <a:t>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</m:oMath>
                </a14:m>
                <a:r>
                  <a:rPr lang="en-US" altLang="ru-RU"/>
                  <a:t> </a:t>
                </a:r>
                <a:r>
                  <a:rPr lang="ru-RU" altLang="ru-RU"/>
                  <a:t>значит, что нижнее ограничение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en-US"/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ru-RU"/>
                  <a:t> выполняется как равенство</a:t>
                </a:r>
                <a:r>
                  <a:rPr lang="ru-RU" altLang="ru-RU"/>
                  <a:t> </a:t>
                </a:r>
                <a:endParaRPr lang="ru-RU" altLang="ru-RU"/>
              </a:p>
              <a:p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en-US" altLang="ru-RU">
                    <a:sym typeface="+mn-ea"/>
                  </a:rPr>
                  <a:t> </a:t>
                </a:r>
                <a:r>
                  <a:rPr lang="ru-RU" altLang="ru-RU">
                    <a:sym typeface="+mn-ea"/>
                  </a:rPr>
                  <a:t>значит, что верхнее ограничение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en-US"/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ru-RU">
                    <a:sym typeface="+mn-ea"/>
                  </a:rPr>
                  <a:t> выполняется как равенство </a:t>
                </a:r>
                <a:endParaRPr lang="ru-RU" altLang="ru-RU">
                  <a:sym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en-US" altLang="ru-RU">
                    <a:sym typeface="+mn-ea"/>
                  </a:rPr>
                  <a:t> </a:t>
                </a:r>
                <a:r>
                  <a:rPr lang="ru-RU" altLang="ru-RU">
                    <a:sym typeface="+mn-ea"/>
                  </a:rPr>
                  <a:t>значит, что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en-US">
                    <a:sym typeface="+mn-ea"/>
                  </a:rPr>
                  <a:t> </a:t>
                </a:r>
                <a:r>
                  <a:rPr lang="ru-RU">
                    <a:sym typeface="+mn-ea"/>
                  </a:rPr>
                  <a:t>не поподает ни в</a:t>
                </a:r>
                <a:r>
                  <a:rPr 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</m:oMath>
                </a14:m>
                <a:r>
                  <a:rPr lang="en-US" altLang="ru-RU"/>
                  <a:t>, </a:t>
                </a:r>
                <a:r>
                  <a:rPr lang="ru-RU" altLang="ru-RU"/>
                  <a:t>ни в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endParaRPr lang="en-US" altLang="ru-RU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𝐽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⋃ 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⋃ 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endParaRPr lang="ru-RU" altLang="ru-RU"/>
              </a:p>
              <a:p>
                <a:endParaRPr lang="ru-RU" altLang="ru-RU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Постановка задачи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9395"/>
                <a:ext cx="10515600" cy="523938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en-US" altLang="ru-RU"/>
                  <a:t>Есть </a:t>
                </a:r>
                <a:r>
                  <a:rPr lang="ru-RU" altLang="en-US"/>
                  <a:t>задача на минимум с целевой функцией и ограничениями</a:t>
                </a:r>
                <a:endParaRPr lang="en-US" altLang="ru-RU"/>
              </a:p>
              <a:p>
                <a:pPr marL="0" indent="0">
                  <a:buNone/>
                </a:pPr>
                <a:endParaRPr lang="en-US" altLang="ru-RU"/>
              </a:p>
              <a:p>
                <a:pPr marL="0" indent="0">
                  <a:buNone/>
                </a:pPr>
                <a:endParaRPr lang="en-US" altLang="ru-RU"/>
              </a:p>
              <a:p>
                <a:pPr marL="0" indent="0">
                  <a:buNone/>
                </a:pPr>
                <a:r>
                  <a:rPr lang="ru-RU" altLang="en-US"/>
                  <a:t>Задано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ru-RU"/>
                  <a:t> - </a:t>
                </a:r>
                <a:r>
                  <a:rPr lang="ru-RU" altLang="en-US"/>
                  <a:t>какое-то допустимое решение.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Требуется найти </a:t>
                </a:r>
                <a14:m>
                  <m:oMath xmlns:m="http://schemas.openxmlformats.org/officeDocument/2006/math">
                    <m:r>
                      <a:rPr lang="ru-RU" altLang="en-US">
                        <a:latin typeface="Cambria Math" panose="02040503050406030204" charset="0"/>
                      </a:rPr>
                      <m:t>𝑑</m:t>
                    </m:r>
                  </m:oMath>
                </a14:m>
                <a:r>
                  <a:rPr lang="ru-RU" altLang="en-US"/>
                  <a:t>, обладающее свойствами:</a:t>
                </a:r>
                <a:endParaRPr lang="ru-RU" altLang="en-US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ru-RU" altLang="en-US">
                        <a:latin typeface="Cambria Math" panose="02040503050406030204" charset="0"/>
                      </a:rPr>
                      <m:t>𝑑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’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||</m:t>
                            </m:r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’</m:t>
                            </m:r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||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en-US"/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i="1">
                    <a:latin typeface="Cambria Math" panose="02040503050406030204" charset="0"/>
                    <a:cs typeface="Cambria Math" panose="02040503050406030204" charset="0"/>
                  </a:rPr>
                  <a:t>- </a:t>
                </a:r>
                <a:r>
                  <a:rPr lang="ru-RU" altLang="en-US"/>
                  <a:t>оптимальное решение задачи </a:t>
                </a:r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ru-RU">
                          <a:latin typeface="Cambria Math" panose="02040503050406030204" charset="0"/>
                          <a:cs typeface="Cambria Math" panose="02040503050406030204" charset="0"/>
                        </a:rPr>
                        <m:t>min</m:t>
                      </m:r>
                    </m:oMath>
                  </m:oMathPara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𝐴𝑥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endParaRPr lang="en-US" altLang="ru-RU"/>
              </a:p>
              <a:p>
                <a:pPr marL="0" indent="0">
                  <a:buNone/>
                </a:pPr>
                <a:r>
                  <a:rPr lang="ru-RU" altLang="en-US"/>
                  <a:t>где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ru-RU" altLang="en-US"/>
                  <a:t> - вектор размера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en-US"/>
                  <a:t>,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en-US"/>
                  <a:t> - </a:t>
                </a:r>
                <a:r>
                  <a:rPr lang="ru-RU" altLang="en-US"/>
                  <a:t>матрица (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ru-RU"/>
                  <a:t>×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ru-RU"/>
                  <a:t>),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ru-RU"/>
                  <a:t> - </a:t>
                </a:r>
                <a:r>
                  <a:rPr lang="ru-RU" altLang="ru-RU"/>
                  <a:t>вектор размера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ru-RU" altLang="ru-RU"/>
                  <a:t>Также будем использовать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},  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𝐽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ru-RU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9395"/>
                <a:ext cx="10515600" cy="5239385"/>
              </a:xfrm>
              <a:blipFill rotWithShape="1">
                <a:blip r:embed="rId1"/>
                <a:stretch>
                  <a:fillRect t="-545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/>
              <p:nvPr/>
            </p:nvGraphicFramePr>
            <p:xfrm>
              <a:off x="1829435" y="1873250"/>
              <a:ext cx="8532495" cy="9607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44165"/>
                    <a:gridCol w="2844165"/>
                    <a:gridCol w="2844165"/>
                  </a:tblGrid>
                  <a:tr h="96075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с</m:t>
                                    </m:r>
                                  </m:e>
                                  <m:sup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ru-RU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en-US" altLang="ru-RU" sz="28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A.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/>
              <p:nvPr/>
            </p:nvGraphicFramePr>
            <p:xfrm>
              <a:off x="1829435" y="1873250"/>
              <a:ext cx="8532495" cy="9607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44165"/>
                    <a:gridCol w="2844165"/>
                    <a:gridCol w="2844165"/>
                  </a:tblGrid>
                  <a:tr h="96075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A.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551180"/>
            <a:ext cx="10515600" cy="5626100"/>
          </a:xfrm>
        </p:spPr>
        <p:txBody>
          <a:bodyPr/>
          <a:p>
            <a:r>
              <a:rPr lang="ru-RU" altLang="en-US"/>
              <a:t>Формула 2 в данной задаче примет вид</a:t>
            </a:r>
            <a:r>
              <a:rPr lang="en-US" altLang="en-US"/>
              <a:t>: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882650" y="1399540"/>
              <a:ext cx="10426065" cy="10375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90980"/>
                    <a:gridCol w="6763385"/>
                    <a:gridCol w="2171700"/>
                  </a:tblGrid>
                  <a:tr h="103759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 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i="1"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>
                                              <a:latin typeface="Cambria Math" panose="02040503050406030204" charset="0"/>
                                              <a:ea typeface="MS Mincho" charset="0"/>
                                              <a:cs typeface="Cambria Math" panose="0204050305040603020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>
                                              <a:latin typeface="Cambria Math" panose="02040503050406030204" charset="0"/>
                                              <a:ea typeface="MS Mincho" charset="0"/>
                                              <a:cs typeface="Cambria Math" panose="02040503050406030204" charset="0"/>
                                            </a:rPr>
                                            <m:t>|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altLang="en-US" sz="28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ru-RU" sz="2800">
                                                  <a:latin typeface="Cambria Math" panose="02040503050406030204" charset="0"/>
                                                  <a:ea typeface="MS Mincho" charset="0"/>
                                                  <a:cs typeface="Cambria Math" panose="02040503050406030204" charset="0"/>
                                                </a:rPr>
                                                <m:t>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ru-RU" sz="28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ru-RU" sz="2800">
                                                  <a:latin typeface="Cambria Math" panose="02040503050406030204" charset="0"/>
                                                  <a:ea typeface="MS Mincho" charset="0"/>
                                                  <a:cs typeface="Cambria Math" panose="02040503050406030204" charset="0"/>
                                                </a:rPr>
                                                <m:t>𝜋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ru-RU" sz="2800">
                                              <a:latin typeface="Cambria Math" panose="02040503050406030204" charset="0"/>
                                              <a:ea typeface="MS Mincho" charset="0"/>
                                              <a:cs typeface="Cambria Math" panose="02040503050406030204" charset="0"/>
                                            </a:rPr>
                                            <m:t>| если 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altLang="en-US" sz="28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ru-RU" sz="2800">
                                                  <a:latin typeface="Cambria Math" panose="02040503050406030204" charset="0"/>
                                                  <a:ea typeface="MS Mincho" charset="0"/>
                                                  <a:cs typeface="Cambria Math" panose="02040503050406030204" charset="0"/>
                                                </a:rPr>
                                                <m:t>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ru-RU" sz="28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ru-RU" sz="2800">
                                                  <a:latin typeface="Cambria Math" panose="02040503050406030204" charset="0"/>
                                                  <a:ea typeface="MS Mincho" charset="0"/>
                                                  <a:cs typeface="Cambria Math" panose="02040503050406030204" charset="0"/>
                                                </a:rPr>
                                                <m:t>𝜋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ru-RU" sz="2800">
                                              <a:latin typeface="Cambria Math" panose="02040503050406030204" charset="0"/>
                                              <a:ea typeface="MS Mincho" charset="0"/>
                                              <a:cs typeface="Cambria Math" panose="02040503050406030204" charset="0"/>
                                            </a:rPr>
                                            <m:t>&gt;</m:t>
                                          </m:r>
                                          <m:r>
                                            <a:rPr lang="en-US" altLang="ru-RU" sz="2800">
                                              <a:latin typeface="Cambria Math" panose="02040503050406030204" charset="0"/>
                                              <a:ea typeface="MS Mincho" charset="0"/>
                                              <a:cs typeface="Cambria Math" panose="02040503050406030204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ru-RU" sz="2800">
                                              <a:latin typeface="Cambria Math" panose="02040503050406030204" charset="0"/>
                                              <a:ea typeface="MS Mincho" charset="0"/>
                                              <a:cs typeface="Cambria Math" panose="02040503050406030204" charset="0"/>
                                            </a:rPr>
                                            <m:t> и 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ru-RU" sz="2800" i="1">
                                                  <a:latin typeface="Cambria Math" panose="02040503050406030204" charset="0"/>
                                                  <a:ea typeface="MS Mincho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ru-RU" sz="2800" i="1">
                                                  <a:latin typeface="Cambria Math" panose="02040503050406030204" charset="0"/>
                                                  <a:ea typeface="MS Mincho" charset="0"/>
                                                  <a:cs typeface="Cambria Math" panose="0204050305040603020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ru-RU" sz="2800" i="1">
                                                  <a:latin typeface="Cambria Math" panose="02040503050406030204" charset="0"/>
                                                  <a:ea typeface="MS Mincho" charset="0"/>
                                                  <a:cs typeface="Cambria Math" panose="0204050305040603020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ru-RU" sz="2800" i="1">
                                                  <a:latin typeface="Cambria Math" panose="02040503050406030204" charset="0"/>
                                                  <a:ea typeface="MS Mincho" charset="0"/>
                                                  <a:cs typeface="Cambria Math" panose="02040503050406030204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ru-RU" sz="2800" i="1">
                                              <a:latin typeface="Cambria Math" panose="02040503050406030204" charset="0"/>
                                              <a:ea typeface="MS Mincho" charset="0"/>
                                              <a:cs typeface="Cambria Math" panose="02040503050406030204" charset="0"/>
                                            </a:rPr>
                                            <m:t>&gt;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ru-RU" sz="2800" i="1">
                                                  <a:latin typeface="Cambria Math" panose="02040503050406030204" charset="0"/>
                                                  <a:ea typeface="MS Mincho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ru-RU" sz="2800" i="1">
                                                  <a:latin typeface="Cambria Math" panose="02040503050406030204" charset="0"/>
                                                  <a:ea typeface="MS Mincho" charset="0"/>
                                                  <a:cs typeface="Cambria Math" panose="02040503050406030204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ru-RU" sz="2800" i="1">
                                                  <a:latin typeface="Cambria Math" panose="02040503050406030204" charset="0"/>
                                                  <a:ea typeface="MS Mincho" charset="0"/>
                                                  <a:cs typeface="Cambria Math" panose="0204050305040603020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ru-RU" sz="2800" i="1">
                                                  <a:latin typeface="Cambria Math" panose="02040503050406030204" charset="0"/>
                                                  <a:ea typeface="MS Mincho" charset="0"/>
                                                  <a:cs typeface="Cambria Math" panose="02040503050406030204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>
                                              <a:latin typeface="Cambria Math" panose="02040503050406030204" charset="0"/>
                                              <a:ea typeface="MS Mincho" charset="0"/>
                                              <a:cs typeface="Cambria Math" panose="02040503050406030204" charset="0"/>
                                            </a:rPr>
                                            <m:t>−|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altLang="en-US" sz="28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ru-RU" sz="2800">
                                                  <a:latin typeface="Cambria Math" panose="02040503050406030204" charset="0"/>
                                                  <a:ea typeface="MS Mincho" charset="0"/>
                                                  <a:cs typeface="Cambria Math" panose="02040503050406030204" charset="0"/>
                                                </a:rPr>
                                                <m:t>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ru-RU" sz="28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ru-RU" sz="2800">
                                                  <a:latin typeface="Cambria Math" panose="02040503050406030204" charset="0"/>
                                                  <a:ea typeface="MS Mincho" charset="0"/>
                                                  <a:cs typeface="Cambria Math" panose="02040503050406030204" charset="0"/>
                                                </a:rPr>
                                                <m:t>𝜋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ru-RU" sz="2800">
                                              <a:latin typeface="Cambria Math" panose="02040503050406030204" charset="0"/>
                                              <a:ea typeface="MS Mincho" charset="0"/>
                                              <a:cs typeface="Cambria Math" panose="02040503050406030204" charset="0"/>
                                            </a:rPr>
                                            <m:t>| если 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altLang="en-US" sz="28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ru-RU" sz="2800">
                                                  <a:latin typeface="Cambria Math" panose="02040503050406030204" charset="0"/>
                                                  <a:ea typeface="MS Mincho" charset="0"/>
                                                  <a:cs typeface="Cambria Math" panose="02040503050406030204" charset="0"/>
                                                </a:rPr>
                                                <m:t>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ru-RU" sz="28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ru-RU" sz="2800">
                                                  <a:latin typeface="Cambria Math" panose="02040503050406030204" charset="0"/>
                                                  <a:ea typeface="MS Mincho" charset="0"/>
                                                  <a:cs typeface="Cambria Math" panose="02040503050406030204" charset="0"/>
                                                </a:rPr>
                                                <m:t>𝜋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ru-RU" sz="2800">
                                              <a:latin typeface="Cambria Math" panose="02040503050406030204" charset="0"/>
                                              <a:ea typeface="MS Mincho" charset="0"/>
                                              <a:cs typeface="Cambria Math" panose="02040503050406030204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altLang="ru-RU" sz="2800">
                                              <a:latin typeface="Cambria Math" panose="02040503050406030204" charset="0"/>
                                              <a:ea typeface="MS Mincho" charset="0"/>
                                              <a:cs typeface="Cambria Math" panose="02040503050406030204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ru-RU" sz="2800">
                                              <a:latin typeface="Cambria Math" panose="02040503050406030204" charset="0"/>
                                              <a:ea typeface="MS Mincho" charset="0"/>
                                              <a:cs typeface="Cambria Math" panose="02040503050406030204" charset="0"/>
                                            </a:rPr>
                                            <m:t> и 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ru-RU" sz="2800" i="1">
                                                  <a:latin typeface="Cambria Math" panose="02040503050406030204" charset="0"/>
                                                  <a:ea typeface="MS Mincho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ru-RU" sz="2800" i="1">
                                                  <a:latin typeface="Cambria Math" panose="02040503050406030204" charset="0"/>
                                                  <a:ea typeface="MS Mincho" charset="0"/>
                                                  <a:cs typeface="Cambria Math" panose="0204050305040603020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ru-RU" sz="2800" i="1">
                                                  <a:latin typeface="Cambria Math" panose="02040503050406030204" charset="0"/>
                                                  <a:ea typeface="MS Mincho" charset="0"/>
                                                  <a:cs typeface="Cambria Math" panose="0204050305040603020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ru-RU" sz="2800" i="1">
                                                  <a:latin typeface="Cambria Math" panose="02040503050406030204" charset="0"/>
                                                  <a:ea typeface="MS Mincho" charset="0"/>
                                                  <a:cs typeface="Cambria Math" panose="02040503050406030204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ru-RU" sz="2800" i="1">
                                              <a:latin typeface="Cambria Math" panose="02040503050406030204" charset="0"/>
                                              <a:ea typeface="MS Mincho" charset="0"/>
                                              <a:cs typeface="Cambria Math" panose="02040503050406030204" charset="0"/>
                                            </a:rPr>
                                            <m:t>&lt;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ru-RU" sz="2800" i="1">
                                                  <a:latin typeface="Cambria Math" panose="02040503050406030204" charset="0"/>
                                                  <a:ea typeface="MS Mincho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ru-RU" sz="2800" i="1">
                                                  <a:latin typeface="Cambria Math" panose="02040503050406030204" charset="0"/>
                                                  <a:ea typeface="MS Mincho" charset="0"/>
                                                  <a:cs typeface="Cambria Math" panose="0204050305040603020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ru-RU" sz="2800" i="1">
                                                  <a:latin typeface="Cambria Math" panose="02040503050406030204" charset="0"/>
                                                  <a:ea typeface="MS Mincho" charset="0"/>
                                                  <a:cs typeface="Cambria Math" panose="0204050305040603020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ru-RU" sz="2800" i="1">
                                                  <a:latin typeface="Cambria Math" panose="02040503050406030204" charset="0"/>
                                                  <a:ea typeface="MS Mincho" charset="0"/>
                                                  <a:cs typeface="Cambria Math" panose="02040503050406030204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ru-RU" sz="2800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 иначе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</m:oMath>
                            </m:oMathPara>
                          </a14:m>
                          <a:endParaRPr lang="en-US" altLang="ru-RU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/>
                            <a:t>(</a:t>
                          </a:r>
                          <a:r>
                            <a:rPr lang="en-US" altLang="ru-RU" sz="2800"/>
                            <a:t>3</a:t>
                          </a:r>
                          <a:r>
                            <a:rPr lang="ru-RU" altLang="en-US" sz="2800"/>
                            <a:t>)</a:t>
                          </a:r>
                          <a:endParaRPr lang="ru-RU" altLang="en-US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882650" y="1399540"/>
              <a:ext cx="10426065" cy="10375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90980"/>
                    <a:gridCol w="6763385"/>
                    <a:gridCol w="2171700"/>
                  </a:tblGrid>
                  <a:tr h="166497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/>
                            <a:t>(</a:t>
                          </a:r>
                          <a:r>
                            <a:rPr lang="en-US" altLang="ru-RU" sz="2800"/>
                            <a:t>3</a:t>
                          </a:r>
                          <a:r>
                            <a:rPr lang="ru-RU" altLang="en-US" sz="2800"/>
                            <a:t>)</a:t>
                          </a:r>
                          <a:endParaRPr lang="ru-RU" altLang="en-US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0-1 ЗЛП</a:t>
            </a:r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6955"/>
                <a:ext cx="10515600" cy="5532755"/>
              </a:xfrm>
            </p:spPr>
            <p:txBody>
              <a:bodyPr>
                <a:normAutofit lnSpcReduction="20000"/>
              </a:bodyPr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с</m:t>
                          </m:r>
                        </m:e>
                        <m:sup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ru-RU">
                          <a:latin typeface="Cambria Math" panose="02040503050406030204" charset="0"/>
                          <a:cs typeface="Cambria Math" panose="02040503050406030204" charset="0"/>
                        </a:rPr>
                        <m:t>min</m:t>
                      </m:r>
                    </m:oMath>
                  </m:oMathPara>
                </a14:m>
                <a:endParaRPr lang="en-US" altLang="ru-RU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𝐴𝑥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endParaRPr lang="en-US" altLang="ru-RU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∀ 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𝐽</m:t>
                      </m:r>
                    </m:oMath>
                  </m:oMathPara>
                </a14:m>
                <a:endParaRPr lang="en-US" altLang="ru-RU">
                  <a:sym typeface="+mn-ea"/>
                </a:endParaRPr>
              </a:p>
              <a:p>
                <a:pPr marL="0" indent="0" algn="l">
                  <a:buNone/>
                </a:pPr>
                <a:r>
                  <a:rPr lang="ru-RU" altLang="en-US"/>
                  <a:t>Из полученного выше получаем</a:t>
                </a:r>
                <a:r>
                  <a:rPr lang="en-US" altLang="en-US"/>
                  <a:t> </a:t>
                </a:r>
                <a:r>
                  <a:rPr lang="ru-RU" altLang="en-US"/>
                  <a:t>следующую задачу обр. пр.</a:t>
                </a:r>
                <a:endParaRPr lang="ru-RU" altLang="en-US"/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с</m:t>
                          </m:r>
                        </m:e>
                        <m:sup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ru-RU">
                          <a:latin typeface="Cambria Math" panose="02040503050406030204" charset="0"/>
                          <a:cs typeface="Cambria Math" panose="02040503050406030204" charset="0"/>
                        </a:rPr>
                        <m:t>min</m:t>
                      </m:r>
                    </m:oMath>
                  </m:oMathPara>
                </a14:m>
                <a:endParaRPr lang="en-US" altLang="ru-RU"/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𝐴𝑥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endParaRPr lang="en-US" altLang="ru-RU">
                  <a:sym typeface="+mn-ea"/>
                </a:endParaRPr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∀ 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𝐽</m:t>
                      </m:r>
                    </m:oMath>
                  </m:oMathPara>
                </a14:m>
                <a:endParaRPr lang="en-US" altLang="ru-RU"/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ru-RU">
                          <a:solidFill>
                            <a:schemeClr val="tx1"/>
                          </a:solidFill>
                          <a:latin typeface="Cambria Math" panose="02040503050406030204" charset="0"/>
                          <a:sym typeface="+mn-ea"/>
                        </a:rPr>
                        <m:t>, 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  <m:r>
                        <a:rPr lang="en-US" altLang="ru-RU">
                          <a:solidFill>
                            <a:schemeClr val="tx1"/>
                          </a:solidFill>
                          <a:latin typeface="Cambria Math" panose="02040503050406030204" charset="0"/>
                          <a:sym typeface="+mn-ea"/>
                        </a:rPr>
                        <m:t> 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</m:oMath>
                  </m:oMathPara>
                </a14:m>
                <a:endParaRPr lang="ru-RU" altLang="ru-RU"/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ru-RU">
                          <a:solidFill>
                            <a:schemeClr val="tx1"/>
                          </a:solidFill>
                          <a:latin typeface="Cambria Math" panose="02040503050406030204" charset="0"/>
                          <a:sym typeface="+mn-ea"/>
                        </a:rPr>
                        <m:t>,  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∀ 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𝑈</m:t>
                      </m:r>
                    </m:oMath>
                  </m:oMathPara>
                </a14:m>
                <a:endParaRPr lang="ru-RU" altLang="ru-RU"/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>
                          <a:latin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|≤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ru-RU">
                          <a:solidFill>
                            <a:schemeClr val="tx1"/>
                          </a:solidFill>
                          <a:latin typeface="Cambria Math" panose="02040503050406030204" charset="0"/>
                          <a:sym typeface="+mn-ea"/>
                        </a:rPr>
                        <m:t>, </m:t>
                      </m:r>
                      <m:r>
                        <a:rPr lang="en-US" altLang="ru-RU">
                          <a:solidFill>
                            <a:schemeClr val="tx1"/>
                          </a:solidFill>
                          <a:latin typeface="Cambria Math" panose="02040503050406030204" charset="0"/>
                          <a:sym typeface="+mn-ea"/>
                        </a:rPr>
                        <m:t> 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  <m:r>
                        <a:rPr lang="en-US" altLang="ru-RU">
                          <a:solidFill>
                            <a:schemeClr val="tx1"/>
                          </a:solidFill>
                          <a:latin typeface="Cambria Math" panose="02040503050406030204" charset="0"/>
                          <a:sym typeface="+mn-ea"/>
                        </a:rPr>
                        <m:t> 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𝐹</m:t>
                      </m:r>
                    </m:oMath>
                  </m:oMathPara>
                </a14:m>
                <a:endParaRPr lang="ru-RU" altLang="ru-RU"/>
              </a:p>
              <a:p>
                <a:pPr marL="0" indent="0" algn="l">
                  <a:buNone/>
                </a:pP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6955"/>
                <a:ext cx="10515600" cy="55327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0-1 ЗЛП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algn="l">
                  <a:buNone/>
                </a:pPr>
                <a:r>
                  <a:rPr lang="ru-RU" altLang="ru-RU">
                    <a:latin typeface="Calibri" panose="020F0502020204030204" charset="0"/>
                    <a:cs typeface="Calibri" panose="020F0502020204030204" charset="0"/>
                  </a:rPr>
                  <a:t>Т. е.</a:t>
                </a:r>
                <a:r>
                  <a:rPr lang="en-US" altLang="ru-RU"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lang="ru-RU" altLang="ru-RU">
                    <a:latin typeface="Calibri" panose="020F0502020204030204" charset="0"/>
                    <a:cs typeface="Calibri" panose="020F0502020204030204" charset="0"/>
                  </a:rPr>
                  <a:t>получаем исходную задачу, из которой убрали ограничения не выполняющиеся как равенства.</a:t>
                </a:r>
                <a:endParaRPr lang="en-US" altLang="ru-RU" i="1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с</m:t>
                          </m:r>
                        </m:e>
                        <m:sup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ru-RU">
                          <a:latin typeface="Cambria Math" panose="02040503050406030204" charset="0"/>
                          <a:cs typeface="Cambria Math" panose="02040503050406030204" charset="0"/>
                        </a:rPr>
                        <m:t>min</m:t>
                      </m:r>
                    </m:oMath>
                  </m:oMathPara>
                </a14:m>
                <a:endParaRPr lang="en-US" altLang="ru-RU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∈</m:t>
                          </m:r>
                          <m: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ru-RU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ru-RU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ru-RU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sSub>
                        <m:sSubPr>
                          <m:ctrlP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ru-RU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  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∀ 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∀ 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𝐽</m:t>
                      </m:r>
                    </m:oMath>
                  </m:oMathPara>
                </a14:m>
                <a:endParaRPr lang="en-US" altLang="ru-RU">
                  <a:sym typeface="+mn-ea"/>
                </a:endParaRPr>
              </a:p>
              <a:p>
                <a:pPr marL="0" indent="0" algn="l">
                  <a:buNone/>
                </a:pPr>
                <a:endParaRPr lang="en-US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>
                <a:sym typeface="+mn-ea"/>
              </a:rPr>
              <a:t>0-1 ЗЛП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9870"/>
                <a:ext cx="10515600" cy="4677410"/>
              </a:xfrm>
            </p:spPr>
            <p:txBody>
              <a:bodyPr/>
              <a:p>
                <a:pPr marL="0" indent="0">
                  <a:buNone/>
                </a:pPr>
                <a:r>
                  <a:rPr lang="ru-RU" altLang="en-US"/>
                  <a:t>Если случилось, что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</m:oMath>
                </a14:m>
                <a:r>
                  <a:rPr lang="ru-RU" altLang="en-US"/>
                  <a:t>, т. е. все ограничения выполняются как равенства, то обратная задача эквивалетна исходной.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1) решаем 0-1 задачу любым пригодным алгоритмом</a:t>
                </a:r>
                <a:r>
                  <a:rPr lang="en-US" altLang="en-US"/>
                  <a:t>;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2) преобразуем полученный ответ в ответ ЗЛП</a:t>
                </a:r>
                <a:r>
                  <a:rPr lang="en-US" altLang="ru-RU"/>
                  <a:t>;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3) находим двойственные переменные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ru-RU"/>
                  <a:t> </a:t>
                </a:r>
                <a:r>
                  <a:rPr lang="ru-RU" altLang="en-US"/>
                  <a:t>из теорем двойственности</a:t>
                </a:r>
                <a:r>
                  <a:rPr lang="en-US" altLang="ru-RU"/>
                  <a:t>;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4) находим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</m:oMath>
                </a14:m>
                <a:r>
                  <a:rPr lang="ru-RU" altLang="en-US"/>
                  <a:t> из формул </a:t>
                </a:r>
                <a:r>
                  <a:rPr lang="en-US" altLang="en-US"/>
                  <a:t>(1), (</a:t>
                </a:r>
                <a:r>
                  <a:rPr lang="ru-RU" altLang="en-US"/>
                  <a:t>3</a:t>
                </a:r>
                <a:r>
                  <a:rPr lang="en-US" altLang="en-US"/>
                  <a:t>)</a:t>
                </a:r>
                <a:r>
                  <a:rPr lang="en-US" altLang="ru-RU"/>
                  <a:t>.</a:t>
                </a:r>
                <a:endParaRPr lang="en-US" altLang="ru-RU"/>
              </a:p>
              <a:p>
                <a:pPr marL="0" indent="0">
                  <a:buNone/>
                </a:pPr>
                <a:r>
                  <a:rPr lang="en-US" altLang="ru-RU"/>
                  <a:t>(</a:t>
                </a:r>
                <a:r>
                  <a:rPr lang="ru-RU" altLang="ru-RU"/>
                  <a:t>на самом деле здесь доказан факт, что если задача из класса </a:t>
                </a:r>
                <a:r>
                  <a:rPr lang="en-US" altLang="ru-RU"/>
                  <a:t>P, </a:t>
                </a:r>
                <a:r>
                  <a:rPr lang="ru-RU" altLang="ru-RU"/>
                  <a:t>то ее задача обратного программирования тоже из класса </a:t>
                </a:r>
                <a:r>
                  <a:rPr lang="en-US" altLang="ru-RU"/>
                  <a:t>P)</a:t>
                </a:r>
                <a:r>
                  <a:rPr lang="ru-RU" altLang="en-US"/>
                  <a:t>.</a:t>
                </a: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9870"/>
                <a:ext cx="10515600" cy="467741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p = ∞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5280025"/>
          </a:xfrm>
        </p:spPr>
        <p:txBody>
          <a:bodyPr>
            <a:normAutofit lnSpcReduction="20000"/>
          </a:bodyPr>
          <a:p>
            <a:endParaRPr lang="en-US" altLang="en-US" i="1">
              <a:latin typeface="Cambria Math" panose="02040503050406030204" charset="0"/>
              <a:cs typeface="Cambria Math" panose="02040503050406030204" charset="0"/>
            </a:endParaRPr>
          </a:p>
          <a:p>
            <a:endParaRPr lang="en-US" altLang="en-US" i="1">
              <a:latin typeface="Cambria Math" panose="02040503050406030204" charset="0"/>
              <a:cs typeface="Cambria Math" panose="02040503050406030204" charset="0"/>
            </a:endParaRPr>
          </a:p>
          <a:p>
            <a:endParaRPr lang="en-US" altLang="en-US" i="1">
              <a:latin typeface="Cambria Math" panose="02040503050406030204" charset="0"/>
              <a:cs typeface="Cambria Math" panose="02040503050406030204" charset="0"/>
            </a:endParaRPr>
          </a:p>
          <a:p>
            <a:r>
              <a:rPr lang="ru-RU" altLang="en-US"/>
              <a:t>Выполним те же шаги, и сначала попробуем линеаризовать </a:t>
            </a:r>
            <a:r>
              <a:rPr lang="en-US" altLang="en-US"/>
              <a:t>f</a:t>
            </a:r>
            <a:r>
              <a:rPr lang="ru-RU" altLang="en-US"/>
              <a:t>.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030605" y="591185"/>
              <a:ext cx="10131425" cy="20313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3480"/>
                    <a:gridCol w="5563235"/>
                    <a:gridCol w="2124710"/>
                  </a:tblGrid>
                  <a:tr h="203136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en-US" sz="2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2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𝐽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 −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 |</m:t>
                                    </m:r>
                                  </m:e>
                                </m:func>
                                <m:r>
                                  <a:rPr lang="en-US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𝐽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(С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030605" y="591185"/>
              <a:ext cx="10131425" cy="20313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3480"/>
                    <a:gridCol w="5563235"/>
                    <a:gridCol w="2124710"/>
                  </a:tblGrid>
                  <a:tr h="203136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(С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/>
              <p:nvPr/>
            </p:nvGraphicFramePr>
            <p:xfrm>
              <a:off x="1109345" y="3052445"/>
              <a:ext cx="10131425" cy="34321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3480"/>
                    <a:gridCol w="5563235"/>
                    <a:gridCol w="2124710"/>
                  </a:tblGrid>
                  <a:tr h="343217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θ</m:t>
                              </m:r>
                              <m:r>
                                <a:rPr lang="en-US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max</m:t>
                              </m:r>
                            </m:oMath>
                          </a14:m>
                          <a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a:t>,</a:t>
                          </a:r>
                          <a:endPara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)=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θ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𝐽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 </m:t>
                                </m:r>
                              </m:oMath>
                            </m:oMathPara>
                          </a14:m>
                          <a:endParaRPr 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(С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/>
              <p:nvPr/>
            </p:nvGraphicFramePr>
            <p:xfrm>
              <a:off x="1109345" y="3052445"/>
              <a:ext cx="10131425" cy="34321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3480"/>
                    <a:gridCol w="5563235"/>
                    <a:gridCol w="2124710"/>
                  </a:tblGrid>
                  <a:tr h="343217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(С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9920"/>
                <a:ext cx="10515600" cy="5547360"/>
              </a:xfrm>
            </p:spPr>
            <p:txBody>
              <a:bodyPr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с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altLang="ru-RU"/>
                  <a:t> </a:t>
                </a:r>
                <a:r>
                  <a:rPr lang="ru-RU" altLang="ru-RU"/>
                  <a:t>найдем из той же формулы (1), что и была</a:t>
                </a:r>
                <a:endParaRPr lang="ru-RU" altLang="en-US"/>
              </a:p>
              <a:p>
                <a:r>
                  <a:rPr lang="ru-RU" altLang="en-US"/>
                  <a:t>1)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с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ru-RU" altLang="en-US"/>
                  <a:t> </a:t>
                </a:r>
                <a:r>
                  <a:rPr lang="en-US" altLang="en-US"/>
                  <a:t>&gt; 0</a:t>
                </a:r>
                <a:r>
                  <a:rPr lang="ru-RU" altLang="en-US"/>
                  <a:t>, тогда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ru-RU">
                    <a:latin typeface="Cambria Math" panose="02040503050406030204" charset="0"/>
                    <a:cs typeface="Cambria Math" panose="02040503050406030204" charset="0"/>
                  </a:rPr>
                  <a:t>, </a:t>
                </a:r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ru-RU">
                    <a:sym typeface="+mn-ea"/>
                  </a:rPr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=|</m:t>
                    </m:r>
                    <m:sSubSup>
                      <m:sSubSupPr>
                        <m:ctrlPr>
                          <a:rPr lang="ru-RU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с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</m:sSubSup>
                    <m:r>
                      <a:rPr lang="ru-RU" altLang="en-US">
                        <a:latin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ru-RU">
                    <a:latin typeface="Cambria Math" panose="02040503050406030204" charset="0"/>
                    <a:cs typeface="Cambria Math" panose="02040503050406030204" charset="0"/>
                  </a:rPr>
                  <a:t>, </a:t>
                </a:r>
                <a:r>
                  <a:rPr lang="ru-RU" altLang="en-US"/>
                  <a:t>и</a:t>
                </a:r>
                <a:r>
                  <a:rPr lang="ru-RU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ru-RU" altLang="en-US">
                    <a:sym typeface="+mn-ea"/>
                  </a:rPr>
                  <a:t>тогда огр.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en-US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en-US">
                        <a:latin typeface="Cambria Math" panose="02040503050406030204" charset="0"/>
                        <a:cs typeface="Cambria Math" panose="02040503050406030204" charset="0"/>
                      </a:rPr>
                      <m:t>θ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ru-RU">
                    <a:sym typeface="+mn-ea"/>
                  </a:rPr>
                  <a:t> </a:t>
                </a:r>
                <a:r>
                  <a:rPr lang="ru-RU" altLang="en-US">
                    <a:sym typeface="+mn-ea"/>
                  </a:rPr>
                  <a:t>принимает вид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ru-RU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с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</m:sSubSup>
                    <m:r>
                      <a:rPr lang="ru-RU" altLang="en-US">
                        <a:latin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|≤</m:t>
                    </m:r>
                    <m:r>
                      <m:rPr>
                        <m:sty m:val="p"/>
                      </m:rPr>
                      <a:rPr lang="en-US" altLang="en-US">
                        <a:latin typeface="Cambria Math" panose="02040503050406030204" charset="0"/>
                        <a:cs typeface="Cambria Math" panose="02040503050406030204" charset="0"/>
                      </a:rPr>
                      <m:t>θ</m:t>
                    </m:r>
                  </m:oMath>
                </a14:m>
                <a:endParaRPr lang="en-US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>
                    <a:sym typeface="+mn-ea"/>
                  </a:rPr>
                  <a:t>2)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с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ru-RU" altLang="en-US">
                    <a:sym typeface="+mn-ea"/>
                  </a:rPr>
                  <a:t> </a:t>
                </a:r>
                <a:r>
                  <a:rPr lang="en-US" altLang="en-US">
                    <a:sym typeface="+mn-ea"/>
                  </a:rPr>
                  <a:t>&lt; 0</a:t>
                </a:r>
                <a:r>
                  <a:rPr lang="ru-RU" altLang="en-US">
                    <a:sym typeface="+mn-ea"/>
                  </a:rPr>
                  <a:t>, тогда </a:t>
                </a:r>
                <a:r>
                  <a:rPr lang="en-US" altLang="ru-RU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ru-RU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, </a:t>
                </a:r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ru-RU">
                    <a:sym typeface="+mn-ea"/>
                  </a:rPr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=|</m:t>
                    </m:r>
                    <m:sSubSup>
                      <m:sSubSupPr>
                        <m:ctrlPr>
                          <a:rPr lang="ru-RU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с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</m:sSubSup>
                    <m:r>
                      <a:rPr lang="ru-RU" altLang="en-US">
                        <a:latin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ru-RU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, </a:t>
                </a:r>
                <a:r>
                  <a:rPr lang="ru-RU" altLang="en-US">
                    <a:sym typeface="+mn-ea"/>
                  </a:rPr>
                  <a:t>и</a:t>
                </a:r>
                <a:r>
                  <a:rPr lang="ru-RU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ru-RU" altLang="en-US">
                    <a:sym typeface="+mn-ea"/>
                  </a:rPr>
                  <a:t>тогда огр.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en-US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en-US">
                        <a:latin typeface="Cambria Math" panose="02040503050406030204" charset="0"/>
                        <a:cs typeface="Cambria Math" panose="02040503050406030204" charset="0"/>
                      </a:rPr>
                      <m:t>θ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ru-RU">
                    <a:sym typeface="+mn-ea"/>
                  </a:rPr>
                  <a:t> </a:t>
                </a:r>
                <a:r>
                  <a:rPr lang="ru-RU" altLang="en-US">
                    <a:sym typeface="+mn-ea"/>
                  </a:rPr>
                  <a:t>принимает вид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ru-RU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с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</m:sSubSup>
                    <m:r>
                      <a:rPr lang="ru-RU" altLang="en-US">
                        <a:latin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|≤</m:t>
                    </m:r>
                    <m:r>
                      <m:rPr>
                        <m:sty m:val="p"/>
                      </m:rPr>
                      <a:rPr lang="en-US" altLang="en-US">
                        <a:latin typeface="Cambria Math" panose="02040503050406030204" charset="0"/>
                        <a:cs typeface="Cambria Math" panose="02040503050406030204" charset="0"/>
                      </a:rPr>
                      <m:t>θ</m:t>
                    </m:r>
                  </m:oMath>
                </a14:m>
                <a:endParaRPr lang="en-US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>
                    <a:sym typeface="+mn-ea"/>
                  </a:rPr>
                  <a:t>3)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с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ru-RU" altLang="en-US">
                    <a:sym typeface="+mn-ea"/>
                  </a:rPr>
                  <a:t> </a:t>
                </a:r>
                <a:r>
                  <a:rPr lang="en-US" altLang="en-US">
                    <a:sym typeface="+mn-ea"/>
                  </a:rPr>
                  <a:t>&lt; 0 - </a:t>
                </a:r>
                <a:r>
                  <a:rPr lang="ru-RU" altLang="en-US">
                    <a:sym typeface="+mn-ea"/>
                  </a:rPr>
                  <a:t>очевидно</a:t>
                </a:r>
                <a:r>
                  <a:rPr lang="ru-RU" alt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ru-RU" altLang="en-US">
                    <a:sym typeface="+mn-ea"/>
                  </a:rPr>
                  <a:t> и ограничение выполнено.</a:t>
                </a:r>
                <a:endParaRPr lang="ru-RU" altLang="en-US">
                  <a:sym typeface="+mn-ea"/>
                </a:endParaRPr>
              </a:p>
              <a:p>
                <a:endParaRPr lang="ru-RU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9920"/>
                <a:ext cx="10515600" cy="554736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/>
              <p:nvPr/>
            </p:nvGraphicFramePr>
            <p:xfrm>
              <a:off x="1030605" y="3611880"/>
              <a:ext cx="10131425" cy="2565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1120"/>
                    <a:gridCol w="7374890"/>
                    <a:gridCol w="1415415"/>
                  </a:tblGrid>
                  <a:tr h="2108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θ</m:t>
                              </m:r>
                              <m:r>
                                <a:rPr lang="en-US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max</m:t>
                              </m:r>
                            </m:oMath>
                          </a14:m>
                          <a:r>
                            <a:rPr lang="en-US" altLang="en-US" sz="28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a:t>,</a:t>
                          </a:r>
                          <a:endPara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|</m:t>
                                </m:r>
                                <m:sSubSup>
                                  <m:sSubSupPr>
                                    <m:ctrlPr>
                                      <a:rPr lang="ru-RU" alt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sup>
                                </m:sSubSup>
                                <m:r>
                                  <a:rPr lang="ru-RU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|≤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θ</m:t>
                                </m:r>
                                <m:r>
                                  <a:rPr lang="en-US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en-US" sz="2800" b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  <m:r>
                                  <a:rPr lang="en-US" altLang="en-US" sz="2800" b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altLang="en-US" sz="28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alt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sup>
                                </m:sSubSup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=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(С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.3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/>
              <p:nvPr/>
            </p:nvGraphicFramePr>
            <p:xfrm>
              <a:off x="1030605" y="3611880"/>
              <a:ext cx="10131425" cy="2565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1120"/>
                    <a:gridCol w="7374890"/>
                    <a:gridCol w="1415415"/>
                  </a:tblGrid>
                  <a:tr h="25654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(С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.3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5590"/>
                <a:ext cx="10515600" cy="5901690"/>
              </a:xfrm>
            </p:spPr>
            <p:txBody>
              <a:bodyPr>
                <a:normAutofit/>
              </a:bodyPr>
              <a:p>
                <a:endParaRPr lang="ru-RU" altLang="en-US"/>
              </a:p>
              <a:p>
                <a:endParaRPr lang="ru-RU" altLang="en-US"/>
              </a:p>
              <a:p>
                <a:endParaRPr lang="ru-RU" altLang="en-US"/>
              </a:p>
              <a:p>
                <a:endParaRPr lang="ru-RU" altLang="en-US"/>
              </a:p>
              <a:p>
                <a:endParaRPr lang="ru-RU" altLang="en-US"/>
              </a:p>
              <a:p>
                <a:endParaRPr lang="ru-RU" altLang="en-US"/>
              </a:p>
              <a:p>
                <a:endParaRPr lang="ru-RU" altLang="en-US"/>
              </a:p>
              <a:p>
                <a:r>
                  <a:rPr lang="ru-RU" altLang="en-US"/>
                  <a:t>Построим двойственную</a:t>
                </a:r>
                <a:endParaRPr lang="ru-RU" altLang="en-US"/>
              </a:p>
              <a:p>
                <a:r>
                  <a:rPr lang="ru-RU" altLang="en-US"/>
                  <a:t>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ru-RU" altLang="ru-RU">
                    <a:latin typeface="Cambria Math" panose="02040503050406030204" charset="0"/>
                    <a:cs typeface="Cambria Math" panose="02040503050406030204" charset="0"/>
                  </a:rPr>
                  <a:t> - </a:t>
                </a:r>
                <a:r>
                  <a:rPr lang="ru-RU" altLang="en-US"/>
                  <a:t>переменная, связанная с </a:t>
                </a:r>
                <a:r>
                  <a:rPr lang="en-US" altLang="ru-RU"/>
                  <a:t>“</a:t>
                </a:r>
                <a:r>
                  <a:rPr lang="ru-RU" altLang="en-US"/>
                  <a:t>первыми</a:t>
                </a:r>
                <a:r>
                  <a:rPr lang="en-US" altLang="ru-RU"/>
                  <a:t>”</a:t>
                </a:r>
                <a:r>
                  <a:rPr lang="ru-RU" altLang="en-US"/>
                  <a:t> ограничениями, </a:t>
                </a:r>
                <a:endParaRPr lang="ru-RU" altLang="en-US"/>
              </a:p>
              <a:p>
                <a:pPr algn="l"/>
                <a:r>
                  <a:rPr lang="ru-RU" altLang="en-US">
                    <a:sym typeface="+mn-ea"/>
                  </a:rPr>
                  <a:t>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ru-RU" altLang="ru-RU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- </a:t>
                </a:r>
                <a:r>
                  <a:rPr lang="ru-RU" altLang="en-US">
                    <a:sym typeface="+mn-ea"/>
                  </a:rPr>
                  <a:t>переменная, связанная со “вторыми” ограничениями, </a:t>
                </a:r>
                <a:endParaRPr lang="ru-RU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ru-RU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5590"/>
                <a:ext cx="10515600" cy="590169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/>
              <p:nvPr/>
            </p:nvGraphicFramePr>
            <p:xfrm>
              <a:off x="1029970" y="275590"/>
              <a:ext cx="10131425" cy="2565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7825"/>
                    <a:gridCol w="6358890"/>
                    <a:gridCol w="2124710"/>
                  </a:tblGrid>
                  <a:tr h="2108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θ</m:t>
                              </m:r>
                              <m:r>
                                <a:rPr lang="en-US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max</m:t>
                              </m:r>
                            </m:oMath>
                          </a14:m>
                          <a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a:t>,</a:t>
                          </a:r>
                          <a:endPara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θ</m:t>
                                </m:r>
                                <m:r>
                                  <a:rPr lang="en-US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en-US" sz="2800" b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</m:t>
                                </m:r>
                                <m:r>
                                  <a:rPr lang="en-US" altLang="en-US" sz="2800" b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  <m:r>
                                  <a:rPr lang="en-US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ru-RU" altLang="en-US" sz="28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endParaRPr>
                        </a:p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θ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en-US" sz="2800" b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ru-RU" altLang="en-US" sz="28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(С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.4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/>
              <p:nvPr/>
            </p:nvGraphicFramePr>
            <p:xfrm>
              <a:off x="1029970" y="275590"/>
              <a:ext cx="10131425" cy="2565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7825"/>
                    <a:gridCol w="6358890"/>
                    <a:gridCol w="2124710"/>
                  </a:tblGrid>
                  <a:tr h="292227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(С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.4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7015"/>
                <a:ext cx="10515600" cy="5930265"/>
              </a:xfrm>
            </p:spPr>
            <p:txBody>
              <a:bodyPr/>
              <a:p>
                <a:pPr marL="0" indent="0" algn="ctr">
                  <a:buNone/>
                </a:pPr>
                <a:endParaRPr lang="ru-RU" altLang="en-US"/>
              </a:p>
              <a:p>
                <a:pPr algn="l"/>
                <a:r>
                  <a:rPr lang="ru-RU" altLang="en-US">
                    <a:sym typeface="+mn-ea"/>
                  </a:rPr>
                  <a:t>Целевая функция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𝐽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en-US">
                        <a:latin typeface="Cambria Math" panose="02040503050406030204" charset="0"/>
                        <a:cs typeface="Cambria Math" panose="02040503050406030204" charset="0"/>
                      </a:rPr>
                      <m:t>min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ru-RU" altLang="en-US"/>
                  <a:t>Ограничения из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altLang="en-US"/>
                  <a:t>   -</a:t>
                </a:r>
                <a:r>
                  <a:rPr lang="en-US" altLang="en-US"/>
                  <a:t>&gt;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𝐽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ru-RU" altLang="en-US"/>
                  <a:t>Ограничение из </a:t>
                </a:r>
                <a:r>
                  <a:rPr lang="en-US" altLang="en-US"/>
                  <a:t>“</a:t>
                </a:r>
                <a:r>
                  <a:rPr lang="ru-RU" altLang="en-US"/>
                  <a:t>оставшегося</a:t>
                </a:r>
                <a:r>
                  <a:rPr lang="en-US" altLang="ru-RU"/>
                  <a:t>”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𝐽</m:t>
                        </m:r>
                      </m:sub>
                      <m:sup/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ru-RU" altLang="en-US"/>
              </a:p>
              <a:p>
                <a:pPr algn="l"/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7015"/>
                <a:ext cx="10515600" cy="593026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0525"/>
                <a:ext cx="10515600" cy="5786755"/>
              </a:xfrm>
            </p:spPr>
            <p:txBody>
              <a:bodyPr/>
              <a:p>
                <a:r>
                  <a:rPr lang="ru-RU" altLang="en-US"/>
                  <a:t>Итого</a:t>
                </a:r>
                <a:endParaRPr lang="ru-RU" altLang="en-US"/>
              </a:p>
              <a:p>
                <a:pPr algn="l"/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ru-RU" altLang="ru-RU"/>
              </a:p>
              <a:p>
                <a:pPr algn="l"/>
                <a:endParaRPr lang="ru-RU" altLang="ru-RU"/>
              </a:p>
              <a:p>
                <a:pPr algn="l"/>
                <a:r>
                  <a:rPr lang="ru-RU" altLang="ru-RU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bSup>
                  </m:oMath>
                </a14:m>
                <a:endParaRPr lang="ru-RU" altLang="en-US"/>
              </a:p>
              <a:p>
                <a:pPr marL="0" indent="0" algn="ctr">
                  <a:buNone/>
                </a:pPr>
                <a:endParaRPr lang="en-US" altLang="ru-RU"/>
              </a:p>
              <a:p>
                <a:pPr marL="0" indent="0">
                  <a:buNone/>
                </a:pPr>
                <a:endParaRPr lang="en-US" altLang="ru-RU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0525"/>
                <a:ext cx="10515600" cy="57867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/>
              <p:nvPr/>
            </p:nvGraphicFramePr>
            <p:xfrm>
              <a:off x="1030605" y="591820"/>
              <a:ext cx="10131425" cy="2922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7825"/>
                    <a:gridCol w="6358890"/>
                    <a:gridCol w="2124710"/>
                  </a:tblGrid>
                  <a:tr h="2108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𝐽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ru-RU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alt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ru-RU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alt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r>
                                  <a:rPr lang="en-US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en-US" altLang="ru-RU" sz="24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𝐽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ru-RU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alt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ru-RU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alt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)≥</m:t>
                                </m:r>
                                <m:r>
                                  <a:rPr lang="en-US" altLang="ru-RU" sz="24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4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a:rPr lang="en-US" altLang="ru-RU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altLang="ru-RU" sz="24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𝐽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ru-RU" sz="2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ru-RU" sz="2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−</m:t>
                                        </m:r>
                                      </m:sup>
                                    </m:sSubSup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ru-RU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400" b="0">
                              <a:solidFill>
                                <a:schemeClr val="tx1"/>
                              </a:solidFill>
                            </a:rPr>
                            <a:t>(С</a:t>
                          </a:r>
                          <a:r>
                            <a:rPr lang="en-US" altLang="ru-RU" sz="2400" b="0">
                              <a:solidFill>
                                <a:schemeClr val="tx1"/>
                              </a:solidFill>
                            </a:rPr>
                            <a:t>.5</a:t>
                          </a:r>
                          <a:r>
                            <a:rPr lang="ru-RU" altLang="en-US" sz="24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/>
              <p:nvPr/>
            </p:nvGraphicFramePr>
            <p:xfrm>
              <a:off x="1030605" y="591820"/>
              <a:ext cx="10131425" cy="2922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7825"/>
                    <a:gridCol w="6358890"/>
                    <a:gridCol w="2124710"/>
                  </a:tblGrid>
                  <a:tr h="267462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400" b="0">
                              <a:solidFill>
                                <a:schemeClr val="tx1"/>
                              </a:solidFill>
                            </a:rPr>
                            <a:t>(С</a:t>
                          </a:r>
                          <a:r>
                            <a:rPr lang="en-US" altLang="ru-RU" sz="2400" b="0">
                              <a:solidFill>
                                <a:schemeClr val="tx1"/>
                              </a:solidFill>
                            </a:rPr>
                            <a:t>.5</a:t>
                          </a:r>
                          <a:r>
                            <a:rPr lang="ru-RU" altLang="en-US" sz="24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/>
              <p:nvPr/>
            </p:nvGraphicFramePr>
            <p:xfrm>
              <a:off x="1030605" y="3956050"/>
              <a:ext cx="10131425" cy="2108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7825"/>
                    <a:gridCol w="6358890"/>
                    <a:gridCol w="2124710"/>
                  </a:tblGrid>
                  <a:tr h="2108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𝐽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en-US" altLang="ru-RU" sz="24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𝐽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ru-RU" altLang="ru-RU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ru-RU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4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a:rPr lang="en-US" altLang="ru-RU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altLang="ru-RU" sz="24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𝐽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ru-RU" alt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ru-RU" sz="2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|</m:t>
                                    </m:r>
                                  </m:e>
                                </m:nary>
                                <m:r>
                                  <a:rPr lang="en-US" alt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ru-RU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400" b="0">
                              <a:solidFill>
                                <a:schemeClr val="tx1"/>
                              </a:solidFill>
                            </a:rPr>
                            <a:t>(С</a:t>
                          </a:r>
                          <a:r>
                            <a:rPr lang="en-US" altLang="ru-RU" sz="2400" b="0">
                              <a:solidFill>
                                <a:schemeClr val="tx1"/>
                              </a:solidFill>
                            </a:rPr>
                            <a:t>.6</a:t>
                          </a:r>
                          <a:r>
                            <a:rPr lang="ru-RU" altLang="en-US" sz="24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/>
              <p:nvPr/>
            </p:nvGraphicFramePr>
            <p:xfrm>
              <a:off x="1030605" y="3956050"/>
              <a:ext cx="10131425" cy="2108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7825"/>
                    <a:gridCol w="6358890"/>
                    <a:gridCol w="2124710"/>
                  </a:tblGrid>
                  <a:tr h="267462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400" b="0">
                              <a:solidFill>
                                <a:schemeClr val="tx1"/>
                              </a:solidFill>
                            </a:rPr>
                            <a:t>(С</a:t>
                          </a:r>
                          <a:r>
                            <a:rPr lang="en-US" altLang="ru-RU" sz="2400" b="0">
                              <a:solidFill>
                                <a:schemeClr val="tx1"/>
                              </a:solidFill>
                            </a:rPr>
                            <a:t>.6</a:t>
                          </a:r>
                          <a:r>
                            <a:rPr lang="ru-RU" altLang="en-US" sz="24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2740"/>
                <a:ext cx="10515600" cy="5844540"/>
              </a:xfrm>
            </p:spPr>
            <p:txBody>
              <a:bodyPr/>
              <a:p>
                <a:pPr marL="0" indent="0">
                  <a:buNone/>
                </a:pPr>
                <a:r>
                  <a:rPr lang="ru-RU" altLang="en-US">
                    <a:sym typeface="+mn-ea"/>
                  </a:rPr>
                  <a:t>Если сделать замену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ru-RU" altLang="en-US">
                    <a:sym typeface="+mn-ea"/>
                  </a:rPr>
                  <a:t>то вернемся к исходной задаче с доп. ограничением</a:t>
                </a: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2740"/>
                <a:ext cx="10515600" cy="584454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/>
              <p:nvPr/>
            </p:nvGraphicFramePr>
            <p:xfrm>
              <a:off x="1030605" y="2091690"/>
              <a:ext cx="10131425" cy="26746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7825"/>
                    <a:gridCol w="6358890"/>
                    <a:gridCol w="2124710"/>
                  </a:tblGrid>
                  <a:tr h="2108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indent="0" algn="ctr">
                            <a:lnSpc>
                              <a:spcPct val="10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𝐽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en-US" altLang="ru-RU" sz="28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indent="0" algn="ctr">
                            <a:lnSpc>
                              <a:spcPct val="10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𝐽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ru-RU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altLang="ru-RU" sz="28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indent="0" algn="ctr">
                            <a:lnSpc>
                              <a:spcPct val="10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𝐽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|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|</m:t>
                                    </m:r>
                                  </m:e>
                                </m:nary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(С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.6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/>
              <p:nvPr/>
            </p:nvGraphicFramePr>
            <p:xfrm>
              <a:off x="1030605" y="2091690"/>
              <a:ext cx="10131425" cy="26746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7825"/>
                    <a:gridCol w="6358890"/>
                    <a:gridCol w="2124710"/>
                  </a:tblGrid>
                  <a:tr h="308991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(С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.6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>
                <a:sym typeface="+mn-ea"/>
              </a:rPr>
              <a:t>Постановка задачи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9960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ru-RU" altLang="en-US"/>
                  <a:t>Это не что иное как задача на поиск минимума функции с ограничениями. (1) - целевая функция, (2) - ограничение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Попытаемся заменить (2) на что-нибудь более подходящее.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Двойственная задача к задаче в (2) будет такой</a:t>
                </a:r>
                <a:endParaRPr lang="ru-RU" altLang="en-US"/>
              </a:p>
              <a:p>
                <a:pPr marL="0" indent="0">
                  <a:buNone/>
                </a:pPr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(2) можно заменить на критерий оптимальности</a:t>
                </a:r>
                <a:r>
                  <a:rPr lang="en-US" altLang="ru-RU"/>
                  <a:t> + </a:t>
                </a:r>
                <a:r>
                  <a:rPr lang="ru-RU" altLang="ru-RU"/>
                  <a:t>ограничение</a:t>
                </a:r>
                <a:r>
                  <a:rPr lang="ru-RU" altLang="en-US"/>
                  <a:t>.</a:t>
                </a:r>
                <a:endParaRPr lang="ru-RU" alt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ru-RU"/>
                  <a:t> - </a:t>
                </a:r>
                <a:r>
                  <a:rPr lang="ru-RU" altLang="ru-RU"/>
                  <a:t>оптимальное решение </a:t>
                </a:r>
                <a:r>
                  <a:rPr lang="en-US" altLang="ru-RU"/>
                  <a:t>&lt;=&gt; {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𝐽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ru-RU"/>
                  <a:t>  =&gt;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ru-RU"/>
                  <a:t> }</a:t>
                </a:r>
                <a:endParaRPr lang="en-US" altLang="ru-RU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9960"/>
              </a:xfrm>
              <a:blipFill rotWithShape="1">
                <a:blip r:embed="rId1"/>
                <a:stretch>
                  <a:fillRect t="-600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29435" y="3552190"/>
              <a:ext cx="8532495" cy="12255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44165"/>
                    <a:gridCol w="2844165"/>
                    <a:gridCol w="2844165"/>
                  </a:tblGrid>
                  <a:tr h="122555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𝜋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ru-RU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𝜋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𝑑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 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𝜋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A.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29435" y="3552190"/>
              <a:ext cx="8532495" cy="12255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44165"/>
                    <a:gridCol w="2844165"/>
                    <a:gridCol w="2844165"/>
                  </a:tblGrid>
                  <a:tr h="122555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A.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p = </a:t>
            </a:r>
            <a:r>
              <a:rPr lang="en-US" altLang="ru-RU">
                <a:sym typeface="+mn-ea"/>
              </a:rPr>
              <a:t>∞</a:t>
            </a:r>
            <a:r>
              <a:rPr lang="en-US" altLang="en-US">
                <a:sym typeface="+mn-ea"/>
              </a:rPr>
              <a:t> c</a:t>
            </a:r>
            <a:r>
              <a:rPr lang="ru-RU" altLang="en-US">
                <a:sym typeface="+mn-ea"/>
              </a:rPr>
              <a:t> весами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8130"/>
                <a:ext cx="10515600" cy="4629150"/>
              </a:xfrm>
            </p:spPr>
            <p:txBody>
              <a:bodyPr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altLang="ru-RU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ru-RU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ru-RU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∈</m:t>
                          </m:r>
                          <m:r>
                            <a:rPr lang="en-US" altLang="ru-RU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charset="0"/>
                            </a:rPr>
                            <m:t> 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charset="0"/>
                            </a:rPr>
                            <m:t> |</m:t>
                          </m:r>
                        </m:e>
                      </m:nary>
                      <m:r>
                        <a:rPr lang="en-US" altLang="en-US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en-US" sz="2000">
                          <a:latin typeface="Cambria Math" panose="02040503050406030204" charset="0"/>
                          <a:cs typeface="Cambria Math" panose="02040503050406030204" charset="0"/>
                        </a:rPr>
                        <m:t>min</m:t>
                      </m:r>
                    </m:oMath>
                  </m:oMathPara>
                </a14:m>
                <a:endParaRPr lang="en-US" altLang="en-US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altLang="ru-RU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ru-RU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ru-RU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∈</m:t>
                          </m:r>
                          <m:r>
                            <a:rPr lang="en-US" altLang="ru-RU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ru-RU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ru-RU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ru-RU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ru-RU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ru-RU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ru-RU" sz="2000">
                          <a:solidFill>
                            <a:schemeClr val="tx1"/>
                          </a:solidFill>
                          <a:latin typeface="Cambria Math" panose="02040503050406030204" charset="0"/>
                          <a:sym typeface="+mn-ea"/>
                        </a:rPr>
                        <m:t>, </m:t>
                      </m:r>
                      <m:r>
                        <a:rPr lang="en-US" altLang="ru-RU" sz="2000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∀ </m:t>
                      </m:r>
                      <m:r>
                        <a:rPr lang="en-US" altLang="ru-RU" sz="2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ru-RU" sz="2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ru-RU" sz="2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𝐽</m:t>
                      </m:r>
                      <m:r>
                        <a:rPr lang="en-US" altLang="ru-RU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ru-RU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ru-RU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ru-RU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ru-RU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ru-RU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ru-RU" sz="2000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∀ </m:t>
                      </m:r>
                      <m:r>
                        <a:rPr lang="en-US" altLang="ru-RU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ru-RU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ru-RU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endParaRPr lang="en-US" altLang="ru-RU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ru-RU"/>
                  <a:t>полная аналогия с </a:t>
                </a:r>
                <a:r>
                  <a:rPr lang="en-US" altLang="ru-RU"/>
                  <a:t>p=1 </a:t>
                </a: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8130"/>
                <a:ext cx="10515600" cy="462915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/>
              <p:nvPr/>
            </p:nvGraphicFramePr>
            <p:xfrm>
              <a:off x="1030605" y="3808095"/>
              <a:ext cx="10131425" cy="3089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7825"/>
                    <a:gridCol w="6358890"/>
                    <a:gridCol w="2124710"/>
                  </a:tblGrid>
                  <a:tr h="267462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indent="0" algn="ctr">
                            <a:lnSpc>
                              <a:spcPct val="10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𝐽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en-US" altLang="ru-RU" sz="24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indent="0" algn="ctr">
                            <a:lnSpc>
                              <a:spcPct val="10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𝐽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ru-RU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4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a:rPr lang="en-US" altLang="ru-RU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altLang="ru-RU" sz="24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indent="0" algn="ctr">
                            <a:lnSpc>
                              <a:spcPct val="10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𝐽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|</m:t>
                                    </m:r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ru-RU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|</m:t>
                                    </m:r>
                                  </m:e>
                                </m:nary>
                                <m:r>
                                  <a:rPr lang="en-US" alt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ru-RU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400" b="0">
                              <a:solidFill>
                                <a:schemeClr val="tx1"/>
                              </a:solidFill>
                            </a:rPr>
                            <a:t>(С</a:t>
                          </a:r>
                          <a:r>
                            <a:rPr lang="en-US" altLang="ru-RU" sz="2400" b="0">
                              <a:solidFill>
                                <a:schemeClr val="tx1"/>
                              </a:solidFill>
                            </a:rPr>
                            <a:t>.7</a:t>
                          </a:r>
                          <a:r>
                            <a:rPr lang="ru-RU" altLang="en-US" sz="24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/>
              <p:nvPr/>
            </p:nvGraphicFramePr>
            <p:xfrm>
              <a:off x="1030605" y="3808095"/>
              <a:ext cx="10131425" cy="3089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7825"/>
                    <a:gridCol w="6358890"/>
                    <a:gridCol w="2124710"/>
                  </a:tblGrid>
                  <a:tr h="267462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400" b="0">
                              <a:solidFill>
                                <a:schemeClr val="tx1"/>
                              </a:solidFill>
                            </a:rPr>
                            <a:t>(С</a:t>
                          </a:r>
                          <a:r>
                            <a:rPr lang="en-US" altLang="ru-RU" sz="2400" b="0">
                              <a:solidFill>
                                <a:schemeClr val="tx1"/>
                              </a:solidFill>
                            </a:rPr>
                            <a:t>.7</a:t>
                          </a:r>
                          <a:r>
                            <a:rPr lang="ru-RU" altLang="en-US" sz="24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p = </a:t>
            </a:r>
            <a:r>
              <a:rPr lang="en-US" altLang="ru-RU">
                <a:sym typeface="+mn-ea"/>
              </a:rPr>
              <a:t>∞</a:t>
            </a:r>
            <a:r>
              <a:rPr lang="ru-RU" altLang="en-US">
                <a:sym typeface="+mn-ea"/>
              </a:rPr>
              <a:t> с доп. ограничениями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ru-RU" altLang="en-US">
                    <a:sym typeface="+mn-ea"/>
                  </a:rPr>
                  <a:t>пусть в исходной задаче есть доп. ограничения вида</a:t>
                </a:r>
                <a:endParaRPr lang="ru-RU" altLang="en-US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и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/>
                  <a:t>Аналогично </a:t>
                </a:r>
                <a:r>
                  <a:rPr lang="en-US" altLang="en-US"/>
                  <a:t>p=1</a:t>
                </a:r>
                <a:endParaRPr lang="en-US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4330"/>
                <a:ext cx="10515600" cy="5822950"/>
              </a:xfrm>
            </p:spPr>
            <p:txBody>
              <a:bodyPr/>
              <a:p>
                <a:r>
                  <a:rPr lang="ru-RU" altLang="en-US"/>
                  <a:t>Теперь задача выглядит так</a:t>
                </a:r>
                <a:endParaRPr lang="ru-RU" altLang="en-US"/>
              </a:p>
              <a:p>
                <a:endParaRPr lang="ru-RU" altLang="en-US"/>
              </a:p>
              <a:p>
                <a:endParaRPr lang="ru-RU" altLang="en-US"/>
              </a:p>
              <a:p>
                <a:endParaRPr lang="ru-RU" altLang="en-US"/>
              </a:p>
              <a:p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Сумма в нижнем выражении не содержит в себе переменных, значит можем сразу взять и сказать, что все такие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altLang="en-US"/>
                  <a:t> равны нулю.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Пусть </a:t>
                </a:r>
                <a:r>
                  <a:rPr lang="en-US" altLang="en-US"/>
                  <a:t>B - </a:t>
                </a:r>
                <a:r>
                  <a:rPr lang="ru-RU" altLang="en-US"/>
                  <a:t>множество индексов для которых ограчения выполняются как равенства, тогда задача</a:t>
                </a: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4330"/>
                <a:ext cx="10515600" cy="582295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996950" y="782320"/>
              <a:ext cx="10131425" cy="20548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3480"/>
                    <a:gridCol w="5563235"/>
                    <a:gridCol w="2124710"/>
                  </a:tblGrid>
                  <a:tr h="205486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||</m:t>
                                    </m:r>
                                    <m:r>
                                      <a:rPr lang="en-US" alt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  <m:r>
                                      <a:rPr lang="en-US" alt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  <m:r>
                                      <a:rPr lang="en-US" alt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’||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𝜋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𝑑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 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𝜋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  <a:sym typeface="+mn-ea"/>
                            </a:rPr>
                            <a:t>если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∈</m:t>
                                  </m:r>
                                  <m: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𝐽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ru-RU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ru-RU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  <m: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ru-RU" sz="2800">
                              <a:solidFill>
                                <a:schemeClr val="tx1"/>
                              </a:solidFill>
                              <a:sym typeface="+mn-ea"/>
                            </a:rPr>
                            <a:t>  </a:t>
                          </a:r>
                          <a:r>
                            <a:rPr lang="ru-RU" altLang="ru-RU" sz="2800" b="0">
                              <a:solidFill>
                                <a:schemeClr val="tx1"/>
                              </a:solidFill>
                              <a:sym typeface="+mn-ea"/>
                            </a:rPr>
                            <a:t>, то</a:t>
                          </a:r>
                          <a:r>
                            <a:rPr lang="en-US" altLang="ru-RU" sz="2800">
                              <a:solidFill>
                                <a:schemeClr val="tx1"/>
                              </a:solidFill>
                              <a:sym typeface="+mn-ea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oMath>
                          </a14:m>
                          <a:endPara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A.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996950" y="782320"/>
              <a:ext cx="10131425" cy="20548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3480"/>
                    <a:gridCol w="5563235"/>
                    <a:gridCol w="2124710"/>
                  </a:tblGrid>
                  <a:tr h="205486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A.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/>
              <p:nvPr/>
            </p:nvGraphicFramePr>
            <p:xfrm>
              <a:off x="996950" y="4551680"/>
              <a:ext cx="10131425" cy="20548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43480"/>
                    <a:gridCol w="5563235"/>
                    <a:gridCol w="2124710"/>
                  </a:tblGrid>
                  <a:tr h="205486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280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800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||</m:t>
                                    </m:r>
                                    <m:r>
                                      <a:rPr lang="en-US" altLang="en-US" sz="280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  <m:r>
                                      <a:rPr lang="en-US" altLang="en-US" sz="2800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en-US" sz="280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  <m:r>
                                      <a:rPr lang="en-US" altLang="en-US" sz="2800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’||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en-US" sz="2800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en-US" sz="2800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en-US" altLang="en-US" sz="2800"/>
                        </a:p>
                        <a:p>
                          <a:pPr marL="0" indent="0" algn="ctr">
                            <a:buNone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altLang="ru-RU" sz="28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ru-RU" sz="28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ru-RU" sz="2800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∈</m:t>
                                  </m:r>
                                  <m:r>
                                    <a:rPr lang="en-US" altLang="ru-RU" sz="28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ru-RU" sz="28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8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ru-RU" sz="28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en-US" alt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800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ru-RU" sz="28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ru-RU" sz="2800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ru-RU" sz="2800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</m:oMath>
                          </a14:m>
                          <a:r>
                            <a:rPr lang="en-US" altLang="ru-RU" sz="280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2800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 ∀ 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  <m:r>
                                <a:rPr lang="en-US" altLang="ru-RU" sz="2800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∈</m:t>
                              </m:r>
                              <m:r>
                                <a:rPr lang="en-US" altLang="ru-RU" sz="28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𝐽</m:t>
                              </m:r>
                            </m:oMath>
                          </a14:m>
                          <a:endParaRPr lang="en-US" altLang="ru-RU" sz="280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ru-RU" sz="280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,  ∀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altLang="ru-RU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/>
                            <a:t>(</a:t>
                          </a:r>
                          <a:r>
                            <a:rPr lang="en-US" altLang="ru-RU" sz="2800"/>
                            <a:t>A.</a:t>
                          </a:r>
                          <a:r>
                            <a:rPr lang="ru-RU" altLang="en-US" sz="2800"/>
                            <a:t>4</a:t>
                          </a:r>
                          <a:r>
                            <a:rPr lang="ru-RU" altLang="en-US" sz="2800"/>
                            <a:t>)</a:t>
                          </a:r>
                          <a:endParaRPr lang="ru-RU" altLang="en-US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/>
              <p:nvPr/>
            </p:nvGraphicFramePr>
            <p:xfrm>
              <a:off x="996950" y="4551680"/>
              <a:ext cx="10131425" cy="20548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43480"/>
                    <a:gridCol w="5563235"/>
                    <a:gridCol w="2124710"/>
                  </a:tblGrid>
                  <a:tr h="205486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/>
                            <a:t>(</a:t>
                          </a:r>
                          <a:r>
                            <a:rPr lang="en-US" altLang="ru-RU" sz="2800"/>
                            <a:t>A.</a:t>
                          </a:r>
                          <a:r>
                            <a:rPr lang="ru-RU" altLang="en-US" sz="2800"/>
                            <a:t>4</a:t>
                          </a:r>
                          <a:r>
                            <a:rPr lang="ru-RU" altLang="en-US" sz="2800"/>
                            <a:t>)</a:t>
                          </a:r>
                          <a:endParaRPr lang="ru-RU" altLang="en-US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p = 1</a:t>
            </a:r>
            <a:endParaRPr lang="en-US" alt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Замещающее содержимое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ru-RU" altLang="en-US"/>
              </a:p>
              <a:p>
                <a:endParaRPr lang="ru-RU" altLang="en-US"/>
              </a:p>
              <a:p>
                <a:r>
                  <a:rPr lang="ru-RU" altLang="en-US"/>
                  <a:t>Линеаризуем функцию. Минимизировать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</a:rPr>
                      <m:t> −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</a:rPr>
                      <m:t> |</m:t>
                    </m:r>
                  </m:oMath>
                </a14:m>
                <a:r>
                  <a:rPr lang="ru-RU" altLang="en-US"/>
                  <a:t>, тоже самое, что минимизировать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</a:rPr>
                      <m:t> +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>
                    <a:latin typeface="Cambria Math" panose="02040503050406030204" charset="0"/>
                    <a:cs typeface="Cambria Math" panose="02040503050406030204" charset="0"/>
                  </a:rPr>
                  <a:t>, </a:t>
                </a:r>
                <a:r>
                  <a:rPr lang="ru-RU" altLang="en-US"/>
                  <a:t>такие что </a:t>
                </a:r>
                <a:endParaRPr lang="ru-RU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charset="0"/>
                        </a:rPr>
                        <m:t> ,  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</a:rPr>
                        <m:t> 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ru-RU" altLang="en-US"/>
              </a:p>
            </p:txBody>
          </p:sp>
        </mc:Choice>
        <mc:Fallback>
          <p:sp>
            <p:nvSpPr>
              <p:cNvPr id="5" name="Замещающее содержимое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/>
              <p:nvPr/>
            </p:nvGraphicFramePr>
            <p:xfrm>
              <a:off x="1030605" y="1341120"/>
              <a:ext cx="10131425" cy="20548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3480"/>
                    <a:gridCol w="5563235"/>
                    <a:gridCol w="2124710"/>
                  </a:tblGrid>
                  <a:tr h="205486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𝐽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 −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 |</m:t>
                                    </m:r>
                                  </m:e>
                                </m:nary>
                                <m:r>
                                  <a:rPr lang="en-US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𝐽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B.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/>
              <p:nvPr/>
            </p:nvGraphicFramePr>
            <p:xfrm>
              <a:off x="1030605" y="1341120"/>
              <a:ext cx="10131425" cy="20548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3480"/>
                    <a:gridCol w="5563235"/>
                    <a:gridCol w="2124710"/>
                  </a:tblGrid>
                  <a:tr h="24638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B.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2135"/>
                <a:ext cx="10515600" cy="5605145"/>
              </a:xfrm>
            </p:spPr>
            <p:txBody>
              <a:bodyPr/>
              <a:p>
                <a:r>
                  <a:rPr lang="ru-RU" altLang="en-US"/>
                  <a:t>Почему так? Во первых, при минимизации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</a:rPr>
                      <m:t> +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altLang="en-US"/>
                  <a:t> получается, что если уменьшить и то и другое на одно и тоже очень маленькое число, то на выполнении ограничений это никак не скажется </a:t>
                </a:r>
                <a:endParaRPr lang="ru-RU" altLang="en-US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&lt;=&gt;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en-US" altLang="ru-RU"/>
                  <a:t>,</a:t>
                </a:r>
                <a:endParaRPr lang="en-US" altLang="ru-RU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&lt;=&gt;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𝛾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)−(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𝛾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ru-RU"/>
                  <a:t>,</a:t>
                </a:r>
                <a:endParaRPr lang="en-US" altLang="ru-RU"/>
              </a:p>
              <a:p>
                <a:pPr marL="0" indent="0" algn="l">
                  <a:buNone/>
                </a:pPr>
                <a:r>
                  <a:rPr lang="ru-RU" altLang="ru-RU"/>
                  <a:t>а целевая функция только уменьшится от этого.</a:t>
                </a:r>
                <a:endParaRPr lang="ru-RU" altLang="ru-RU"/>
              </a:p>
              <a:p>
                <a:pPr marL="0" indent="0" algn="l">
                  <a:buNone/>
                </a:pPr>
                <a:r>
                  <a:rPr lang="ru-RU" altLang="ru-RU"/>
                  <a:t>Таким образом на минимуме одно из значений точно будет 0, а другое будет равно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</a:rPr>
                      <m:t> −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</a:rPr>
                      <m:t> |</m:t>
                    </m:r>
                  </m:oMath>
                </a14:m>
                <a:r>
                  <a:rPr lang="ru-RU" altLang="ru-RU"/>
                  <a:t> и очевидно будет минимальным значением этого выражения.</a:t>
                </a:r>
                <a:endParaRPr lang="ru-RU" altLang="ru-RU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2135"/>
                <a:ext cx="10515600" cy="56051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9100"/>
                <a:ext cx="10515600" cy="5758180"/>
              </a:xfrm>
            </p:spPr>
            <p:txBody>
              <a:bodyPr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ru-RU" altLang="en-US"/>
              </a:p>
              <a:p>
                <a:pPr marL="0" indent="0">
                  <a:buNone/>
                </a:pPr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ru-RU" altLang="ru-RU"/>
              </a:p>
              <a:p>
                <a:pPr marL="0" indent="0">
                  <a:buNone/>
                </a:pPr>
                <a:r>
                  <a:rPr lang="ru-RU" altLang="ru-RU"/>
                  <a:t>Теперь это ЗЛП.</a:t>
                </a:r>
                <a:endParaRPr lang="ru-RU" altLang="ru-RU"/>
              </a:p>
              <a:p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9100"/>
                <a:ext cx="10515600" cy="575818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/>
              <p:nvPr/>
            </p:nvGraphicFramePr>
            <p:xfrm>
              <a:off x="928370" y="419100"/>
              <a:ext cx="10426065" cy="27978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0980"/>
                    <a:gridCol w="6763385"/>
                    <a:gridCol w="2171700"/>
                  </a:tblGrid>
                  <a:tr h="37007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𝐽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</a:rPr>
                                      <m:t> 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𝐽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 , 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𝐽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 </m:t>
                                </m:r>
                              </m:oMath>
                            </m:oMathPara>
                          </a14:m>
                          <a:endParaRPr 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 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.2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/>
              <p:nvPr/>
            </p:nvGraphicFramePr>
            <p:xfrm>
              <a:off x="928370" y="419100"/>
              <a:ext cx="10426065" cy="27978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0980"/>
                    <a:gridCol w="6763385"/>
                    <a:gridCol w="2171700"/>
                  </a:tblGrid>
                  <a:tr h="37007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.2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323850"/>
            <a:ext cx="10515600" cy="5853430"/>
          </a:xfrm>
        </p:spPr>
        <p:txBody>
          <a:bodyPr/>
          <a:p>
            <a:pPr marL="0" indent="0">
              <a:buNone/>
            </a:pPr>
            <a:r>
              <a:rPr lang="ru-RU" altLang="en-US"/>
              <a:t>Введем обозначение</a:t>
            </a:r>
            <a:endParaRPr lang="ru-RU" altLang="en-US"/>
          </a:p>
          <a:p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Тогда </a:t>
            </a:r>
            <a:endParaRPr lang="en-US" i="1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lang="en-US" altLang="ru-RU" i="1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lang="ru-RU" altLang="ru-RU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/>
              <p:nvPr/>
            </p:nvGraphicFramePr>
            <p:xfrm>
              <a:off x="927735" y="783590"/>
              <a:ext cx="10426065" cy="10375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0980"/>
                    <a:gridCol w="6763385"/>
                    <a:gridCol w="2171700"/>
                  </a:tblGrid>
                  <a:tr h="103759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alt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sup>
                                </m:sSubSup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=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/>
              <p:nvPr/>
            </p:nvGraphicFramePr>
            <p:xfrm>
              <a:off x="927735" y="783590"/>
              <a:ext cx="10426065" cy="10375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0980"/>
                    <a:gridCol w="6763385"/>
                    <a:gridCol w="2171700"/>
                  </a:tblGrid>
                  <a:tr h="103759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882650" y="2520950"/>
              <a:ext cx="10426065" cy="10375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0980"/>
                    <a:gridCol w="6763385"/>
                    <a:gridCol w="2171700"/>
                  </a:tblGrid>
                  <a:tr h="103759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</a:rPr>
                                  <m:t> 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ru-RU" alt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882650" y="2520950"/>
              <a:ext cx="10426065" cy="10375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0980"/>
                    <a:gridCol w="6763385"/>
                    <a:gridCol w="2171700"/>
                  </a:tblGrid>
                  <a:tr h="103759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1950"/>
                <a:ext cx="10515600" cy="6294120"/>
              </a:xfrm>
            </p:spPr>
            <p:txBody>
              <a:bodyPr>
                <a:normAutofit lnSpcReduction="10000"/>
              </a:bodyPr>
              <a:p>
                <a:r>
                  <a:rPr lang="ru-RU" altLang="en-US"/>
                  <a:t>Построим двойственную задачу к задаче </a:t>
                </a:r>
                <a:r>
                  <a:rPr lang="en-US" altLang="ru-RU">
                    <a:sym typeface="+mn-ea"/>
                  </a:rPr>
                  <a:t>B.2</a:t>
                </a:r>
                <a:r>
                  <a:rPr lang="en-US" altLang="ru-RU"/>
                  <a:t>:</a:t>
                </a:r>
                <a:endParaRPr lang="en-US" altLang="ru-RU"/>
              </a:p>
              <a:p>
                <a:pPr marL="0" indent="0">
                  <a:buNone/>
                </a:pPr>
                <a:endParaRPr lang="ru-RU" altLang="en-US"/>
              </a:p>
              <a:p>
                <a:r>
                  <a:rPr lang="ru-RU" altLang="en-US"/>
                  <a:t>Двойственные переменные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ru-RU"/>
                  <a:t>,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𝐽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/>
                  <a:t>Целевая функция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𝐽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(...)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𝑚𝑖𝑛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/>
                  <a:t>Ограничения из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charset="0"/>
                      </a:rPr>
                      <m:t>“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”</m:t>
                    </m:r>
                  </m:oMath>
                </a14:m>
                <a:r>
                  <a:rPr lang="ru-RU" altLang="en-US"/>
                  <a:t>    -</a:t>
                </a:r>
                <a:r>
                  <a:rPr lang="en-US" altLang="en-US"/>
                  <a:t>&gt;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𝐽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ru-RU" altLang="en-US"/>
              </a:p>
              <a:p>
                <a:r>
                  <a:rPr lang="ru-RU" altLang="en-US"/>
                  <a:t>Ограничения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altLang="en-US">
                    <a:sym typeface="+mn-ea"/>
                  </a:rPr>
                  <a:t>    -</a:t>
                </a:r>
                <a:r>
                  <a:rPr lang="en-US" altLang="en-US">
                    <a:sym typeface="+mn-ea"/>
                  </a:rPr>
                  <a:t>&gt;   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ru-RU"/>
                  <a:t> </a:t>
                </a:r>
                <a:r>
                  <a:rPr lang="ru-RU" altLang="ru-RU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ru-RU" altLang="ru-RU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1950"/>
                <a:ext cx="10515600" cy="6294120"/>
              </a:xfrm>
              <a:blipFill rotWithShape="1">
                <a:blip r:embed="rId1"/>
                <a:stretch>
                  <a:fillRect t="-454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/>
              <p:nvPr/>
            </p:nvGraphicFramePr>
            <p:xfrm>
              <a:off x="883285" y="3520440"/>
              <a:ext cx="10426065" cy="32131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0980"/>
                    <a:gridCol w="6763385"/>
                    <a:gridCol w="2171700"/>
                  </a:tblGrid>
                  <a:tr h="96075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𝐽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∈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𝐽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ru-RU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altLang="ru-RU" sz="280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sym typeface="+mn-ea"/>
                                  </a:rPr>
                                  <m:t>, 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B.3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/>
              <p:nvPr/>
            </p:nvGraphicFramePr>
            <p:xfrm>
              <a:off x="883285" y="3520440"/>
              <a:ext cx="10426065" cy="32131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0980"/>
                    <a:gridCol w="6763385"/>
                    <a:gridCol w="2171700"/>
                  </a:tblGrid>
                  <a:tr h="249682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B.3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9648</Words>
  <Application>WPS Presentation</Application>
  <PresentationFormat>Widescreen</PresentationFormat>
  <Paragraphs>366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SimSun</vt:lpstr>
      <vt:lpstr>Wingdings</vt:lpstr>
      <vt:lpstr>Cambria Math</vt:lpstr>
      <vt:lpstr>MS Mincho</vt:lpstr>
      <vt:lpstr>Segoe Print</vt:lpstr>
      <vt:lpstr>Calibri</vt:lpstr>
      <vt:lpstr>Calibri Light</vt:lpstr>
      <vt:lpstr>Microsoft YaHei</vt:lpstr>
      <vt:lpstr>Arial Unicode MS</vt:lpstr>
      <vt:lpstr>Office Theme</vt:lpstr>
      <vt:lpstr>Обратное программирование</vt:lpstr>
      <vt:lpstr>Постановка задачи</vt:lpstr>
      <vt:lpstr>Постановка задачи</vt:lpstr>
      <vt:lpstr>PowerPoint 演示文稿</vt:lpstr>
      <vt:lpstr>p =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Анализ результата (при p = 1)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 = 1 c весами</vt:lpstr>
      <vt:lpstr>p = 1 с доп. ограничениями</vt:lpstr>
      <vt:lpstr>p = 1 с доп. ограничениями</vt:lpstr>
      <vt:lpstr>PowerPoint 演示文稿</vt:lpstr>
      <vt:lpstr>0-1 ЗЛП</vt:lpstr>
      <vt:lpstr>0-1 ЗЛП</vt:lpstr>
      <vt:lpstr>0-1 ЗЛП</vt:lpstr>
      <vt:lpstr>p = 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 = ∞ c весами</vt:lpstr>
      <vt:lpstr>p = ∞ с доп. ограничениями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Обратное программирование</dc:title>
  <dc:creator/>
  <cp:lastModifiedBy>ad.romanov</cp:lastModifiedBy>
  <cp:revision>15</cp:revision>
  <dcterms:created xsi:type="dcterms:W3CDTF">2023-06-21T12:03:00Z</dcterms:created>
  <dcterms:modified xsi:type="dcterms:W3CDTF">2023-07-24T05:51:45Z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4F9560042BE547FCBF27E53B9E32EFFF</vt:lpwstr>
  </property>
  <property fmtid="{D5CDD505-2E9C-101B-9397-08002B2CF9AE}" pid="3" name="KSOProductBuildVer">
    <vt:lpwstr>1049-11.2.0.11537</vt:lpwstr>
  </property>
</Properties>
</file>