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Mixed-integer bilevel linear program.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7595"/>
          </a:xfrm>
        </p:spPr>
        <p:txBody>
          <a:bodyPr/>
          <a:p>
            <a:r>
              <a:rPr lang="en-US" altLang="ru-RU"/>
              <a:t>Subproblem 1</a:t>
            </a:r>
            <a:endParaRPr lang="en-US" altLang="ru-RU"/>
          </a:p>
        </p:txBody>
      </p:sp>
      <p:pic>
        <p:nvPicPr>
          <p:cNvPr id="11" name="Замещающее содержимое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33675" y="1768475"/>
            <a:ext cx="6724650" cy="1895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9650"/>
          </a:xfrm>
        </p:spPr>
        <p:txBody>
          <a:bodyPr/>
          <a:p>
            <a:r>
              <a:rPr lang="en-US" altLang="ru-RU"/>
              <a:t>Subproblem 2</a:t>
            </a:r>
            <a:endParaRPr lang="en-US" altLang="ru-RU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3870" y="1503045"/>
            <a:ext cx="6143625" cy="18383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Алгоритм</a:t>
            </a:r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0770" y="1896110"/>
            <a:ext cx="10029825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2720" y="614045"/>
            <a:ext cx="9305925" cy="56292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Мотивация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ru-RU" altLang="en-US"/>
                  <a:t>Есть следующая проблема</a:t>
                </a:r>
                <a:endParaRPr lang="ru-RU" altLang="en-US"/>
              </a:p>
              <a:p>
                <a:pPr marL="0" indent="0" algn="ctr">
                  <a:lnSpc>
                    <a:spcPct val="110000"/>
                  </a:lnSpc>
                  <a:buNone/>
                </a:pPr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ru-RU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ru-RU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ru-RU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ru-RU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ru-RU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en-US"/>
                  <a:t>,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</m:oMath>
                </a14:m>
                <a:r>
                  <a:rPr lang="en-US" altLang="en-US"/>
                  <a:t>,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en-US" altLang="en-US"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bar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bar>
                  </m:oMath>
                </a14:m>
                <a:r>
                  <a:rPr lang="en-US" altLang="en-US"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bar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altLang="en-US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/>
                  <a:t> - </a:t>
                </a:r>
                <a:r>
                  <a:rPr lang="ru-RU" altLang="en-US"/>
                  <a:t>заранее определенный матрицы/вектора.</a:t>
                </a:r>
                <a:endParaRPr lang="ru-RU" altLang="en-US"/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/>
              <p:nvPr/>
            </p:nvGraphicFramePr>
            <p:xfrm>
              <a:off x="1054735" y="2616835"/>
              <a:ext cx="10082530" cy="3423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63980"/>
                    <a:gridCol w="7221855"/>
                    <a:gridCol w="1496695"/>
                  </a:tblGrid>
                  <a:tr h="96075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p>
                          <a:pPr marL="0" indent="0" algn="ctr">
                            <a:lnSpc>
                              <a:spcPct val="11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ru-RU" sz="280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||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ru-RU" sz="2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ru-RU" sz="280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||→</m:t>
                                </m:r>
                                <m:limLow>
                                  <m:limLowPr>
                                    <m:ctrlPr>
                                      <a:rPr lang="en-US" altLang="ru-RU" sz="2800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ru-RU" sz="2800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, </m:t>
                                    </m:r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</m:t>
                                    </m:r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, </m:t>
                                    </m:r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lim>
                                </m:limLow>
                              </m:oMath>
                            </m:oMathPara>
                          </a14:m>
                          <a:endParaRPr lang="en-US" altLang="ru-RU" sz="2800"/>
                        </a:p>
                        <a:p>
                          <a:pPr marL="0" indent="0" algn="ctr">
                            <a:lnSpc>
                              <a:spcPct val="11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𝐶𝑐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 algn="ctr">
                            <a:lnSpc>
                              <a:spcPct val="11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𝐵𝑏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 algn="ctr">
                            <a:lnSpc>
                              <a:spcPct val="12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ru-RU" sz="280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argmax</m:t>
                                </m:r>
                                <m:r>
                                  <a:rPr lang="en-US" altLang="ru-RU" sz="280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{</m:t>
                                </m:r>
                                <m:sSup>
                                  <m:sSupPr>
                                    <m:ctrlP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с</m:t>
                                    </m:r>
                                  </m:e>
                                  <m:sup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`: 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𝐴𝑥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`=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`≥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ru-RU" sz="280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ru-RU" altLang="en-US" sz="2800" b="0"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/>
                            <a:t>(</a:t>
                          </a:r>
                          <a:r>
                            <a:rPr lang="en-US" altLang="ru-RU" sz="2800"/>
                            <a:t>A.</a:t>
                          </a:r>
                          <a:r>
                            <a:rPr lang="ru-RU" altLang="en-US" sz="2800"/>
                            <a:t>1)</a:t>
                          </a:r>
                          <a:endParaRPr lang="ru-RU" altLang="en-US" sz="2800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/>
              <p:nvPr/>
            </p:nvGraphicFramePr>
            <p:xfrm>
              <a:off x="1054735" y="2616835"/>
              <a:ext cx="10082530" cy="3423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63980"/>
                    <a:gridCol w="7221855"/>
                    <a:gridCol w="1496695"/>
                  </a:tblGrid>
                  <a:tr h="209994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/>
                            <a:t>(</a:t>
                          </a:r>
                          <a:r>
                            <a:rPr lang="en-US" altLang="ru-RU" sz="2800"/>
                            <a:t>A.</a:t>
                          </a:r>
                          <a:r>
                            <a:rPr lang="ru-RU" altLang="en-US" sz="2800"/>
                            <a:t>1)</a:t>
                          </a:r>
                          <a:endParaRPr lang="ru-RU" altLang="en-US" sz="2800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99440"/>
                <a:ext cx="10515600" cy="5577840"/>
              </a:xfrm>
            </p:spPr>
            <p:txBody>
              <a:bodyPr/>
              <a:p>
                <a:pPr marL="0" indent="0">
                  <a:buNone/>
                </a:pPr>
                <a:r>
                  <a:rPr lang="ru-RU" altLang="en-US"/>
                  <a:t>Пусть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ru-RU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en-US" altLang="ru-RU">
                    <a:latin typeface="Cambria Math" panose="02040503050406030204" charset="0"/>
                    <a:ea typeface="MS Mincho" charset="0"/>
                    <a:cs typeface="Cambria Math" panose="0204050305040603020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en-US" altLang="ru-RU">
                    <a:latin typeface="Cambria Math" panose="02040503050406030204" charset="0"/>
                    <a:ea typeface="MS Mincho" charset="0"/>
                    <a:cs typeface="Cambria Math" panose="0204050305040603020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en-US" altLang="ru-RU">
                    <a:latin typeface="Cambria Math" panose="02040503050406030204" charset="0"/>
                    <a:ea typeface="MS Mincho" charset="0"/>
                    <a:cs typeface="Cambria Math" panose="02040503050406030204" charset="0"/>
                  </a:rPr>
                  <a:t> - </a:t>
                </a:r>
                <a:r>
                  <a:rPr lang="ru-RU" altLang="en-US"/>
                  <a:t>решение этой задачи.</a:t>
                </a:r>
                <a:endParaRPr lang="ru-RU" altLang="en-US"/>
              </a:p>
              <a:p>
                <a:pPr marL="0" indent="0">
                  <a:buNone/>
                </a:pPr>
                <a:r>
                  <a:rPr lang="ru-RU" altLang="en-US"/>
                  <a:t>Тогда множество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ru-RU">
                        <a:latin typeface="Cambria Math" panose="02040503050406030204" charset="0"/>
                        <a:cs typeface="Cambria Math" panose="02040503050406030204" charset="0"/>
                      </a:rPr>
                      <m:t>argmax</m:t>
                    </m:r>
                    <m:r>
                      <a:rPr lang="en-US" altLang="ru-RU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sSup>
                      <m:sSupPr>
                        <m:ctrlP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с’</m:t>
                        </m:r>
                      </m:e>
                      <m: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p>
                    </m:sSup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: 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𝐴𝑥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’,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ru-RU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en-US" altLang="ru-RU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ru-RU" altLang="en-US"/>
                  <a:t>такого, что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ru-RU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ru-RU" altLang="en-US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ru-RU" altLang="en-US"/>
                  <a:t>будет ближайшим 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altLang="en-US"/>
                  <a:t> </a:t>
                </a:r>
                <a:r>
                  <a:rPr lang="ru-RU" altLang="en-US"/>
                  <a:t>элементом этого множества.</a:t>
                </a:r>
                <a:endParaRPr lang="ru-RU" altLang="en-US"/>
              </a:p>
              <a:p>
                <a:pPr marL="0" indent="0">
                  <a:buNone/>
                </a:pPr>
                <a:r>
                  <a:rPr lang="ru-RU" altLang="en-US"/>
                  <a:t>Однако про расположения других элементов множества ничего не известно.</a:t>
                </a:r>
                <a:endParaRPr lang="ru-RU" altLang="en-US"/>
              </a:p>
              <a:p>
                <a:pPr marL="0" indent="0">
                  <a:buNone/>
                </a:pPr>
                <a:r>
                  <a:rPr lang="ru-RU" altLang="en-US"/>
                  <a:t>Можно сформулировать другую задачу.</a:t>
                </a:r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ru-RU" altLang="en-US"/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99440"/>
                <a:ext cx="10515600" cy="557784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1340"/>
                <a:ext cx="10515600" cy="5883910"/>
              </a:xfrm>
            </p:spPr>
            <p:txBody>
              <a:bodyPr/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r>
                  <a:rPr lang="ru-RU" altLang="en-US"/>
                  <a:t>Теперь, если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ru-RU" altLang="en-US"/>
                  <a:t>,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ru-RU" altLang="en-US"/>
                  <a:t>,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ru-RU" altLang="en-US"/>
                  <a:t> - допустимое решение этой задачи, то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ru-RU" altLang="en-US"/>
                  <a:t> всегда будет самым далеким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altLang="en-US"/>
                  <a:t> элементом множества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ru-RU">
                        <a:latin typeface="Cambria Math" panose="02040503050406030204" charset="0"/>
                        <a:cs typeface="Cambria Math" panose="02040503050406030204" charset="0"/>
                      </a:rPr>
                      <m:t>argmax</m:t>
                    </m:r>
                    <m:r>
                      <a:rPr lang="en-US" altLang="ru-RU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sSup>
                      <m:sSupPr>
                        <m:ctrlP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с’</m:t>
                        </m:r>
                      </m:e>
                      <m: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p>
                    </m:sSup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: 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𝐴𝑥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ru-RU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ru-RU" altLang="en-US">
                    <a:latin typeface="Cambria Math" panose="02040503050406030204" charset="0"/>
                    <a:cs typeface="Cambria Math" panose="02040503050406030204" charset="0"/>
                  </a:rPr>
                  <a:t>.</a:t>
                </a:r>
                <a:r>
                  <a:rPr lang="ru-RU" altLang="en-US"/>
                  <a:t> А оптимальное решение - это такой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ru-RU" altLang="en-US">
                    <a:latin typeface="Cambria Math" panose="02040503050406030204" charset="0"/>
                    <a:cs typeface="Cambria Math" panose="02040503050406030204" charset="0"/>
                  </a:rPr>
                  <a:t>, </a:t>
                </a:r>
                <a:r>
                  <a:rPr lang="ru-RU" altLang="en-US"/>
                  <a:t>который является самым близким 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altLang="en-US"/>
                  <a:t> среди всех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</m:oMath>
                </a14:m>
                <a:r>
                  <a:rPr lang="ru-RU" altLang="en-US"/>
                  <a:t> и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</m:oMath>
                </a14:m>
                <a:r>
                  <a:rPr lang="ru-RU" altLang="en-US">
                    <a:latin typeface="Cambria Math" panose="02040503050406030204" charset="0"/>
                    <a:cs typeface="Cambria Math" panose="02040503050406030204" charset="0"/>
                  </a:rPr>
                  <a:t>.</a:t>
                </a:r>
                <a:endParaRPr lang="ru-RU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ru-RU" altLang="en-US">
                    <a:sym typeface="+mn-ea"/>
                  </a:rPr>
                  <a:t>Возьмем L</a:t>
                </a:r>
                <a:r>
                  <a:rPr lang="ru-RU" altLang="en-US" baseline="-25000">
                    <a:sym typeface="+mn-ea"/>
                  </a:rPr>
                  <a:t>1</a:t>
                </a:r>
                <a:r>
                  <a:rPr lang="ru-RU" altLang="en-US">
                    <a:sym typeface="+mn-ea"/>
                  </a:rPr>
                  <a:t> норму.</a:t>
                </a: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1340"/>
                <a:ext cx="10515600" cy="588391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/>
              <p:nvPr/>
            </p:nvGraphicFramePr>
            <p:xfrm>
              <a:off x="1054735" y="561340"/>
              <a:ext cx="10082530" cy="28975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63980"/>
                    <a:gridCol w="7221855"/>
                    <a:gridCol w="1496695"/>
                  </a:tblGrid>
                  <a:tr h="289750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p>
                          <a:pPr marL="0" indent="0" algn="ctr">
                            <a:lnSpc>
                              <a:spcPct val="11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ru-RU" sz="280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|</m:t>
                                </m:r>
                                <m:r>
                                  <a:rPr lang="en-US" altLang="ru-RU" sz="280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|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ru-RU" sz="2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ru-RU" sz="280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|</m:t>
                                </m:r>
                                <m:r>
                                  <a:rPr lang="en-US" altLang="ru-RU" sz="280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|</m:t>
                                </m:r>
                                <m:r>
                                  <a:rPr lang="en-US" altLang="ru-RU" sz="280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→</m:t>
                                </m:r>
                                <m:limLow>
                                  <m:limLowPr>
                                    <m:ctrlPr>
                                      <a:rPr lang="en-US" altLang="ru-RU" sz="2800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ru-RU" sz="2800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, </m:t>
                                    </m:r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</m:t>
                                    </m:r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, </m:t>
                                    </m:r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lim>
                                </m:limLow>
                              </m:oMath>
                            </m:oMathPara>
                          </a14:m>
                          <a:endParaRPr lang="en-US" altLang="ru-RU" sz="2800"/>
                        </a:p>
                        <a:p>
                          <a:pPr marL="0" indent="0" algn="ctr">
                            <a:lnSpc>
                              <a:spcPct val="11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𝐶𝑐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 algn="ctr">
                            <a:lnSpc>
                              <a:spcPct val="11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𝐵𝑏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 algn="ctr">
                            <a:lnSpc>
                              <a:spcPct val="13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ru-RU" sz="280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argmax</m:t>
                                </m:r>
                                <m:r>
                                  <a:rPr lang="en-US" altLang="ru-RU" sz="280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{</m:t>
                                </m:r>
                                <m:r>
                                  <a:rPr lang="en-US" altLang="ru-RU" sz="280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||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`−</m:t>
                                </m:r>
                                <m:sSub>
                                  <m:sSubPr>
                                    <m:ctrlPr>
                                      <a:rPr lang="en-US" altLang="ru-RU" sz="2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ru-RU" sz="280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||</m:t>
                                </m:r>
                              </m:oMath>
                            </m:oMathPara>
                          </a14:m>
                          <a:endParaRPr lang="en-US" altLang="ru-RU" sz="280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endParaRPr>
                        </a:p>
                        <a:p>
                          <a:pPr marL="0" indent="0" algn="ctr">
                            <a:lnSpc>
                              <a:spcPct val="11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       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`∈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ru-RU" sz="280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argmax</m:t>
                                </m:r>
                                <m:r>
                                  <a:rPr lang="en-US" altLang="ru-RU" sz="280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{</m:t>
                                </m:r>
                                <m:sSup>
                                  <m:sSupPr>
                                    <m:ctrlP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с</m:t>
                                    </m:r>
                                  </m:e>
                                  <m:sup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``: 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𝐴𝑥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``=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``≥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ru-RU" sz="280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}</m:t>
                                </m:r>
                                <m:r>
                                  <a:rPr lang="en-US" altLang="ru-RU" sz="280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 </m:t>
                                </m:r>
                              </m:oMath>
                            </m:oMathPara>
                          </a14:m>
                          <a:endParaRPr lang="en-US" altLang="ru-RU" sz="2800"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 algn="ctr">
                            <a:lnSpc>
                              <a:spcPct val="11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ru-RU" sz="280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</m:t>
                                </m:r>
                                <m:r>
                                  <a:rPr lang="en-US" altLang="ru-RU" sz="280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ru-RU" altLang="en-US" sz="2800" b="0"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/>
                            <a:t>(</a:t>
                          </a:r>
                          <a:r>
                            <a:rPr lang="en-US" altLang="ru-RU" sz="2800"/>
                            <a:t>A.</a:t>
                          </a:r>
                          <a:r>
                            <a:rPr lang="ru-RU" altLang="en-US" sz="2800"/>
                            <a:t>2</a:t>
                          </a:r>
                          <a:r>
                            <a:rPr lang="ru-RU" altLang="en-US" sz="2800"/>
                            <a:t>)</a:t>
                          </a:r>
                          <a:endParaRPr lang="ru-RU" altLang="en-US" sz="2800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/>
              <p:nvPr/>
            </p:nvGraphicFramePr>
            <p:xfrm>
              <a:off x="1054735" y="561340"/>
              <a:ext cx="10082530" cy="28975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63980"/>
                    <a:gridCol w="7221855"/>
                    <a:gridCol w="1496695"/>
                  </a:tblGrid>
                  <a:tr h="308419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/>
                            <a:t>(</a:t>
                          </a:r>
                          <a:r>
                            <a:rPr lang="en-US" altLang="ru-RU" sz="2800"/>
                            <a:t>A.</a:t>
                          </a:r>
                          <a:r>
                            <a:rPr lang="ru-RU" altLang="en-US" sz="2800"/>
                            <a:t>2</a:t>
                          </a:r>
                          <a:r>
                            <a:rPr lang="ru-RU" altLang="en-US" sz="2800"/>
                            <a:t>)</a:t>
                          </a:r>
                          <a:endParaRPr lang="ru-RU" altLang="en-US" sz="2800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589915"/>
            <a:ext cx="10515600" cy="5587365"/>
          </a:xfrm>
        </p:spPr>
        <p:txBody>
          <a:bodyPr/>
          <a:p>
            <a:pPr marL="0" indent="0">
              <a:buNone/>
            </a:pPr>
            <a:r>
              <a:rPr lang="ru-RU" altLang="en-US"/>
              <a:t>Теперь попробуем линеаризовать все это</a:t>
            </a:r>
            <a:r>
              <a:rPr lang="en-US" altLang="ru-RU"/>
              <a:t>:</a:t>
            </a:r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endParaRPr lang="ru-RU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/>
              <p:nvPr/>
            </p:nvGraphicFramePr>
            <p:xfrm>
              <a:off x="1054735" y="1078865"/>
              <a:ext cx="10082530" cy="52768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63980"/>
                    <a:gridCol w="7221855"/>
                    <a:gridCol w="1496695"/>
                  </a:tblGrid>
                  <a:tr h="527685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p>
                          <a:pPr marL="0" indent="0" algn="l">
                            <a:lnSpc>
                              <a:spcPct val="110000"/>
                            </a:lnSpc>
                            <a:buNone/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altLang="ru-RU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ru-RU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  <m:r>
                                    <a:rPr lang="en-US" altLang="ru-RU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∈</m:t>
                                  </m:r>
                                  <m:r>
                                    <a:rPr lang="en-US" altLang="ru-RU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𝐽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ru-RU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ru-RU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ru-RU" sz="2800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→</m:t>
                              </m:r>
                              <m:limLow>
                                <m:limLowPr>
                                  <m:ctrlPr>
                                    <a:rPr lang="en-US" altLang="ru-RU" sz="2800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ru-RU" sz="2800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ru-RU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  <m:r>
                                    <a:rPr lang="en-US" altLang="ru-RU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 </m:t>
                                  </m:r>
                                  <m:r>
                                    <a:rPr lang="en-US" altLang="ru-RU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𝑐</m:t>
                                  </m:r>
                                  <m:r>
                                    <a:rPr lang="en-US" altLang="ru-RU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 </m:t>
                                  </m:r>
                                  <m:r>
                                    <a:rPr lang="en-US" altLang="ru-RU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𝑏</m:t>
                                  </m:r>
                                  <m:r>
                                    <a:rPr lang="en-US" altLang="ru-RU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 </m:t>
                                  </m:r>
                                  <m:r>
                                    <a:rPr lang="en-US" altLang="ru-RU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𝑤</m:t>
                                  </m:r>
                                </m:lim>
                              </m:limLow>
                            </m:oMath>
                          </a14:m>
                          <a:r>
                            <a:rPr lang="en-US" altLang="ru-RU" sz="2800"/>
                            <a:t> </a:t>
                          </a:r>
                          <a:endParaRPr lang="en-US" altLang="ru-RU" sz="2800"/>
                        </a:p>
                        <a:p>
                          <a:pPr marL="0" indent="0" algn="ctr">
                            <a:lnSpc>
                              <a:spcPct val="11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𝐶𝑐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</m:t>
                                    </m:r>
                                  </m:e>
                                </m:ba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    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𝐵𝑏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 algn="ctr">
                            <a:lnSpc>
                              <a:spcPct val="11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|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ru-RU" sz="2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|≤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 algn="l">
                            <a:lnSpc>
                              <a:spcPct val="130000"/>
                            </a:lnSpc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altLang="ru-RU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ru-RU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ru-RU" sz="28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argmax</m:t>
                              </m:r>
                              <m:r>
                                <a:rPr lang="en-US" altLang="ru-RU" sz="28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{</m:t>
                              </m:r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altLang="ru-RU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ru-RU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  <m:r>
                                    <a:rPr lang="en-US" altLang="ru-RU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∈</m:t>
                                  </m:r>
                                  <m:r>
                                    <a:rPr lang="en-US" altLang="ru-RU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𝐽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ru-RU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𝑤</m:t>
                                      </m:r>
                                      <m:r>
                                        <a:rPr lang="en-US" altLang="ru-RU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’</m:t>
                                      </m:r>
                                    </m:e>
                                    <m:sub>
                                      <m:r>
                                        <a:rPr lang="en-US" altLang="ru-RU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en-US" altLang="ru-RU" sz="2800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a:t>:</a:t>
                          </a:r>
                          <a:endParaRPr lang="en-US" altLang="ru-RU" sz="280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endParaRPr>
                        </a:p>
                        <a:p>
                          <a:pPr marL="0" indent="0" algn="l">
                            <a:lnSpc>
                              <a:spcPct val="130000"/>
                            </a:lnSpc>
                            <a:buNone/>
                          </a:pP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a:t>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𝐴𝑥</m:t>
                              </m:r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`=</m:t>
                              </m:r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𝑏</m:t>
                              </m:r>
                            </m:oMath>
                          </a14:m>
                          <a:endParaRPr lang="en-US" altLang="ru-RU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 algn="l">
                            <a:lnSpc>
                              <a:spcPct val="130000"/>
                            </a:lnSpc>
                            <a:buNone/>
                          </a:pPr>
                          <a:r>
                            <a:rPr lang="en-US" altLang="ru-RU" sz="280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a:t>      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ru-R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ru-R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ru-R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≥</m:t>
                              </m:r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𝑐</m:t>
                              </m:r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   </m:t>
                              </m:r>
                              <m:sSup>
                                <m:sSupPr>
                                  <m:ctrlPr>
                                    <a:rPr lang="en-US" altLang="ru-R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ru-R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altLang="ru-R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ru-R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𝑐</m:t>
                              </m:r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ru-R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ru-R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  <m:r>
                                    <a:rPr lang="en-US" altLang="ru-R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`</m:t>
                                  </m:r>
                                </m:e>
                                <m:sup>
                                  <m:r>
                                    <a:rPr lang="en-US" altLang="ru-R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oMath>
                          </a14:m>
                          <a:endParaRPr lang="en-US" altLang="ru-RU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 algn="l">
                            <a:lnSpc>
                              <a:spcPct val="130000"/>
                            </a:lnSpc>
                            <a:buNone/>
                          </a:pPr>
                          <a:r>
                            <a:rPr lang="en-US" altLang="ru-RU" sz="2800" b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a:t>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ru-RU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|</m:t>
                              </m:r>
                              <m:r>
                                <a:rPr lang="en-US" altLang="ru-RU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ru-RU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ru-RU" sz="28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8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ru-RU" sz="28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ru-RU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|≥</m:t>
                              </m:r>
                              <m:r>
                                <a:rPr lang="en-US" altLang="ru-RU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𝑤</m:t>
                              </m:r>
                              <m:r>
                                <a:rPr lang="en-US" altLang="ru-RU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’</m:t>
                              </m:r>
                            </m:oMath>
                          </a14:m>
                          <a:endParaRPr lang="en-US" altLang="ru-RU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 algn="l">
                            <a:lnSpc>
                              <a:spcPct val="130000"/>
                            </a:lnSpc>
                            <a:buNone/>
                          </a:pPr>
                          <a:r>
                            <a:rPr lang="en-US" altLang="ru-RU" sz="280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a:t>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`≥</m:t>
                              </m:r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oMath>
                          </a14:m>
                          <a:endParaRPr lang="en-US" altLang="ru-RU" sz="280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endParaRPr>
                        </a:p>
                        <a:p>
                          <a:pPr marL="0" indent="0" algn="ctr">
                            <a:lnSpc>
                              <a:spcPct val="11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       </m:t>
                                </m:r>
                                <m:r>
                                  <a:rPr lang="en-US" altLang="ru-RU" sz="280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ru-RU" altLang="en-US" sz="2800" b="0"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sz="2800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/>
              <p:nvPr/>
            </p:nvGraphicFramePr>
            <p:xfrm>
              <a:off x="1054735" y="1078865"/>
              <a:ext cx="10082530" cy="52768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63980"/>
                    <a:gridCol w="7221855"/>
                    <a:gridCol w="1496695"/>
                  </a:tblGrid>
                  <a:tr h="527685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sz="2800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/>
              <p:nvPr/>
            </p:nvGraphicFramePr>
            <p:xfrm>
              <a:off x="1054735" y="350520"/>
              <a:ext cx="10082530" cy="600519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63980"/>
                    <a:gridCol w="7221855"/>
                    <a:gridCol w="1496695"/>
                  </a:tblGrid>
                  <a:tr h="600519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p>
                          <a:pPr marL="0" indent="0" algn="l">
                            <a:lnSpc>
                              <a:spcPct val="110000"/>
                            </a:lnSpc>
                            <a:buNone/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altLang="ru-RU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ru-RU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  <m:r>
                                    <a:rPr lang="en-US" altLang="ru-RU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∈</m:t>
                                  </m:r>
                                  <m:r>
                                    <a:rPr lang="en-US" altLang="ru-RU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𝐽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ru-RU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ru-RU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ru-RU" sz="2800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→</m:t>
                              </m:r>
                              <m:limLow>
                                <m:limLowPr>
                                  <m:ctrlPr>
                                    <a:rPr lang="en-US" altLang="ru-RU" sz="2800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ru-RU" sz="2800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ru-RU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  <m:r>
                                    <a:rPr lang="en-US" altLang="ru-RU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 </m:t>
                                  </m:r>
                                  <m:r>
                                    <a:rPr lang="en-US" altLang="ru-RU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𝑐</m:t>
                                  </m:r>
                                  <m:r>
                                    <a:rPr lang="en-US" altLang="ru-RU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 </m:t>
                                  </m:r>
                                  <m:r>
                                    <a:rPr lang="en-US" altLang="ru-RU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𝑏</m:t>
                                  </m:r>
                                  <m:r>
                                    <a:rPr lang="en-US" altLang="ru-RU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 </m:t>
                                  </m:r>
                                  <m:r>
                                    <a:rPr lang="en-US" altLang="ru-RU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𝑤</m:t>
                                  </m:r>
                                </m:lim>
                              </m:limLow>
                            </m:oMath>
                          </a14:m>
                          <a:r>
                            <a:rPr lang="en-US" altLang="ru-RU" sz="2800"/>
                            <a:t> </a:t>
                          </a:r>
                          <a:endParaRPr lang="en-US" altLang="ru-RU" sz="2800"/>
                        </a:p>
                        <a:p>
                          <a:pPr marL="0" indent="0" algn="ctr">
                            <a:lnSpc>
                              <a:spcPct val="11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𝐶𝑐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</m:t>
                                    </m:r>
                                  </m:e>
                                </m:ba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    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𝐵𝑏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 algn="ctr">
                            <a:lnSpc>
                              <a:spcPct val="11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𝑤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ru-RU" sz="2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 algn="l">
                            <a:lnSpc>
                              <a:spcPct val="130000"/>
                            </a:lnSpc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altLang="ru-RU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ru-RU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∈</m:t>
                              </m:r>
                              <m:func>
                                <m:funcPr>
                                  <m:ctrlPr>
                                    <a:rPr lang="en-US" altLang="ru-RU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ru-RU" sz="2800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ru-RU" sz="2800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argmax</m:t>
                                      </m:r>
                                    </m:e>
                                    <m:lim>
                                      <m:r>
                                        <a:rPr lang="en-US" altLang="ru-RU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  <m:r>
                                        <a:rPr lang="en-US" altLang="ru-RU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`, </m:t>
                                      </m:r>
                                      <m:r>
                                        <a:rPr lang="en-US" altLang="ru-RU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𝑦</m:t>
                                      </m:r>
                                      <m:r>
                                        <a:rPr lang="en-US" altLang="ru-RU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, </m:t>
                                      </m:r>
                                      <m:r>
                                        <a:rPr lang="en-US" altLang="ru-RU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𝑤</m:t>
                                      </m:r>
                                      <m:r>
                                        <a:rPr lang="en-US" altLang="ru-RU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’, </m:t>
                                      </m:r>
                                      <m:r>
                                        <a:rPr lang="en-US" altLang="ru-RU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𝜑</m:t>
                                      </m:r>
                                      <m:r>
                                        <a:rPr lang="en-US" altLang="ru-RU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, </m:t>
                                      </m:r>
                                      <m:r>
                                        <a:rPr lang="en-US" altLang="ru-RU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𝜓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altLang="ru-RU" sz="280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{</m:t>
                                  </m:r>
                                </m:e>
                              </m:func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altLang="ru-RU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ru-RU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  <m:r>
                                    <a:rPr lang="en-US" altLang="ru-RU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∈</m:t>
                                  </m:r>
                                  <m:r>
                                    <a:rPr lang="en-US" altLang="ru-RU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𝐽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ru-RU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𝑤</m:t>
                                      </m:r>
                                      <m:r>
                                        <a:rPr lang="en-US" altLang="ru-RU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’</m:t>
                                      </m:r>
                                    </m:e>
                                    <m:sub>
                                      <m:r>
                                        <a:rPr lang="en-US" altLang="ru-RU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en-US" altLang="ru-RU" sz="2800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a:t>:</a:t>
                          </a:r>
                          <a:endParaRPr lang="en-US" altLang="ru-RU" sz="280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endParaRPr>
                        </a:p>
                        <a:p>
                          <a:pPr marL="0" indent="0" algn="l">
                            <a:lnSpc>
                              <a:spcPct val="130000"/>
                            </a:lnSpc>
                            <a:buNone/>
                          </a:pP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a:t>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𝐴𝑥</m:t>
                              </m:r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`=</m:t>
                              </m:r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𝑏</m:t>
                              </m:r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    </m:t>
                              </m:r>
                              <m:sSup>
                                <m:sSupPr>
                                  <m:ctrlPr>
                                    <a:rPr lang="en-US" altLang="ru-R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ru-R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ru-R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≥</m:t>
                              </m:r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𝑐</m:t>
                              </m:r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   </m:t>
                              </m:r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`≥</m:t>
                              </m:r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oMath>
                          </a14:m>
                          <a:endParaRPr lang="en-US" altLang="ru-RU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 algn="l">
                            <a:lnSpc>
                              <a:spcPct val="130000"/>
                            </a:lnSpc>
                            <a:buNone/>
                          </a:pP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a:t>      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ru-R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ru-R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ru-R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𝑐</m:t>
                              </m:r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≤</m:t>
                              </m:r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𝑀</m:t>
                              </m:r>
                              <m:r>
                                <a:rPr lang="en-US" altLang="ru-RU" sz="28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𝜓</m:t>
                              </m:r>
                            </m:oMath>
                          </a14:m>
                          <a:endParaRPr lang="en-US" altLang="ru-RU" sz="28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endParaRPr>
                        </a:p>
                        <a:p>
                          <a:pPr marL="0" indent="0" algn="l">
                            <a:lnSpc>
                              <a:spcPct val="130000"/>
                            </a:lnSpc>
                            <a:buNone/>
                          </a:pP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a:t>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`</m:t>
                              </m:r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≤</m:t>
                              </m:r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𝑀</m:t>
                              </m:r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ru-RU" sz="28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𝜓</m:t>
                              </m:r>
                              <m:r>
                                <a:rPr lang="en-US" altLang="ru-RU" sz="28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)</m:t>
                              </m:r>
                            </m:oMath>
                          </a14:m>
                          <a:endParaRPr lang="en-US" altLang="ru-RU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 algn="l">
                            <a:lnSpc>
                              <a:spcPct val="130000"/>
                            </a:lnSpc>
                            <a:buNone/>
                          </a:pPr>
                          <a:r>
                            <a:rPr lang="en-US" altLang="ru-RU" sz="2800" b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a:t>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ru-RU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ru-RU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ru-RU" sz="28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8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ru-RU" sz="28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ru-RU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ru-RU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𝑀</m:t>
                              </m:r>
                              <m:r>
                                <a:rPr lang="en-US" altLang="ru-RU" sz="28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𝜑</m:t>
                              </m:r>
                              <m:r>
                                <a:rPr lang="en-US" altLang="ru-RU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≥</m:t>
                              </m:r>
                              <m:r>
                                <a:rPr lang="en-US" altLang="ru-RU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𝑤</m:t>
                              </m:r>
                              <m:r>
                                <a:rPr lang="en-US" altLang="ru-RU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’</m:t>
                              </m:r>
                            </m:oMath>
                          </a14:m>
                          <a:endPara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 algn="l">
                            <a:lnSpc>
                              <a:spcPct val="130000"/>
                            </a:lnSpc>
                            <a:buNone/>
                          </a:pPr>
                          <a:r>
                            <a:rPr lang="en-US" altLang="ru-RU" sz="280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a:t>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ru-RU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ru-RU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ru-RU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ru-RU" sz="28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8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ru-RU" sz="28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ru-RU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ru-RU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𝑀</m:t>
                              </m:r>
                              <m:r>
                                <a:rPr lang="en-US" altLang="ru-RU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ru-RU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ru-RU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ru-RU" sz="28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𝜑</m:t>
                              </m:r>
                              <m:r>
                                <a:rPr lang="en-US" altLang="ru-RU" sz="28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)</m:t>
                              </m:r>
                              <m:r>
                                <a:rPr lang="en-US" altLang="ru-RU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≥</m:t>
                              </m:r>
                              <m:r>
                                <a:rPr lang="en-US" altLang="ru-RU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𝑤</m:t>
                              </m:r>
                              <m:r>
                                <a:rPr lang="en-US" altLang="ru-RU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’</m:t>
                              </m:r>
                            </m:oMath>
                          </a14:m>
                          <a:endPara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 algn="l">
                            <a:lnSpc>
                              <a:spcPct val="130000"/>
                            </a:lnSpc>
                            <a:buNone/>
                          </a:pPr>
                          <a:r>
                            <a:rPr lang="en-US" altLang="ru-RU" sz="2800" b="0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a:t>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ru-RU" sz="28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𝜑</m:t>
                              </m:r>
                              <m:r>
                                <a:rPr lang="en-US" altLang="ru-RU" sz="28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, </m:t>
                              </m:r>
                              <m:r>
                                <a:rPr lang="en-US" altLang="ru-RU" sz="28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𝜓</m:t>
                              </m:r>
                              <m:r>
                                <a:rPr lang="en-US" altLang="ru-RU" sz="28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∈{</m:t>
                              </m:r>
                              <m:r>
                                <a:rPr lang="en-US" altLang="ru-RU" sz="28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0</m:t>
                              </m:r>
                              <m:r>
                                <a:rPr lang="en-US" altLang="ru-RU" sz="28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, </m:t>
                              </m:r>
                              <m:r>
                                <a:rPr lang="en-US" altLang="ru-RU" sz="28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ru-RU" sz="28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altLang="ru-RU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ru-RU" sz="28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}</m:t>
                              </m:r>
                            </m:oMath>
                          </a14:m>
                          <a:endParaRPr lang="ru-RU" altLang="en-US" sz="2800" b="0"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sz="2800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/>
              <p:nvPr/>
            </p:nvGraphicFramePr>
            <p:xfrm>
              <a:off x="1054735" y="350520"/>
              <a:ext cx="10082530" cy="600519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63980"/>
                    <a:gridCol w="7221855"/>
                    <a:gridCol w="1496695"/>
                  </a:tblGrid>
                  <a:tr h="600519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sz="2800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MIBLP</a:t>
            </a:r>
            <a:endParaRPr lang="en-US" altLang="ru-RU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52625" y="1558290"/>
            <a:ext cx="8286750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9650"/>
          </a:xfrm>
        </p:spPr>
        <p:txBody>
          <a:bodyPr/>
          <a:p>
            <a:r>
              <a:rPr lang="en-US" altLang="ru-RU"/>
              <a:t>Master problem</a:t>
            </a:r>
            <a:endParaRPr lang="en-US" altLang="ru-RU"/>
          </a:p>
        </p:txBody>
      </p:sp>
      <p:graphicFrame>
        <p:nvGraphicFramePr>
          <p:cNvPr id="4" name="Замещающее содержимое 3"/>
          <p:cNvGraphicFramePr>
            <a:graphicFrameLocks noChangeAspect="1"/>
          </p:cNvGraphicFramePr>
          <p:nvPr>
            <p:ph idx="1"/>
          </p:nvPr>
        </p:nvGraphicFramePr>
        <p:xfrm>
          <a:off x="1351915" y="1093470"/>
          <a:ext cx="9488170" cy="5412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2745720" imgH="7270750" progId="Photoshop.Image.15">
                  <p:embed/>
                </p:oleObj>
              </mc:Choice>
              <mc:Fallback>
                <p:oleObj name="" r:id="rId1" imgW="12745720" imgH="7270750" progId="Photoshop.Image.15">
                  <p:embed/>
                  <p:pic>
                    <p:nvPicPr>
                      <p:cNvPr id="0" name="Изображение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51915" y="1093470"/>
                        <a:ext cx="9488170" cy="5412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Замещающее содержимое 3"/>
          <p:cNvGraphicFramePr>
            <a:graphicFrameLocks noChangeAspect="1"/>
          </p:cNvGraphicFramePr>
          <p:nvPr>
            <p:ph idx="1"/>
          </p:nvPr>
        </p:nvGraphicFramePr>
        <p:xfrm>
          <a:off x="2142490" y="329565"/>
          <a:ext cx="7908290" cy="6199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2745720" imgH="9991725" progId="Photoshop.Image.15">
                  <p:embed/>
                </p:oleObj>
              </mc:Choice>
              <mc:Fallback>
                <p:oleObj name="" r:id="rId1" imgW="12745720" imgH="9991725" progId="Photoshop.Image.15">
                  <p:embed/>
                  <p:pic>
                    <p:nvPicPr>
                      <p:cNvPr id="0" name="Изображение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42490" y="329565"/>
                        <a:ext cx="7908290" cy="6199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1499</Words>
  <Application>WPS Presentation</Application>
  <PresentationFormat>Widescreen</PresentationFormat>
  <Paragraphs>81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SimSun</vt:lpstr>
      <vt:lpstr>Wingdings</vt:lpstr>
      <vt:lpstr>Cambria Math</vt:lpstr>
      <vt:lpstr>MS Mincho</vt:lpstr>
      <vt:lpstr>Segoe Print</vt:lpstr>
      <vt:lpstr>Calibri Light</vt:lpstr>
      <vt:lpstr>Calibri</vt:lpstr>
      <vt:lpstr>Microsoft YaHei</vt:lpstr>
      <vt:lpstr>Arial Unicode MS</vt:lpstr>
      <vt:lpstr>Office Theme</vt:lpstr>
      <vt:lpstr>Photoshop.Image.15</vt:lpstr>
      <vt:lpstr>Photoshop.Image.15</vt:lpstr>
      <vt:lpstr>Mixed-integer bilevel linear program.</vt:lpstr>
      <vt:lpstr>Мотивация</vt:lpstr>
      <vt:lpstr>PowerPoint 演示文稿</vt:lpstr>
      <vt:lpstr>PowerPoint 演示文稿</vt:lpstr>
      <vt:lpstr>PowerPoint 演示文稿</vt:lpstr>
      <vt:lpstr>PowerPoint 演示文稿</vt:lpstr>
      <vt:lpstr>MIBLP</vt:lpstr>
      <vt:lpstr>Master problem</vt:lpstr>
      <vt:lpstr>PowerPoint 演示文稿</vt:lpstr>
      <vt:lpstr>Subproblem 1</vt:lpstr>
      <vt:lpstr>Subproblem 2</vt:lpstr>
      <vt:lpstr>Алгоритм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Mixed-integer bilevel linear program.</dc:title>
  <dc:creator/>
  <cp:lastModifiedBy>ad.romanov</cp:lastModifiedBy>
  <cp:revision>10</cp:revision>
  <dcterms:created xsi:type="dcterms:W3CDTF">2023-07-16T17:23:00Z</dcterms:created>
  <dcterms:modified xsi:type="dcterms:W3CDTF">2023-07-24T05:46:48Z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98A61401FD0445C7B629DC4F9AF1248C</vt:lpwstr>
  </property>
  <property fmtid="{D5CDD505-2E9C-101B-9397-08002B2CF9AE}" pid="3" name="KSOProductBuildVer">
    <vt:lpwstr>1049-11.2.0.11537</vt:lpwstr>
  </property>
</Properties>
</file>