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83" r:id="rId6"/>
    <p:sldId id="260" r:id="rId7"/>
    <p:sldId id="273" r:id="rId8"/>
    <p:sldId id="274" r:id="rId9"/>
    <p:sldId id="266" r:id="rId10"/>
    <p:sldId id="264" r:id="rId11"/>
    <p:sldId id="261" r:id="rId12"/>
    <p:sldId id="263" r:id="rId13"/>
    <p:sldId id="285" r:id="rId14"/>
    <p:sldId id="286" r:id="rId15"/>
    <p:sldId id="287" r:id="rId16"/>
    <p:sldId id="288" r:id="rId17"/>
    <p:sldId id="292" r:id="rId18"/>
    <p:sldId id="293" r:id="rId19"/>
    <p:sldId id="294" r:id="rId20"/>
    <p:sldId id="296" r:id="rId21"/>
    <p:sldId id="295" r:id="rId22"/>
    <p:sldId id="297" r:id="rId23"/>
    <p:sldId id="272" r:id="rId24"/>
    <p:sldId id="275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974340"/>
          </a:xfrm>
        </p:spPr>
        <p:txBody>
          <a:bodyPr>
            <a:normAutofit fontScale="90000"/>
          </a:bodyPr>
          <a:lstStyle/>
          <a:p>
            <a:r>
              <a:rPr lang="ru-RU"/>
              <a:t>Обратное программирование с требованием единственности решения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𝑚𝑖𝑛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 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=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ru-RU" sz="2800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Замещающее содержимое 3"/>
              <p:cNvGraphicFramePr/>
              <p:nvPr>
                <p:ph idx="1"/>
              </p:nvPr>
            </p:nvGraphicFramePr>
            <p:xfrm>
              <a:off x="838200" y="1399540"/>
              <a:ext cx="10515600" cy="533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533971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515110"/>
            <a:ext cx="10515600" cy="4662170"/>
          </a:xfrm>
        </p:spPr>
        <p:txBody>
          <a:bodyPr/>
          <a:p>
            <a:pPr marL="0" indent="0">
              <a:buNone/>
            </a:pPr>
            <a:r>
              <a:rPr lang="ru-RU" altLang="en-US"/>
              <a:t>Естественные ограничения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2564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∈{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    ∀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...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11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838200" y="2078990"/>
              <a:ext cx="10515600" cy="25647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7925"/>
                    <a:gridCol w="7912100"/>
                    <a:gridCol w="1425575"/>
                  </a:tblGrid>
                  <a:tr h="35102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lnSpc>
                              <a:spcPct val="120000"/>
                            </a:lnSpc>
                            <a:buNone/>
                          </a:pP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(UB-Inv)</a:t>
                          </a:r>
                          <a:endParaRPr lang="en-US" altLang="ru-RU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следующая задача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Хотим, чтобы оптимум был в точке (1, 0) и был единственным. Будем менять только первый коэффициент стоимостей в целевой функции (этого достаточно). 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Построим допустимую область для UB-Inv этой задачи: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𝑦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40741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367411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1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−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𝛽</m:t>
                                </m:r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𝛾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количество ненулевых переменных среди 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{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𝛼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𝛽</m:t>
                              </m:r>
                              <m:r>
                                <a:rPr lang="en-US" altLang="ru-RU" sz="2800" b="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,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𝛾</m:t>
                              </m:r>
                              <m:r>
                                <a:rPr lang="en-US" altLang="ru-RU" sz="2800" i="1">
                                  <a:solidFill>
                                    <a:schemeClr val="tx1"/>
                                  </a:solidFill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a:t> равно 2</a:t>
                          </a:r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∈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2095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Пример 1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Итого, задача превратилась в поиск наилучшего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𝑐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по какому либо критерию.</a:t>
                </a: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𝐷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𝑐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 </m:t>
                                </m:r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ru-RU" sz="2800" b="1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&gt;</m:t>
                                </m:r>
                                <m:r>
                                  <a:rPr lang="en-US" altLang="ru-RU" sz="2800" b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3"/>
              <p:cNvGraphicFramePr/>
              <p:nvPr/>
            </p:nvGraphicFramePr>
            <p:xfrm>
              <a:off x="1829435" y="2927350"/>
              <a:ext cx="8532495" cy="2520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Рассмотрим ту же задачу, но решение будем производить програмно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≤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ru-RU" sz="2800" b="0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86512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2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Во всех случаях будем минимизировать отклонения от изначальных значений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𝑙</m:t>
                        </m:r>
                      </m:e>
                      <m:sub>
                        <m:r>
                          <a:rPr lang="en-US" altLang="ru-RU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en-US"/>
                  <a:t> метрике. Сначала меняем только вектор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</m:oMath>
                </a14:m>
                <a:r>
                  <a:rPr lang="ru-RU" altLang="en-US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𝑐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9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4740" y="1825625"/>
            <a:ext cx="10001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 </a:t>
            </a:r>
            <a:r>
              <a:rPr lang="en-US" altLang="ru-RU"/>
              <a:t>UB-Inv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</p:spPr>
            <p:txBody>
              <a:bodyPr/>
              <a:p>
                <a:pPr marL="0" indent="0">
                  <a:buNone/>
                </a:pPr>
                <a:r>
                  <a:rPr lang="ru-RU" altLang="en-US"/>
                  <a:t>Дана ЗЛП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Требуется найти векторы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/>
                  <a:t>, </a:t>
                </a:r>
                <a14:m>
                  <m:oMath xmlns:m="http://schemas.openxmlformats.org/officeDocument/2006/math">
                    <m:r>
                      <a:rPr lang="ru-RU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</m:oMath>
                </a14:m>
                <a:r>
                  <a:rPr lang="ru-RU" altLang="en-US"/>
                  <a:t> такие, что задача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Будет иметь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en-US"/>
                  <a:t>Unique Bilevel Inverse optimization - UB-Inv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32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242185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6720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→ </m:t>
                                </m:r>
                                <m:r>
                                  <m:rPr>
                                    <m:sty m:val="p"/>
                                  </m:rP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l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4145280"/>
              <a:ext cx="8532495" cy="176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5951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(1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’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3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/>
                  <a:t>Теперь левые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/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𝑙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>
                    <a:sym typeface="+mn-ea"/>
                  </a:rPr>
                  <a:t>Теперь правые границы</a:t>
                </a:r>
                <a:endParaRPr lang="ru-RU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Ответ: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𝑢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’=(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 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ru-RU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6370" y="1825625"/>
            <a:ext cx="93179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81584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>
                <a:sym typeface="+mn-ea"/>
              </a:rPr>
              <a:t>Плюсы</a:t>
            </a:r>
            <a:endParaRPr lang="ru-RU" altLang="en-US">
              <a:sym typeface="+mn-ea"/>
            </a:endParaRPr>
          </a:p>
          <a:p>
            <a:r>
              <a:rPr lang="ru-RU" altLang="en-US">
                <a:sym typeface="+mn-ea"/>
              </a:rPr>
              <a:t>Легко увидеть, что модель расширяема.</a:t>
            </a:r>
            <a:endParaRPr lang="ru-RU" altLang="en-US"/>
          </a:p>
          <a:p>
            <a:r>
              <a:rPr lang="ru-RU" altLang="en-US">
                <a:sym typeface="+mn-ea"/>
              </a:rPr>
              <a:t>Модель можно таким же образом формулировать в частных случаях ЗЛП.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Минусы</a:t>
            </a:r>
            <a:endParaRPr lang="ru-RU" altLang="en-US"/>
          </a:p>
          <a:p>
            <a:r>
              <a:rPr lang="ru-RU" altLang="en-US"/>
              <a:t>Теорема 1 не работает в другую сторону, т. е. нельзя показать, что из единственности решения прямой задачи будет следовать невырожденность базиса обратной.</a:t>
            </a:r>
            <a:endParaRPr lang="ru-RU" altLang="en-US"/>
          </a:p>
          <a:p>
            <a:r>
              <a:rPr lang="ru-RU" altLang="en-US"/>
              <a:t>Другими словами, мы можем получить, что задачи </a:t>
            </a:r>
            <a:r>
              <a:rPr lang="en-US" altLang="en-US"/>
              <a:t>UB-Inv</a:t>
            </a:r>
            <a:r>
              <a:rPr lang="ru-RU" altLang="en-US"/>
              <a:t> нет решений, в случае, если на самом деле есть решения, не требующий невырожденного базиса двойственной задачи.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Замечания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>
                <a:sym typeface="+mn-ea"/>
              </a:rPr>
              <a:t>В общем случае взаимосвязь между вырожденностью и уникальностью </a:t>
            </a:r>
            <a:r>
              <a:rPr lang="ru-RU">
                <a:sym typeface="+mn-ea"/>
                <a:hlinkClick r:id="rId1" action="ppaction://hlinksldjump"/>
              </a:rPr>
              <a:t>[1]</a:t>
            </a:r>
            <a:r>
              <a:rPr lang="ru-RU">
                <a:sym typeface="+mn-ea"/>
              </a:rPr>
              <a:t> выглядят так:</a:t>
            </a:r>
            <a:endParaRPr lang="ru-RU">
              <a:sym typeface="+mn-ea"/>
            </a:endParaRPr>
          </a:p>
          <a:p>
            <a:pPr marL="0" indent="0">
              <a:buNone/>
            </a:pP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ru-RU" altLang="en-US" sz="1800"/>
                        </a:p>
                        <a:p>
                          <a:pPr>
                            <a:buNone/>
                          </a:pP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/>
              <p:nvPr/>
            </p:nvGraphicFramePr>
            <p:xfrm>
              <a:off x="1828800" y="3048635"/>
              <a:ext cx="8534400" cy="2941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750"/>
                    <a:gridCol w="718820"/>
                    <a:gridCol w="3846830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Оптимальное решение прямой задачи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Оптимальное решение двойственной задачи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уникальное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Вырожденно</a:t>
                          </a:r>
                          <a:endParaRPr lang="ru-RU" alt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/>
                            <a:t>Уникальное и </a:t>
                          </a:r>
                          <a:r>
                            <a:rPr lang="ru-RU" altLang="en-US" b="1"/>
                            <a:t>не</a:t>
                          </a:r>
                          <a:r>
                            <a:rPr lang="ru-RU" altLang="en-US"/>
                            <a:t>вырожденное</a:t>
                          </a:r>
                          <a:endParaRPr lang="ru-RU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 и </a:t>
                          </a: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>
                              <a:sym typeface="+mn-ea"/>
                            </a:rPr>
                            <a:t>Уникальное и вырожденное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ru-RU" altLang="en-US" sz="1800" b="1">
                              <a:sym typeface="+mn-ea"/>
                            </a:rPr>
                            <a:t>Не</a:t>
                          </a:r>
                          <a:r>
                            <a:rPr lang="ru-RU" altLang="en-US" sz="1800">
                              <a:sym typeface="+mn-ea"/>
                            </a:rPr>
                            <a:t>уникальное</a:t>
                          </a:r>
                          <a:endParaRPr 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Источники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Sierksma's Linear and Integer Programming: Theory and Practice, Volume 1, page 144.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1.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ym typeface="+mn-ea"/>
              </a:rPr>
              <a:t>Дана задача</a:t>
            </a:r>
            <a:r>
              <a:rPr lang="en-US" altLang="ru-RU">
                <a:sym typeface="+mn-ea"/>
              </a:rPr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Пусть у нее существует больше одного оптимального решения. </a:t>
            </a:r>
            <a:endParaRPr lang="ru-RU" altLang="en-US">
              <a:sym typeface="+mn-ea"/>
            </a:endParaRPr>
          </a:p>
          <a:p>
            <a:pPr marL="0" indent="0">
              <a:buNone/>
            </a:pPr>
            <a:r>
              <a:rPr lang="ru-RU" altLang="en-US">
                <a:sym typeface="+mn-ea"/>
              </a:rPr>
              <a:t>Тогда из этого будет следовать, что любой оптимальный базис двойственной задачи будет вырожденным.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ru-RU" altLang="en-US"/>
              <a:t>Доказательство присутсвует в </a:t>
            </a:r>
            <a:r>
              <a:rPr lang="ru-RU" altLang="en-US">
                <a:hlinkClick r:id="rId1" action="ppaction://hlinksldjump"/>
              </a:rPr>
              <a:t>[1]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Теорема 2 (обратная к теореме 1)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Дана задача</a:t>
            </a:r>
            <a:r>
              <a:rPr lang="en-US" altLang="ru-RU"/>
              <a:t> (1).</a:t>
            </a:r>
            <a:endParaRPr lang="ru-RU" altLang="en-US"/>
          </a:p>
          <a:p>
            <a:pPr marL="0" indent="0">
              <a:buNone/>
            </a:pPr>
            <a:r>
              <a:rPr lang="ru-RU"/>
              <a:t>Пусть у ее двойственной задачи существует невырожденный оптимальный базис.</a:t>
            </a:r>
            <a:endParaRPr lang="ru-RU"/>
          </a:p>
          <a:p>
            <a:pPr marL="0" indent="0">
              <a:buNone/>
            </a:pPr>
            <a:r>
              <a:rPr lang="ru-RU"/>
              <a:t>Тогда из этого следует, что у прямой задачи существует единственное оптимальное решение.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Решение задачи UB</a:t>
            </a:r>
            <a:r>
              <a:rPr lang="en-US" altLang="ru-RU">
                <a:sym typeface="+mn-ea"/>
              </a:rPr>
              <a:t>-Inv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Рассмотрим двойственную задачу к задаче (1)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A - матрица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𝑚</m:t>
                    </m:r>
                    <m:r>
                      <a:rPr lang="en-US" altLang="ru-RU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Применяя к ней, теорему 2, т. е. требуя, чтобы количество ненулевых переменных из набора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b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⋃</m:t>
                    </m:r>
                    <m:sSubSup>
                      <m:sSub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ru-RU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было в точности равно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</a:rPr>
                  <a:t>, получаем, что у задачи, двойственной к (2) будет единственное решение.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8595"/>
                <a:ext cx="10515600" cy="4755515"/>
              </a:xfrm>
              <a:blipFill rotWithShape="1">
                <a:blip r:embed="rId1"/>
                <a:stretch>
                  <a:fillRect t="-387" b="-65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 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/>
              <p:nvPr/>
            </p:nvGraphicFramePr>
            <p:xfrm>
              <a:off x="1830070" y="2327275"/>
              <a:ext cx="8532495" cy="1750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175006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/>
                  <a:t>Размер базиса в задаче (2) заранее известен, он равен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en-US"/>
                  <a:t>.</a:t>
                </a:r>
                <a:endParaRPr lang="en-US" altLang="en-US"/>
              </a:p>
              <a:p>
                <a:pPr marL="0" indent="0">
                  <a:buNone/>
                </a:pPr>
                <a:r>
                  <a:rPr lang="ru-RU" altLang="en-US"/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такого, что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,</a:t>
                </a:r>
                <a:r>
                  <a:rPr lang="ru-RU" altLang="en-US"/>
                  <a:t> то это можно сделать так</a:t>
                </a:r>
                <a:endParaRPr lang="ru-RU" altLang="en-US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какое-то очень маленькое число</a:t>
                </a:r>
                <a:endParaRPr lang="ru-RU" altLang="ru-RU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ru-RU" altLang="en-US">
                    <a:sym typeface="+mn-ea"/>
                  </a:rPr>
                  <a:t>Если нужно посчитать количество ненулевых координат вектора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ru-RU" altLang="en-US"/>
                  <a:t>, то делаем это так</a:t>
                </a:r>
                <a:endParaRPr lang="ru-RU" altLang="en-US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𝜀𝜆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ru-RU" b="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=#{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</m:sub>
                      </m:sSub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≠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𝑖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..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𝑛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11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𝛾</m:t>
                        </m:r>
                      </m:e>
                      <m:sub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    ∀ 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ru-RU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b="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-43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Невырожденный базис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Тогда возвращаясь к</a:t>
                </a: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r>
                  <a:rPr lang="ru-RU" altLang="en-US"/>
                  <a:t>понятно, что можно не вводить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ru-RU"/>
                  <a:t> </a:t>
                </a:r>
                <a:r>
                  <a:rPr lang="ru-RU" altLang="ru-RU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alt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ru-RU"/>
                  <a:t> для подсчета ненулевых координат.</a:t>
                </a:r>
                <a:endParaRPr lang="ru-RU" altLang="ru-RU"/>
              </a:p>
              <a:p>
                <a:pPr marL="0" indent="0">
                  <a:buNone/>
                </a:pPr>
                <a:r>
                  <a:rPr lang="ru-RU" altLang="ru-RU"/>
                  <a:t>Также избавляемся от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𝜓</m:t>
                    </m:r>
                  </m:oMath>
                </a14:m>
                <a:r>
                  <a:rPr lang="ru-RU" altLang="ru-RU">
                    <a:solidFill>
                      <a:schemeClr val="tx1"/>
                    </a:solidFill>
                  </a:rPr>
                  <a:t>, так как достаточно выразить как </a:t>
                </a:r>
                <a14:m>
                  <m:oMath xmlns:m="http://schemas.openxmlformats.org/officeDocument/2006/math"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p>
                      <m:sSupPr>
                        <m:ctrlP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ru-RU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ru-RU" altLang="ru-RU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 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𝑚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ru-RU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algn="ctr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ClrTx/>
                            <a:buSz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ru-RU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𝜓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ru-RU" alt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altLang="en-US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/>
              <p:nvPr/>
            </p:nvGraphicFramePr>
            <p:xfrm>
              <a:off x="1830070" y="2114550"/>
              <a:ext cx="8532495" cy="25126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675"/>
                    <a:gridCol w="6419850"/>
                    <a:gridCol w="1156970"/>
                  </a:tblGrid>
                  <a:tr h="251269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ru-RU" sz="2800" b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ru-RU" altLang="en-US" sz="2800" b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ru-RU" altLang="en-US" sz="2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Построение модели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ru-RU" altLang="en-US"/>
                  <a:t>Дано</a:t>
                </a:r>
                <a:r>
                  <a:rPr lang="en-US" altLang="en-US"/>
                  <a:t>:</a:t>
                </a:r>
                <a:endParaRPr lang="en-US" altLang="en-US"/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ru-RU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ru-RU" sz="2800" b="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ru-RU" sz="2800"/>
                  <a:t> - </a:t>
                </a:r>
                <a:r>
                  <a:rPr lang="ru-RU" altLang="ru-RU" sz="2800"/>
                  <a:t>заданное оптимальное решение и параметры задачи  </a:t>
                </a:r>
                <a:endParaRPr lang="ru-RU" altLang="ru-RU"/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bSup>
                        <m:sSubSupPr>
                          <m:ctrlP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bSup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→ </m:t>
                      </m:r>
                      <m:r>
                        <m:rPr>
                          <m:sty m:val="p"/>
                        </m:rP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min</m:t>
                      </m:r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ru-RU" b="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ru-RU" altLang="en-US" b="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ru-RU" altLang="en-US" sz="2800" b="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ru-RU" altLang="en-US" sz="2800"/>
                  <a:t> - матрица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ru-RU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algn="l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buNone/>
                </a:pPr>
                <a:r>
                  <a:rPr lang="ru-RU" altLang="en-US"/>
                  <a:t>Целевые переменные</a:t>
                </a:r>
                <a:r>
                  <a:rPr lang="en-US" altLang="en-US"/>
                  <a:t>:</a:t>
                </a:r>
                <a:endParaRPr lang="ru-RU" altLang="en-US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вектор, который должен быть новым максимумом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решение двойственной задачи</a:t>
                </a:r>
                <a:endParaRPr lang="ru-RU" altLang="ru-RU"/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новые параметры задачи (1)</a:t>
                </a:r>
                <a:endParaRPr lang="ru-RU" altLang="ru-RU"/>
              </a:p>
              <a:p>
                <a:pPr marL="0" indent="0">
                  <a:buNone/>
                </a:pPr>
                <a:endParaRPr lang="ru-RU" altLang="en-US"/>
              </a:p>
              <a:p>
                <a:pPr marL="0" indent="0">
                  <a:buNone/>
                </a:pP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25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4599</Words>
  <Application>WPS Presentation</Application>
  <PresentationFormat>Широкоэкранный</PresentationFormat>
  <Paragraphs>267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Nimbus Roman No9 L</vt:lpstr>
      <vt:lpstr>Cambria Math</vt:lpstr>
      <vt:lpstr>DejaVu Math TeX Gyre</vt:lpstr>
      <vt:lpstr>Calibri Light</vt:lpstr>
      <vt:lpstr>DejaVu Sans</vt:lpstr>
      <vt:lpstr>Microsoft YaHei</vt:lpstr>
      <vt:lpstr>Droid Sans Fallback</vt:lpstr>
      <vt:lpstr>Arial Unicode MS</vt:lpstr>
      <vt:lpstr>Calibri</vt:lpstr>
      <vt:lpstr>Тема Office</vt:lpstr>
      <vt:lpstr>Обратное программирование с требованием единственности решения</vt:lpstr>
      <vt:lpstr>Постановка задачи UB-Inv</vt:lpstr>
      <vt:lpstr>Теорема 1.</vt:lpstr>
      <vt:lpstr>Теорема 2 (обратная к теореме 1)</vt:lpstr>
      <vt:lpstr>Решение задачи UB-Inv</vt:lpstr>
      <vt:lpstr>Невырожденный базис</vt:lpstr>
      <vt:lpstr>Невырожденный базис</vt:lpstr>
      <vt:lpstr>Невырожденный базис</vt:lpstr>
      <vt:lpstr>Построение модели</vt:lpstr>
      <vt:lpstr>Построение модели</vt:lpstr>
      <vt:lpstr>Построение модели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PowerPoint 演示文稿</vt:lpstr>
      <vt:lpstr>Пример 2</vt:lpstr>
      <vt:lpstr>PowerPoint 演示文稿</vt:lpstr>
      <vt:lpstr>Замечания</vt:lpstr>
      <vt:lpstr>Замечания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Обратное программирование с требованием единственности решения</dc:title>
  <dc:creator/>
  <cp:lastModifiedBy>alexander</cp:lastModifiedBy>
  <cp:revision>10</cp:revision>
  <dcterms:created xsi:type="dcterms:W3CDTF">2023-09-30T13:12:50Z</dcterms:created>
  <dcterms:modified xsi:type="dcterms:W3CDTF">2023-09-30T13:12:50Z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1FCB5B4D2117445B8DE7EDF50C6A15F2_12</vt:lpwstr>
  </property>
  <property fmtid="{D5CDD505-2E9C-101B-9397-08002B2CF9AE}" pid="3" name="KSOProductBuildVer">
    <vt:lpwstr>1033-11.1.0.11698</vt:lpwstr>
  </property>
</Properties>
</file>