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3"/>
    <p:sldId id="258" r:id="rId4"/>
    <p:sldId id="257" r:id="rId5"/>
    <p:sldId id="260" r:id="rId6"/>
    <p:sldId id="259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/>
              <a:t>Data-driven Inverse Optimization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4400" b="0">
                <a:sym typeface="+mn-ea"/>
              </a:rPr>
              <a:t>Постановка задачи R</a:t>
            </a:r>
            <a:r>
              <a:rPr lang="ru-RU" altLang="en-US" sz="4400" b="0">
                <a:sym typeface="+mn-ea"/>
              </a:rPr>
              <a:t>DIO</a:t>
            </a:r>
            <a:r>
              <a:rPr lang="ru-RU" altLang="en-US" sz="4400" b="0">
                <a:sym typeface="+mn-ea"/>
              </a:rPr>
              <a:t> 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268095"/>
                <a:ext cx="10515600" cy="4909185"/>
              </a:xfrm>
            </p:spPr>
            <p:txBody>
              <a:bodyPr>
                <a:noAutofit/>
              </a:bodyPr>
              <a:p>
                <a:r>
                  <a:rPr lang="ru-RU" sz="2800"/>
                  <a:t>Задача DIO получается «очень сложной» из-за находящичся в ней условий Куна-Таккера.</a:t>
                </a:r>
                <a:endParaRPr lang="ru-RU" sz="2800"/>
              </a:p>
              <a:p>
                <a:r>
                  <a:rPr lang="ru-RU" sz="2800"/>
                  <a:t>Есть возможность убрать их, заменив одним эквивалентным ограничением.</a:t>
                </a:r>
                <a:endParaRPr lang="ru-RU" sz="2800"/>
              </a:p>
              <a:p>
                <a:r>
                  <a:rPr lang="ru-RU" sz="2800"/>
                  <a:t>Назовем множество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ru-RU" sz="2800"/>
                      <m:t>S</m:t>
                    </m:r>
                    <m:r>
                      <a:rPr lang="en-US" altLang="ru-RU" sz="2800"/>
                      <m:t>=</m:t>
                    </m:r>
                    <m:acc>
                      <m:accPr>
                        <m:chr m:val="̅"/>
                        <m:ctrlP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acc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</m:acc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∩</m:t>
                    </m:r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𝑋</m:t>
                    </m:r>
                  </m:oMath>
                </a14:m>
                <a:r>
                  <a:rPr lang="ru-RU" sz="2800"/>
                  <a:t> приличным, если заданный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</a:rPr>
                      <m:t>x</m:t>
                    </m:r>
                    <m:r>
                      <a:rPr lang="en-US" altLang="ru-RU" sz="2800" baseline="-25000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</m:oMath>
                </a14:m>
                <a:r>
                  <a:rPr lang="ru-RU" altLang="en-US" sz="2800">
                    <a:latin typeface="DejaVu Math TeX Gyre" panose="02000503000000000000" charset="0"/>
                    <a:cs typeface="DejaVu Math TeX Gyre" panose="02000503000000000000" charset="0"/>
                  </a:rPr>
                  <a:t>является аргументом минимума целевой функции прямой задачи на множестве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ru-RU" sz="2800">
                        <a:latin typeface="DejaVu Math TeX Gyre" panose="02000503000000000000" charset="0"/>
                      </a:rPr>
                      <m:t>S</m:t>
                    </m:r>
                    <m:r>
                      <a:rPr lang="en-US" altLang="ru-RU" sz="2800">
                        <a:latin typeface="DejaVu Math TeX Gyre" panose="02000503000000000000" charset="0"/>
                      </a:rPr>
                      <m:t>.</m:t>
                    </m:r>
                  </m:oMath>
                </a14:m>
                <a:endParaRPr lang="en-US" altLang="ru-RU" sz="2800">
                  <a:latin typeface="DejaVu Math TeX Gyre" panose="02000503000000000000" charset="0"/>
                </a:endParaRPr>
              </a:p>
              <a:p>
                <a:r>
                  <a:rPr lang="ru-RU" sz="2800">
                    <a:sym typeface="+mn-ea"/>
                  </a:rPr>
                  <a:t>Таким образом допустимое множество задачи DIO является приличным множеством.</a:t>
                </a:r>
                <a:endParaRPr lang="ru-RU" altLang="en-US" sz="2800" i="1" baseline="-2500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268095"/>
                <a:ext cx="10515600" cy="490918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4400" b="0">
                <a:sym typeface="+mn-ea"/>
              </a:rPr>
              <a:t>Постановка задачи R</a:t>
            </a:r>
            <a:r>
              <a:rPr lang="ru-RU" altLang="en-US" sz="4400" b="0">
                <a:sym typeface="+mn-ea"/>
              </a:rPr>
              <a:t>DIO</a:t>
            </a:r>
            <a:r>
              <a:rPr lang="ru-RU" altLang="en-US" sz="4400" b="0">
                <a:sym typeface="+mn-ea"/>
              </a:rPr>
              <a:t> 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268095"/>
                <a:ext cx="10515600" cy="4909185"/>
              </a:xfrm>
            </p:spPr>
            <p:txBody>
              <a:bodyPr>
                <a:noAutofit/>
              </a:bodyPr>
              <a:p>
                <a:r>
                  <a:rPr lang="ru-RU" sz="2800">
                    <a:sym typeface="+mn-ea"/>
                  </a:rPr>
                  <a:t>Рассмотрим касательную, проведенную к целевой функции в точке максимума.</a:t>
                </a:r>
                <a:endParaRPr lang="ru-RU" sz="2800">
                  <a:sym typeface="+mn-ea"/>
                </a:endParaRPr>
              </a:p>
              <a:p>
                <a:r>
                  <a:rPr lang="ru-RU" sz="2800">
                    <a:sym typeface="+mn-ea"/>
                  </a:rPr>
                  <a:t>Обозначим за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C</m:t>
                    </m:r>
                  </m:oMath>
                </a14:m>
                <a:r>
                  <a:rPr lang="ru-RU" sz="2800">
                    <a:sym typeface="+mn-ea"/>
                  </a:rPr>
                  <a:t> полуплоскость, отсекаемую этой касательной, которая находится в направлении антиградиента.</a:t>
                </a:r>
                <a:endParaRPr lang="ru-RU" sz="2800">
                  <a:sym typeface="+mn-ea"/>
                </a:endParaRPr>
              </a:p>
              <a:p>
                <a:pPr marL="0" indent="0">
                  <a:buNone/>
                </a:pPr>
                <a:r>
                  <a:rPr lang="ru-RU" sz="2800"/>
                  <a:t>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</a:rPr>
                      <m:t>C</m:t>
                    </m:r>
                  </m:oMath>
                </a14:m>
                <a:r>
                  <a:rPr lang="ru-RU" sz="2800"/>
                  <a:t> - выпуклое множество</a:t>
                </a:r>
                <a:endParaRPr lang="ru-RU" sz="2800"/>
              </a:p>
              <a:p>
                <a:pPr marL="0" indent="0">
                  <a:buNone/>
                </a:pPr>
                <a:r>
                  <a:rPr lang="ru-RU" sz="2800"/>
                  <a:t>2)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acc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</m:acc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∩</m:t>
                    </m:r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𝑋</m:t>
                    </m:r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</a:rPr>
                      <m:t>C</m:t>
                    </m:r>
                  </m:oMath>
                </a14:m>
                <a:r>
                  <a:rPr lang="ru-RU" altLang="en-US" sz="2800">
                    <a:latin typeface="DejaVu Math TeX Gyre" panose="02000503000000000000" charset="0"/>
                    <a:cs typeface="DejaVu Math TeX Gyre" panose="02000503000000000000" charset="0"/>
                  </a:rPr>
                  <a:t> - тоже выпуклое</a:t>
                </a:r>
                <a:endParaRPr lang="ru-RU" altLang="en-US" sz="280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r>
                  <a:rPr lang="ru-RU" altLang="en-US" sz="2800">
                    <a:latin typeface="DejaVu Math TeX Gyre" panose="02000503000000000000" charset="0"/>
                    <a:cs typeface="DejaVu Math TeX Gyre" panose="02000503000000000000" charset="0"/>
                  </a:rPr>
                  <a:t>3) Любое приличное множество лежит 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</a:rPr>
                      <m:t>C</m:t>
                    </m:r>
                  </m:oMath>
                </a14:m>
                <a:r>
                  <a:rPr lang="ru-RU" altLang="en-US" sz="2800">
                    <a:latin typeface="DejaVu Math TeX Gyre" panose="02000503000000000000" charset="0"/>
                    <a:cs typeface="DejaVu Math TeX Gyre" panose="02000503000000000000" charset="0"/>
                  </a:rPr>
                  <a:t>.</a:t>
                </a:r>
                <a:endParaRPr lang="ru-RU" altLang="en-US" sz="280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r>
                  <a:rPr lang="ru-RU" altLang="en-US" sz="2800">
                    <a:latin typeface="DejaVu Math TeX Gyre" panose="02000503000000000000" charset="0"/>
                    <a:cs typeface="DejaVu Math TeX Gyre" panose="02000503000000000000" charset="0"/>
                  </a:rPr>
                  <a:t>4)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acc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</m:acc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∩</m:t>
                    </m:r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𝑋</m:t>
                    </m:r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</a:rPr>
                      <m:t>C</m:t>
                    </m:r>
                  </m:oMath>
                </a14:m>
                <a:r>
                  <a:rPr lang="ru-RU" altLang="en-US" sz="2800">
                    <a:latin typeface="DejaVu Math TeX Gyre" panose="02000503000000000000" charset="0"/>
                    <a:cs typeface="DejaVu Math TeX Gyre" panose="02000503000000000000" charset="0"/>
                  </a:rPr>
                  <a:t> - само по себе приличное множество.</a:t>
                </a:r>
                <a:endParaRPr lang="ru-RU" altLang="en-US" sz="280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268095"/>
                <a:ext cx="10515600" cy="490918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4400" b="0">
                <a:sym typeface="+mn-ea"/>
              </a:rPr>
              <a:t>Постановка задачи R</a:t>
            </a:r>
            <a:r>
              <a:rPr lang="ru-RU" altLang="en-US" sz="4400" b="0">
                <a:sym typeface="+mn-ea"/>
              </a:rPr>
              <a:t>DIO</a:t>
            </a:r>
            <a:r>
              <a:rPr lang="ru-RU" altLang="en-US" sz="4400" b="0">
                <a:sym typeface="+mn-ea"/>
              </a:rPr>
              <a:t> 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50365" y="1137285"/>
            <a:ext cx="8510270" cy="53809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4400" b="0">
                <a:sym typeface="+mn-ea"/>
              </a:rPr>
              <a:t>Постановка задачи R</a:t>
            </a:r>
            <a:r>
              <a:rPr lang="ru-RU" altLang="en-US" sz="4400" b="0">
                <a:sym typeface="+mn-ea"/>
              </a:rPr>
              <a:t>DIO</a:t>
            </a:r>
            <a:r>
              <a:rPr lang="ru-RU" altLang="en-US" sz="4400" b="0">
                <a:sym typeface="+mn-ea"/>
              </a:rPr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268095"/>
            <a:ext cx="10515600" cy="4909185"/>
          </a:xfrm>
        </p:spPr>
        <p:txBody>
          <a:bodyPr>
            <a:noAutofit/>
          </a:bodyPr>
          <a:p>
            <a:r>
              <a:rPr lang="ru-RU" altLang="en-US" sz="2800">
                <a:latin typeface="DejaVu Math TeX Gyre" panose="02000503000000000000" charset="0"/>
                <a:cs typeface="DejaVu Math TeX Gyre" panose="02000503000000000000" charset="0"/>
              </a:rPr>
              <a:t>Теорема:</a:t>
            </a:r>
            <a:endParaRPr lang="ru-RU" altLang="en-US" sz="2800">
              <a:latin typeface="DejaVu Math TeX Gyre" panose="02000503000000000000" charset="0"/>
              <a:cs typeface="DejaVu Math TeX Gyre" panose="02000503000000000000" charset="0"/>
            </a:endParaRPr>
          </a:p>
          <a:p>
            <a:pPr marL="457200" lvl="1" indent="0">
              <a:buNone/>
            </a:pPr>
            <a:r>
              <a:rPr lang="ru-RU" altLang="en-US" sz="2520">
                <a:latin typeface="DejaVu Math TeX Gyre" panose="02000503000000000000" charset="0"/>
                <a:cs typeface="DejaVu Math TeX Gyre" panose="02000503000000000000" charset="0"/>
              </a:rPr>
              <a:t>Вместе с включенным ограничением C задача RDIO эквивалентна задаче DIO.</a:t>
            </a:r>
            <a:endParaRPr lang="ru-RU" altLang="en-US" sz="2520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4400" b="0">
                <a:sym typeface="+mn-ea"/>
              </a:rPr>
              <a:t>Сравнение DIO и R</a:t>
            </a:r>
            <a:r>
              <a:rPr lang="ru-RU" altLang="en-US" sz="4400" b="0">
                <a:sym typeface="+mn-ea"/>
              </a:rPr>
              <a:t>DIO</a:t>
            </a:r>
            <a:r>
              <a:rPr lang="ru-RU" altLang="en-US" sz="4400" b="0">
                <a:sym typeface="+mn-ea"/>
              </a:rPr>
              <a:t> 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14905" y="1268095"/>
            <a:ext cx="6980555" cy="49091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4400" b="0">
                <a:sym typeface="+mn-ea"/>
              </a:rPr>
              <a:t>Постановка задачи DIO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285240"/>
                <a:ext cx="10515600" cy="4892040"/>
              </a:xfrm>
            </p:spPr>
            <p:txBody>
              <a:bodyPr>
                <a:normAutofit lnSpcReduction="10000"/>
              </a:bodyPr>
              <a:p>
                <a:pPr>
                  <a:lnSpc>
                    <a:spcPct val="100000"/>
                  </a:lnSpc>
                </a:pPr>
                <a:r>
                  <a:rPr lang="ru-RU" altLang="en-US" sz="2800">
                    <a:sym typeface="+mn-ea"/>
                  </a:rPr>
                  <a:t>Пусть</a:t>
                </a:r>
                <a:endParaRPr lang="ru-RU" altLang="en-US" sz="2800">
                  <a:sym typeface="+mn-ea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𝑁</m:t>
                    </m:r>
                  </m:oMath>
                </a14:m>
                <a:r>
                  <a:rPr lang="ru-RU" altLang="en-US" sz="2800" i="1">
                    <a:sym typeface="+mn-ea"/>
                  </a:rPr>
                  <a:t> </a:t>
                </a:r>
                <a:r>
                  <a:rPr lang="ru-RU" altLang="en-US" sz="2800">
                    <a:sym typeface="+mn-ea"/>
                  </a:rPr>
                  <a:t>- множество </a:t>
                </a:r>
                <a:r>
                  <a:rPr lang="ru-RU" altLang="en-US" sz="2800" i="1">
                    <a:sym typeface="+mn-ea"/>
                  </a:rPr>
                  <a:t>известных </a:t>
                </a:r>
                <a:r>
                  <a:rPr lang="ru-RU" altLang="en-US" sz="2800">
                    <a:sym typeface="+mn-ea"/>
                  </a:rPr>
                  <a:t>нелинейных ограничений;</a:t>
                </a:r>
                <a:endParaRPr lang="ru-RU" altLang="en-US" sz="2800">
                  <a:sym typeface="+mn-ea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𝐿</m:t>
                    </m:r>
                  </m:oMath>
                </a14:m>
                <a:r>
                  <a:rPr lang="ru-RU" altLang="en-US" sz="2800">
                    <a:sym typeface="+mn-ea"/>
                  </a:rPr>
                  <a:t> - множество </a:t>
                </a:r>
                <a:r>
                  <a:rPr lang="ru-RU" altLang="en-US" sz="2800" i="1">
                    <a:sym typeface="+mn-ea"/>
                  </a:rPr>
                  <a:t>известных </a:t>
                </a:r>
                <a:r>
                  <a:rPr lang="ru-RU" altLang="en-US" sz="2800">
                    <a:sym typeface="+mn-ea"/>
                  </a:rPr>
                  <a:t>линейных ограничений;</a:t>
                </a:r>
                <a:endParaRPr lang="ru-RU" altLang="en-US" sz="2800">
                  <a:sym typeface="+mn-ea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acc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𝑁</m:t>
                        </m:r>
                      </m:e>
                    </m:acc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, </m:t>
                    </m:r>
                    <m:acc>
                      <m:accPr>
                        <m:chr m:val="̅"/>
                        <m:ctrlP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acc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𝐿</m:t>
                        </m:r>
                      </m:e>
                    </m:acc>
                  </m:oMath>
                </a14:m>
                <a:r>
                  <a:rPr lang="ru-RU" altLang="en-US" sz="2800">
                    <a:sym typeface="+mn-ea"/>
                  </a:rPr>
                  <a:t> - можества нелиненых и линейных ограничений соответсвенно, которые предстоит вывести (</a:t>
                </a:r>
                <a:r>
                  <a:rPr lang="ru-RU" altLang="en-US" sz="2800" i="1">
                    <a:sym typeface="+mn-ea"/>
                  </a:rPr>
                  <a:t>неизвестных</a:t>
                </a:r>
                <a:r>
                  <a:rPr lang="ru-RU" altLang="en-US" sz="2800">
                    <a:sym typeface="+mn-ea"/>
                  </a:rPr>
                  <a:t>);</a:t>
                </a:r>
                <a:endParaRPr lang="ru-RU" altLang="en-US" sz="2800">
                  <a:sym typeface="+mn-ea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𝑓</m:t>
                    </m:r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(</m:t>
                    </m:r>
                    <m:r>
                      <m:rPr>
                        <m:sty m:val="p"/>
                      </m:rP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x</m:t>
                    </m:r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; </m:t>
                    </m:r>
                    <m:r>
                      <m:rPr>
                        <m:sty m:val="p"/>
                      </m:rP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c</m:t>
                    </m:r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) </m:t>
                    </m:r>
                  </m:oMath>
                </a14:m>
                <a:r>
                  <a:rPr lang="ru-RU" altLang="en-US" sz="2800" i="1">
                    <a:sym typeface="+mn-ea"/>
                  </a:rPr>
                  <a:t>- </a:t>
                </a:r>
                <a:r>
                  <a:rPr lang="ru-RU" altLang="en-US" sz="2800">
                    <a:sym typeface="+mn-ea"/>
                  </a:rPr>
                  <a:t>выпуклая дифференцируемая функция по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x</m:t>
                    </m:r>
                  </m:oMath>
                </a14:m>
                <a:r>
                  <a:rPr lang="ru-RU" altLang="en-US" sz="2800">
                    <a:sym typeface="+mn-ea"/>
                  </a:rPr>
                  <a:t> и заданная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ℝ</m:t>
                        </m:r>
                      </m:e>
                      <m:sup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𝑚</m:t>
                        </m:r>
                      </m:sup>
                    </m:sSup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;</m:t>
                    </m:r>
                  </m:oMath>
                </a14:m>
                <a:endParaRPr lang="ru-RU" altLang="en-US" sz="2800">
                  <a:sym typeface="+mn-ea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g</m:t>
                    </m:r>
                    <m:r>
                      <m:rPr>
                        <m:sty m:val="p"/>
                      </m:rPr>
                      <a:rPr lang="en-US" altLang="ru-RU" sz="2800" baseline="-250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n</m:t>
                    </m:r>
                    <m: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(</m:t>
                    </m:r>
                    <m:r>
                      <m:rPr>
                        <m:sty m:val="p"/>
                      </m:rP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x</m:t>
                    </m:r>
                    <m: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; </m:t>
                    </m:r>
                    <m:r>
                      <m:rPr>
                        <m:sty m:val="p"/>
                      </m:rP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q</m:t>
                    </m:r>
                    <m:r>
                      <m:rPr>
                        <m:sty m:val="p"/>
                      </m:rPr>
                      <a:rPr lang="en-US" altLang="ru-RU" sz="2800" baseline="-250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n</m:t>
                    </m:r>
                    <m: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)</m:t>
                    </m:r>
                  </m:oMath>
                </a14:m>
                <a:r>
                  <a:rPr lang="ru-RU" altLang="en-US" sz="2800">
                    <a:sym typeface="+mn-ea"/>
                  </a:rPr>
                  <a:t> - вогнутые дифференцируемые функции по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x</m:t>
                    </m:r>
                  </m:oMath>
                </a14:m>
                <a:r>
                  <a:rPr lang="ru-RU" altLang="en-US" sz="2800">
                    <a:sym typeface="+mn-ea"/>
                  </a:rPr>
                  <a:t> и заданные </a:t>
                </a:r>
                <a:r>
                  <a:rPr lang="ru-RU" altLang="en-US" sz="2800">
                    <a:sym typeface="+mn-ea"/>
                  </a:rPr>
                  <a:t>на </a:t>
                </a:r>
                <a:r>
                  <a:rPr lang="ru-RU" altLang="en-US" sz="2800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ℝ</m:t>
                        </m:r>
                      </m:e>
                      <m:sup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ru-RU" altLang="en-US" sz="2800">
                    <a:sym typeface="+mn-ea"/>
                  </a:rPr>
                  <a:t> для всех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n</m:t>
                    </m:r>
                    <m: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acc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𝑁</m:t>
                        </m:r>
                      </m:e>
                    </m:acc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∪</m:t>
                    </m:r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𝑁</m:t>
                    </m:r>
                  </m:oMath>
                </a14:m>
                <a:endParaRPr lang="ru-RU" altLang="en-US" sz="2800">
                  <a:sym typeface="+mn-ea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ru-RU" altLang="en-US" sz="2800">
                  <a:sym typeface="+mn-ea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285240"/>
                <a:ext cx="10515600" cy="489204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ru-RU" altLang="en-US" sz="4400" b="0"/>
              <a:t>Постановка задачи </a:t>
            </a:r>
            <a:r>
              <a:rPr lang="ru-RU" altLang="en-US" sz="4400" b="0">
                <a:sym typeface="+mn-ea"/>
              </a:rPr>
              <a:t>DIO</a:t>
            </a:r>
            <a:endParaRPr lang="ru-RU" altLang="en-US" sz="4400" b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231265"/>
            <a:ext cx="10515600" cy="4946015"/>
          </a:xfrm>
        </p:spPr>
        <p:txBody>
          <a:bodyPr/>
          <a:p>
            <a:r>
              <a:rPr lang="ru-RU" altLang="en-US" sz="2800"/>
              <a:t>Прямая задача</a:t>
            </a:r>
            <a:endParaRPr lang="ru-RU" altLang="en-US" sz="2800"/>
          </a:p>
          <a:p>
            <a:endParaRPr lang="ru-RU" altLang="en-US" sz="2800"/>
          </a:p>
          <a:p>
            <a:endParaRPr lang="ru-RU" altLang="en-US" sz="2800"/>
          </a:p>
          <a:p>
            <a:endParaRPr lang="ru-RU" altLang="en-US" sz="2800"/>
          </a:p>
          <a:p>
            <a:endParaRPr lang="ru-RU" altLang="en-US" sz="2800"/>
          </a:p>
          <a:p>
            <a:endParaRPr lang="ru-RU" altLang="en-US" sz="2800"/>
          </a:p>
          <a:p>
            <a:pPr marL="0" indent="0">
              <a:buNone/>
            </a:pPr>
            <a:endParaRPr lang="ru-RU" altLang="en-US" sz="2800"/>
          </a:p>
          <a:p>
            <a:pPr marL="0" indent="0">
              <a:buNone/>
            </a:pPr>
            <a:r>
              <a:rPr lang="ru-RU" altLang="en-US" sz="2800"/>
              <a:t> </a:t>
            </a:r>
            <a:endParaRPr lang="ru-RU" altLang="en-US" sz="2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955" y="1868805"/>
            <a:ext cx="11641455" cy="26885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4400" b="0">
                <a:sym typeface="+mn-ea"/>
              </a:rPr>
              <a:t>Постановка задачи </a:t>
            </a:r>
            <a:r>
              <a:rPr lang="ru-RU" altLang="en-US" sz="4400" b="0">
                <a:sym typeface="+mn-ea"/>
              </a:rPr>
              <a:t>DIO</a:t>
            </a:r>
            <a:r>
              <a:rPr lang="ru-RU" altLang="en-US" sz="4400" b="0">
                <a:sym typeface="+mn-ea"/>
              </a:rPr>
              <a:t> 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268095"/>
                <a:ext cx="10515600" cy="4909185"/>
              </a:xfrm>
            </p:spPr>
            <p:txBody>
              <a:bodyPr>
                <a:noAutofit/>
              </a:bodyPr>
              <a:p>
                <a:r>
                  <a:rPr lang="ru-RU" altLang="en-US" sz="2800"/>
                  <a:t>Пусть </a:t>
                </a:r>
                <a14:m>
                  <m:oMath xmlns:m="http://schemas.openxmlformats.org/officeDocument/2006/math"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𝐾</m:t>
                    </m:r>
                  </m:oMath>
                </a14:m>
                <a:r>
                  <a:rPr lang="ru-RU" altLang="en-US" sz="2800"/>
                  <a:t> -  множество известных прошлых принятых решений</a:t>
                </a:r>
                <a:endParaRPr lang="ru-RU" altLang="en-US" sz="280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𝐾</m:t>
                        </m:r>
                      </m:e>
                      <m:sup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ru-RU" altLang="en-US" sz="2800"/>
                  <a:t> - подмножество </a:t>
                </a:r>
                <a14:m>
                  <m:oMath xmlns:m="http://schemas.openxmlformats.org/officeDocument/2006/math"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𝐾</m:t>
                    </m:r>
                  </m:oMath>
                </a14:m>
                <a:r>
                  <a:rPr lang="ru-RU" altLang="en-US" sz="2800"/>
                  <a:t> решений, которые были успешны</a:t>
                </a:r>
                <a:endParaRPr lang="ru-RU" altLang="en-US" sz="280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𝐾</m:t>
                        </m:r>
                      </m:e>
                      <m:sup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</m:sup>
                    </m:sSup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𝐾</m:t>
                    </m:r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\</m:t>
                    </m:r>
                    <m:sSup>
                      <m:sSupPr>
                        <m:ctrlP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𝐾</m:t>
                        </m:r>
                      </m:e>
                      <m:sup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ru-RU" altLang="en-US" sz="2800">
                    <a:latin typeface="DejaVu Math TeX Gyre" panose="02000503000000000000" charset="0"/>
                    <a:cs typeface="DejaVu Math TeX Gyre" panose="02000503000000000000" charset="0"/>
                  </a:rPr>
                  <a:t>, т.е. не успешные решения</a:t>
                </a:r>
                <a:endParaRPr lang="ru-RU" altLang="en-US" sz="280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𝑋</m:t>
                    </m:r>
                  </m:oMath>
                </a14:m>
                <a:r>
                  <a:rPr lang="ru-RU" altLang="en-US" sz="2800"/>
                  <a:t> - множество всех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</a:rPr>
                      <m:t>x</m:t>
                    </m:r>
                  </m:oMath>
                </a14:m>
                <a:r>
                  <a:rPr lang="ru-RU" altLang="en-US" sz="2800">
                    <a:latin typeface="DejaVu Math TeX Gyre" panose="02000503000000000000" charset="0"/>
                    <a:cs typeface="DejaVu Math TeX Gyre" panose="02000503000000000000" charset="0"/>
                  </a:rPr>
                  <a:t>, которые удовлетворяют всем </a:t>
                </a:r>
                <a:r>
                  <a:rPr lang="ru-RU" altLang="en-US" sz="2800" i="1">
                    <a:latin typeface="DejaVu Math TeX Gyre" panose="02000503000000000000" charset="0"/>
                    <a:cs typeface="DejaVu Math TeX Gyre" panose="02000503000000000000" charset="0"/>
                  </a:rPr>
                  <a:t>известным </a:t>
                </a:r>
                <a:r>
                  <a:rPr lang="ru-RU" altLang="en-US" sz="2800">
                    <a:latin typeface="DejaVu Math TeX Gyre" panose="02000503000000000000" charset="0"/>
                    <a:cs typeface="DejaVu Math TeX Gyre" panose="02000503000000000000" charset="0"/>
                  </a:rPr>
                  <a:t>ограничениям.</a:t>
                </a:r>
                <a:endParaRPr lang="ru-RU" altLang="en-US" sz="2800"/>
              </a:p>
              <a:p>
                <a:pPr marL="0" indent="0">
                  <a:buNone/>
                </a:pPr>
                <a:endParaRPr lang="ru-RU" altLang="en-US" sz="2800"/>
              </a:p>
              <a:p>
                <a:endParaRPr lang="ru-RU" altLang="en-US" sz="2800"/>
              </a:p>
              <a:p>
                <a:endParaRPr lang="ru-RU" altLang="en-US" sz="2800"/>
              </a:p>
              <a:p>
                <a:pPr marL="0" indent="0" algn="l">
                  <a:buNone/>
                </a:pPr>
                <a:endParaRPr lang="ru-RU" altLang="en-US" sz="2800"/>
              </a:p>
              <a:p>
                <a:pPr marL="0" indent="0" algn="l">
                  <a:buNone/>
                </a:pPr>
                <a:r>
                  <a:rPr lang="ru-RU" altLang="en-US" sz="2800">
                    <a:sym typeface="+mn-ea"/>
                  </a:rPr>
                  <a:t> </a:t>
                </a:r>
                <a:endParaRPr lang="ru-RU" altLang="en-US" sz="2800"/>
              </a:p>
              <a:p>
                <a:endParaRPr lang="ru-RU" altLang="en-US" sz="280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268095"/>
                <a:ext cx="10515600" cy="4909185"/>
              </a:xfrm>
              <a:blipFill rotWithShape="1">
                <a:blip r:embed="rId1"/>
                <a:stretch>
                  <a:fillRect b="-1015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ru-RU" altLang="en-US" sz="4400" b="0"/>
              <a:t>Постановка задачи </a:t>
            </a:r>
            <a:r>
              <a:rPr lang="ru-RU" altLang="en-US" sz="4400" b="0">
                <a:sym typeface="+mn-ea"/>
              </a:rPr>
              <a:t>DIO</a:t>
            </a:r>
            <a:endParaRPr lang="ru-RU" altLang="en-US" sz="4400" b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231265"/>
                <a:ext cx="10515600" cy="4946015"/>
              </a:xfrm>
            </p:spPr>
            <p:txBody>
              <a:bodyPr>
                <a:noAutofit/>
              </a:bodyPr>
              <a:p>
                <a:r>
                  <a:rPr lang="ru-RU" altLang="en-US" sz="2800"/>
                  <a:t>Некоторые предположения </a:t>
                </a:r>
                <a:endParaRPr lang="ru-RU" altLang="en-US" sz="2800"/>
              </a:p>
              <a:p>
                <a:pPr marL="0" indent="0">
                  <a:buNone/>
                </a:pPr>
                <a:r>
                  <a:rPr lang="ru-RU" altLang="en-US" sz="2800"/>
                  <a:t>1) Существует подмножество </a:t>
                </a:r>
                <a:r>
                  <a:rPr lang="ru-RU" altLang="en-US" sz="2800" i="1"/>
                  <a:t>Q</a:t>
                </a:r>
                <a:r>
                  <a:rPr lang="ru-RU" altLang="en-US" sz="2800"/>
                  <a:t>, такое, что для любого его элемента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q</m:t>
                    </m:r>
                    <m:r>
                      <m:rPr>
                        <m:sty m:val="p"/>
                      </m:rPr>
                      <a:rPr lang="en-US" altLang="ru-RU" sz="2800" baseline="-250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n</m:t>
                    </m:r>
                  </m:oMath>
                </a14:m>
                <a:r>
                  <a:rPr lang="ru-RU" altLang="en-US" sz="2800"/>
                  <a:t> функция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g</m:t>
                    </m:r>
                    <m:r>
                      <m:rPr>
                        <m:sty m:val="p"/>
                      </m:rPr>
                      <a:rPr lang="en-US" altLang="ru-RU" sz="2800" baseline="-250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n</m:t>
                    </m:r>
                    <m: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(</m:t>
                    </m:r>
                    <m:r>
                      <m:rPr>
                        <m:sty m:val="p"/>
                      </m:rP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x</m:t>
                    </m:r>
                    <m: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; </m:t>
                    </m:r>
                    <m:r>
                      <m:rPr>
                        <m:sty m:val="p"/>
                      </m:rP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q</m:t>
                    </m:r>
                    <m:r>
                      <m:rPr>
                        <m:sty m:val="p"/>
                      </m:rPr>
                      <a:rPr lang="en-US" altLang="ru-RU" sz="2800" baseline="-250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n</m:t>
                    </m:r>
                    <m: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)</m:t>
                    </m:r>
                  </m:oMath>
                </a14:m>
                <a:r>
                  <a:rPr lang="ru-RU" altLang="en-US" sz="2800"/>
                  <a:t> выпукла по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x</m:t>
                    </m:r>
                  </m:oMath>
                </a14:m>
                <a:r>
                  <a:rPr lang="ru-RU" altLang="en-US" sz="2800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и для всех элементов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800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ru-RU" sz="2800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ru-RU" sz="2800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k</m:t>
                        </m:r>
                      </m:sub>
                    </m:sSub>
                  </m:oMath>
                </a14:m>
                <a:r>
                  <a:rPr lang="ru-RU" altLang="en-US" sz="2800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из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𝐾</m:t>
                        </m:r>
                      </m:e>
                      <m:sup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ru-RU" altLang="en-US" sz="2800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выполняется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g</m:t>
                    </m:r>
                    <m:r>
                      <m:rPr>
                        <m:sty m:val="p"/>
                      </m:rPr>
                      <a:rPr lang="en-US" altLang="ru-RU" sz="2800" baseline="-250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n</m:t>
                    </m:r>
                    <m: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ru-RU" sz="2800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ru-RU" sz="2800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ru-RU" sz="2800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k</m:t>
                        </m:r>
                      </m:sub>
                    </m:sSub>
                    <m: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; </m:t>
                    </m:r>
                    <m:r>
                      <m:rPr>
                        <m:sty m:val="p"/>
                      </m:rP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q</m:t>
                    </m:r>
                    <m:r>
                      <m:rPr>
                        <m:sty m:val="p"/>
                      </m:rPr>
                      <a:rPr lang="en-US" altLang="ru-RU" sz="2800" baseline="-250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n</m:t>
                    </m:r>
                    <m: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)</m:t>
                    </m:r>
                    <m: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≥0</m:t>
                    </m:r>
                  </m:oMath>
                </a14:m>
                <a:r>
                  <a:rPr lang="ru-RU" altLang="en-US" sz="2800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.</a:t>
                </a:r>
                <a:endParaRPr lang="en-US" altLang="ru-RU" sz="2800"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lang="ru-RU" altLang="en-US" sz="2800">
                    <a:sym typeface="+mn-ea"/>
                  </a:rPr>
                  <a:t>2)</a:t>
                </a:r>
                <a:r>
                  <a:rPr lang="ru-RU" altLang="en-US" sz="2800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Все элементы из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𝐾</m:t>
                        </m:r>
                      </m:e>
                      <m:sup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ru-RU" altLang="en-US" sz="2800"/>
                  <a:t> лежат в </a:t>
                </a:r>
                <a14:m>
                  <m:oMath xmlns:m="http://schemas.openxmlformats.org/officeDocument/2006/math"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𝑋</m:t>
                    </m:r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.</m:t>
                    </m:r>
                  </m:oMath>
                </a14:m>
                <a:endParaRPr lang="en-US" altLang="ru-RU" sz="2800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r>
                  <a:rPr lang="ru-RU" altLang="en-US" sz="2800">
                    <a:sym typeface="+mn-ea"/>
                  </a:rPr>
                  <a:t>3) Ни один из элементов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𝐾</m:t>
                        </m:r>
                      </m:e>
                      <m:sup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ru-RU" altLang="en-US" sz="2800">
                    <a:sym typeface="+mn-ea"/>
                  </a:rPr>
                  <a:t> не лежит в выпуклой оболочке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𝐾</m:t>
                        </m:r>
                      </m:e>
                      <m:sup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+</m:t>
                        </m:r>
                      </m:sup>
                    </m:sSup>
                  </m:oMath>
                </a14:m>
                <a:endParaRPr lang="ru-RU" altLang="en-US" sz="2800"/>
              </a:p>
              <a:p>
                <a:pPr marL="0" indent="0">
                  <a:buNone/>
                </a:pPr>
                <a:r>
                  <a:rPr lang="ru-RU" altLang="en-US" sz="2800"/>
                  <a:t>Выпуклая оболочка из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𝐾</m:t>
                        </m:r>
                      </m:e>
                      <m:sup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ru-RU" altLang="en-US" sz="2800"/>
                  <a:t> -</a:t>
                </a:r>
                <a14:m>
                  <m:oMath xmlns:m="http://schemas.openxmlformats.org/officeDocument/2006/math">
                    <m: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𝐻</m:t>
                    </m:r>
                  </m:oMath>
                </a14:m>
                <a:r>
                  <a:rPr lang="ru-RU" altLang="en-US" sz="2800" i="1">
                    <a:sym typeface="+mn-ea"/>
                  </a:rPr>
                  <a:t>.</a:t>
                </a:r>
                <a:r>
                  <a:rPr lang="ru-RU" altLang="en-US" sz="2800"/>
                  <a:t> </a:t>
                </a:r>
                <a:endParaRPr lang="ru-RU" altLang="en-US" sz="2800"/>
              </a:p>
              <a:p>
                <a:pPr marL="0" indent="0">
                  <a:buNone/>
                </a:pPr>
                <a:r>
                  <a:rPr lang="ru-RU" altLang="en-US" sz="2800">
                    <a:sym typeface="+mn-ea"/>
                  </a:rPr>
                  <a:t>Предпочтительное решение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80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ru-RU" sz="280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x</m:t>
                        </m:r>
                      </m:e>
                      <m:sub>
                        <m:r>
                          <a:rPr lang="en-US" altLang="ru-RU" sz="280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altLang="en-US" sz="2800">
                    <a:sym typeface="+mn-ea"/>
                  </a:rPr>
                  <a:t> - аргумент, при котором целевая функция прямой задачи принимает минимальное значение в </a:t>
                </a:r>
                <a14:m>
                  <m:oMath xmlns:m="http://schemas.openxmlformats.org/officeDocument/2006/math"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𝐻</m:t>
                    </m:r>
                  </m:oMath>
                </a14:m>
                <a:r>
                  <a:rPr lang="ru-RU" altLang="en-US" sz="2800">
                    <a:sym typeface="+mn-ea"/>
                  </a:rPr>
                  <a:t>.</a:t>
                </a:r>
                <a:endParaRPr lang="ru-RU" altLang="en-US" sz="2800"/>
              </a:p>
              <a:p>
                <a:endParaRPr lang="ru-RU" altLang="en-US" sz="2800"/>
              </a:p>
              <a:p>
                <a:endParaRPr lang="ru-RU" altLang="en-US" sz="2800"/>
              </a:p>
              <a:p>
                <a:pPr marL="0" indent="0">
                  <a:buNone/>
                </a:pPr>
                <a:endParaRPr lang="ru-RU" altLang="en-US" sz="2800"/>
              </a:p>
              <a:p>
                <a:pPr marL="0" indent="0">
                  <a:buNone/>
                </a:pPr>
                <a:r>
                  <a:rPr lang="ru-RU" altLang="en-US" sz="2800"/>
                  <a:t> </a:t>
                </a:r>
                <a:endParaRPr lang="ru-RU" altLang="en-US" sz="280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231265"/>
                <a:ext cx="10515600" cy="4946015"/>
              </a:xfrm>
              <a:blipFill rotWithShape="1">
                <a:blip r:embed="rId1"/>
                <a:stretch>
                  <a:fillRect b="-2512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4400" b="0">
                <a:sym typeface="+mn-ea"/>
              </a:rPr>
              <a:t>Постановка задачи </a:t>
            </a:r>
            <a:r>
              <a:rPr lang="ru-RU" altLang="en-US" sz="4400" b="0">
                <a:sym typeface="+mn-ea"/>
              </a:rPr>
              <a:t>DIO</a:t>
            </a:r>
            <a:r>
              <a:rPr lang="ru-RU" altLang="en-US" sz="4400" b="0">
                <a:sym typeface="+mn-ea"/>
              </a:rPr>
              <a:t> 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268095"/>
                <a:ext cx="10515600" cy="4909185"/>
              </a:xfrm>
            </p:spPr>
            <p:txBody>
              <a:bodyPr>
                <a:noAutofit/>
              </a:bodyPr>
              <a:p>
                <a:r>
                  <a:rPr lang="ru-RU" altLang="en-US" sz="2800"/>
                  <a:t>Номинальное множество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acc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ru-RU" altLang="en-US" sz="2800"/>
                  <a:t> - множество, пересечение которого с </a:t>
                </a:r>
                <a14:m>
                  <m:oMath xmlns:m="http://schemas.openxmlformats.org/officeDocument/2006/math"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𝑋</m:t>
                    </m:r>
                  </m:oMath>
                </a14:m>
                <a:r>
                  <a:rPr lang="ru-RU" altLang="en-US" sz="2800"/>
                  <a:t> содержит все элементы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𝐾</m:t>
                        </m:r>
                      </m:e>
                      <m:sup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ru-RU" altLang="en-US" sz="2800"/>
                  <a:t> и не содержит все элементы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𝐾</m:t>
                        </m:r>
                      </m:e>
                      <m:sup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ru-RU" altLang="en-US" sz="2800">
                    <a:latin typeface="DejaVu Math TeX Gyre" panose="02000503000000000000" charset="0"/>
                    <a:cs typeface="DejaVu Math TeX Gyre" panose="02000503000000000000" charset="0"/>
                  </a:rPr>
                  <a:t>.</a:t>
                </a:r>
                <a:endParaRPr lang="ru-RU" altLang="en-US" sz="280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r>
                  <a:rPr lang="ru-RU" altLang="en-US" sz="2800">
                    <a:latin typeface="DejaVu Math TeX Gyre" panose="02000503000000000000" charset="0"/>
                    <a:cs typeface="DejaVu Math TeX Gyre" panose="02000503000000000000" charset="0"/>
                  </a:rPr>
                  <a:t>Понятно, что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acc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</m:acc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∩</m:t>
                    </m:r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𝑋</m:t>
                    </m:r>
                  </m:oMath>
                </a14:m>
                <a:r>
                  <a:rPr lang="ru-RU" altLang="en-US" sz="2800" i="1">
                    <a:latin typeface="DejaVu Math TeX Gyre" panose="02000503000000000000" charset="0"/>
                    <a:cs typeface="DejaVu Math TeX Gyre" panose="02000503000000000000" charset="0"/>
                  </a:rPr>
                  <a:t> </a:t>
                </a:r>
                <a:r>
                  <a:rPr lang="ru-RU" altLang="en-US" sz="2800">
                    <a:sym typeface="+mn-ea"/>
                  </a:rPr>
                  <a:t>задает множество решений прямой задачи</a:t>
                </a:r>
                <a:r>
                  <a:rPr lang="ru-RU" altLang="en-US" sz="2800" i="1">
                    <a:latin typeface="DejaVu Math TeX Gyre" panose="02000503000000000000" charset="0"/>
                    <a:cs typeface="DejaVu Math TeX Gyre" panose="02000503000000000000" charset="0"/>
                  </a:rPr>
                  <a:t> </a:t>
                </a:r>
                <a:endParaRPr lang="en-US" altLang="ru-RU" sz="2800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r>
                  <a:rPr lang="ru-RU" altLang="en-US" sz="2800"/>
                  <a:t>Допустимое решение DIO - набор таких коэффициетов </a:t>
                </a:r>
                <a:r>
                  <a:rPr lang="ru-RU" altLang="en-US" sz="2800" i="1"/>
                  <a:t>неизвестных </a:t>
                </a:r>
                <a:r>
                  <a:rPr lang="ru-RU" altLang="en-US" sz="2800"/>
                  <a:t>ограничений, что множество, которое задается ими - номинальное множество, а заданный x</a:t>
                </a:r>
                <a:r>
                  <a:rPr lang="ru-RU" altLang="en-US" sz="2800" baseline="-25000"/>
                  <a:t>0</a:t>
                </a:r>
                <a:r>
                  <a:rPr lang="ru-RU" altLang="en-US" sz="2800"/>
                  <a:t> - предпочтительное решение.</a:t>
                </a:r>
                <a:endParaRPr lang="ru-RU" altLang="en-US" sz="2800"/>
              </a:p>
              <a:p>
                <a:r>
                  <a:rPr lang="ru-RU" altLang="en-US" sz="2800"/>
                  <a:t>Целевой функцей DIO может быть любая выпуклая функция, т.е. она задается в зависимости от задачи.</a:t>
                </a:r>
                <a:endParaRPr lang="ru-RU" altLang="en-US" sz="280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268095"/>
                <a:ext cx="10515600" cy="490918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4400" b="0">
                <a:sym typeface="+mn-ea"/>
              </a:rPr>
              <a:t>Постановка задачи </a:t>
            </a:r>
            <a:r>
              <a:rPr lang="ru-RU" altLang="en-US" sz="4400" b="0">
                <a:sym typeface="+mn-ea"/>
              </a:rPr>
              <a:t>DIO</a:t>
            </a:r>
            <a:r>
              <a:rPr lang="ru-RU" altLang="en-US" sz="4400" b="0">
                <a:sym typeface="+mn-ea"/>
              </a:rPr>
              <a:t>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860" y="1610995"/>
            <a:ext cx="11384280" cy="36366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4400" b="0">
                <a:sym typeface="+mn-ea"/>
              </a:rPr>
              <a:t>Постановка задачи </a:t>
            </a:r>
            <a:r>
              <a:rPr lang="ru-RU" altLang="en-US" sz="4400" b="0">
                <a:sym typeface="+mn-ea"/>
              </a:rPr>
              <a:t>DIO</a:t>
            </a:r>
            <a:r>
              <a:rPr lang="ru-RU" altLang="en-US" sz="4400" b="0">
                <a:sym typeface="+mn-ea"/>
              </a:rPr>
              <a:t> 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555" y="1173480"/>
            <a:ext cx="11946890" cy="45110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4400" b="0">
                <a:sym typeface="+mn-ea"/>
              </a:rPr>
              <a:t>Постановка задачи </a:t>
            </a:r>
            <a:r>
              <a:rPr lang="ru-RU" altLang="en-US" sz="4400" b="0">
                <a:sym typeface="+mn-ea"/>
              </a:rPr>
              <a:t>DIO</a:t>
            </a:r>
            <a:r>
              <a:rPr lang="ru-RU" altLang="en-US" sz="4400" b="0">
                <a:sym typeface="+mn-ea"/>
              </a:rPr>
              <a:t>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010" y="1802130"/>
            <a:ext cx="11523980" cy="32537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2593</Words>
  <Application>WPS Presentation</Application>
  <PresentationFormat>宽屏</PresentationFormat>
  <Paragraphs>87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0" baseType="lpstr">
      <vt:lpstr>Arial</vt:lpstr>
      <vt:lpstr>SimSun</vt:lpstr>
      <vt:lpstr>Wingdings</vt:lpstr>
      <vt:lpstr>Nimbus Roman No9 L</vt:lpstr>
      <vt:lpstr>Arial Black</vt:lpstr>
      <vt:lpstr>Microsoft YaHei</vt:lpstr>
      <vt:lpstr>Droid Sans Fallback</vt:lpstr>
      <vt:lpstr>Arial Unicode MS</vt:lpstr>
      <vt:lpstr>SimSun</vt:lpstr>
      <vt:lpstr>Calibri Light (Headings)</vt:lpstr>
      <vt:lpstr>Comfortaa Light</vt:lpstr>
      <vt:lpstr>Cambria Math</vt:lpstr>
      <vt:lpstr>DejaVu Math TeX Gyre</vt:lpstr>
      <vt:lpstr>OpenSymbol</vt:lpstr>
      <vt:lpstr>SimSun</vt:lpstr>
      <vt:lpstr>Office Theme</vt:lpstr>
      <vt:lpstr>PowerPoint 演示文稿</vt:lpstr>
      <vt:lpstr>PowerPoint 演示文稿</vt:lpstr>
      <vt:lpstr>PowerPoint 演示文稿</vt:lpstr>
      <vt:lpstr>PowerPoint 演示文稿</vt:lpstr>
      <vt:lpstr>Постановка задачи</vt:lpstr>
      <vt:lpstr>Постановка задачи</vt:lpstr>
      <vt:lpstr>Постановка задачи DIO </vt:lpstr>
      <vt:lpstr>Постановка задачи DIO </vt:lpstr>
      <vt:lpstr>Постановка задачи DIO </vt:lpstr>
      <vt:lpstr>Постановка задачи RDIO </vt:lpstr>
      <vt:lpstr>Постановка задачи RDIO </vt:lpstr>
      <vt:lpstr>Постановка задачи RDIO </vt:lpstr>
      <vt:lpstr>Постановка задачи RDIO </vt:lpstr>
      <vt:lpstr>Постановка задачи RDIO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alexander</cp:lastModifiedBy>
  <cp:revision>12</cp:revision>
  <dcterms:created xsi:type="dcterms:W3CDTF">2023-07-28T09:28:48Z</dcterms:created>
  <dcterms:modified xsi:type="dcterms:W3CDTF">2023-07-28T09:28:48Z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1033-11.1.0.11698</vt:lpwstr>
  </property>
  <property fmtid="{D5CDD505-2E9C-101B-9397-08002B2CF9AE}" pid="3" name="ICV">
    <vt:lpwstr/>
  </property>
</Properties>
</file>