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56" r:id="rId3"/>
    <p:sldId id="257" r:id="rId4"/>
    <p:sldId id="258" r:id="rId5"/>
    <p:sldId id="283" r:id="rId6"/>
    <p:sldId id="260" r:id="rId7"/>
    <p:sldId id="273" r:id="rId8"/>
    <p:sldId id="274" r:id="rId9"/>
    <p:sldId id="266" r:id="rId10"/>
    <p:sldId id="264" r:id="rId11"/>
    <p:sldId id="261" r:id="rId12"/>
    <p:sldId id="263" r:id="rId13"/>
    <p:sldId id="285" r:id="rId14"/>
    <p:sldId id="286" r:id="rId15"/>
    <p:sldId id="287" r:id="rId16"/>
    <p:sldId id="288" r:id="rId17"/>
    <p:sldId id="292" r:id="rId18"/>
    <p:sldId id="293" r:id="rId19"/>
    <p:sldId id="294" r:id="rId20"/>
    <p:sldId id="296" r:id="rId21"/>
    <p:sldId id="295" r:id="rId22"/>
    <p:sldId id="297" r:id="rId23"/>
    <p:sldId id="272" r:id="rId24"/>
    <p:sldId id="275" r:id="rId25"/>
    <p:sldId id="284" r:id="rId2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" Target="slides/slide1.xml"/><Relationship Id="rId29" Type="http://schemas.openxmlformats.org/officeDocument/2006/relationships/presProps" Target="presProps.xml"/><Relationship Id="rId28" Type="http://schemas.openxmlformats.org/officeDocument/2006/relationships/handoutMaster" Target="handoutMasters/handoutMaster1.xml"/><Relationship Id="rId27" Type="http://schemas.openxmlformats.org/officeDocument/2006/relationships/notesMaster" Target="notesMasters/notesMaster1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C064A-D61B-4B21-B757-51A9B82445B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73DCD-2704-49D8-8FC1-3810D347C3F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4F013-E0A2-4A1A-883F-2A77275DA5F8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73DCD-2704-49D8-8FC1-3810D347C3F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4F013-E0A2-4A1A-883F-2A77275DA5F8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73DCD-2704-49D8-8FC1-3810D347C3F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4F013-E0A2-4A1A-883F-2A77275DA5F8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73DCD-2704-49D8-8FC1-3810D347C3F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4F013-E0A2-4A1A-883F-2A77275DA5F8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73DCD-2704-49D8-8FC1-3810D347C3F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4F013-E0A2-4A1A-883F-2A77275DA5F8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73DCD-2704-49D8-8FC1-3810D347C3F5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4F013-E0A2-4A1A-883F-2A77275DA5F8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73DCD-2704-49D8-8FC1-3810D347C3F5}" type="datetimeFigureOut">
              <a:rPr lang="ru-RU" smtClean="0"/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4F013-E0A2-4A1A-883F-2A77275DA5F8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73DCD-2704-49D8-8FC1-3810D347C3F5}" type="datetimeFigureOut">
              <a:rPr lang="ru-RU" smtClean="0"/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4F013-E0A2-4A1A-883F-2A77275DA5F8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73DCD-2704-49D8-8FC1-3810D347C3F5}" type="datetimeFigureOut">
              <a:rPr lang="ru-RU" smtClean="0"/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4F013-E0A2-4A1A-883F-2A77275DA5F8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73DCD-2704-49D8-8FC1-3810D347C3F5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4F013-E0A2-4A1A-883F-2A77275DA5F8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73DCD-2704-49D8-8FC1-3810D347C3F5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4F013-E0A2-4A1A-883F-2A77275DA5F8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73DCD-2704-49D8-8FC1-3810D347C3F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A4F013-E0A2-4A1A-883F-2A77275DA5F8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1" Type="http://schemas.openxmlformats.org/officeDocument/2006/relationships/slide" Target="slide2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" Target="slide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680"/>
            <a:ext cx="9144000" cy="2974340"/>
          </a:xfrm>
        </p:spPr>
        <p:txBody>
          <a:bodyPr>
            <a:normAutofit fontScale="90000"/>
          </a:bodyPr>
          <a:lstStyle/>
          <a:p>
            <a:r>
              <a:rPr lang="ru-RU"/>
              <a:t>Обратное программирование с требованием единственности решения</a:t>
            </a:r>
            <a:endParaRPr lang="ru-RU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Построение модели</a:t>
            </a:r>
            <a:endParaRPr lang="ru-RU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Замещающее содержимое 3"/>
              <p:cNvGraphicFramePr/>
              <p:nvPr>
                <p:ph idx="1"/>
              </p:nvPr>
            </p:nvGraphicFramePr>
            <p:xfrm>
              <a:off x="838200" y="1399540"/>
              <a:ext cx="10515600" cy="533971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77925"/>
                    <a:gridCol w="7912100"/>
                    <a:gridCol w="1425575"/>
                  </a:tblGrid>
                  <a:tr h="5339715">
                    <a:tc>
                      <a:txBody>
                        <a:bodyPr/>
                        <a:p>
                          <a:pPr algn="ctr">
                            <a:buNone/>
                          </a:pPr>
                          <a:endParaRPr lang="ru-RU" alt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 anchorCtr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p>
                          <a:pPr marL="0" algn="l">
                            <a:lnSpc>
                              <a:spcPct val="110000"/>
                            </a:lnSpc>
                            <a:spcBef>
                              <a:spcPts val="1000"/>
                            </a:spcBef>
                            <a:buClrTx/>
                            <a:buSzTx/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𝐷</m:t>
                                </m:r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(</m:t>
                                </m:r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𝑥</m:t>
                                </m:r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,</m:t>
                                </m:r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𝑐</m:t>
                                </m:r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ru-RU" sz="28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ru-RU" sz="28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ru-RU" sz="28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ru-RU" sz="28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ru-RU" sz="28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ru-RU" sz="28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,</m:t>
                                </m:r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𝑏</m:t>
                                </m:r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ru-RU" sz="28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ru-RU" sz="28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ru-RU" sz="28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)</m:t>
                                </m:r>
                                <m:r>
                                  <a:rPr lang="ru-RU" altLang="en-US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 → </m:t>
                                </m:r>
                                <m:r>
                                  <a:rPr lang="ru-RU" altLang="en-US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𝑚𝑖𝑛</m:t>
                                </m:r>
                              </m:oMath>
                            </m:oMathPara>
                          </a14:m>
                          <a:endParaRPr lang="ru-RU" altLang="en-US" sz="2800" b="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endParaRPr>
                        </a:p>
                        <a:p>
                          <a:pPr marL="0" algn="l">
                            <a:lnSpc>
                              <a:spcPct val="110000"/>
                            </a:lnSpc>
                            <a:spcBef>
                              <a:spcPts val="1000"/>
                            </a:spcBef>
                            <a:buClrTx/>
                            <a:buSzTx/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altLang="en-US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𝐴𝑥</m:t>
                                </m:r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=</m:t>
                                </m:r>
                                <m:r>
                                  <a:rPr lang="ru-RU" altLang="en-US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ru-RU" altLang="en-US" sz="2800" b="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endParaRPr>
                        </a:p>
                        <a:p>
                          <a:pPr marL="0" algn="l">
                            <a:lnSpc>
                              <a:spcPct val="110000"/>
                            </a:lnSpc>
                            <a:spcBef>
                              <a:spcPts val="1000"/>
                            </a:spcBef>
                            <a:buClrTx/>
                            <a:buSzTx/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ru-RU" sz="28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ru-RU" sz="28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𝐴</m:t>
                                    </m:r>
                                  </m:e>
                                  <m:sup>
                                    <m:r>
                                      <a:rPr lang="en-US" altLang="ru-RU" sz="28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𝑦</m:t>
                                </m:r>
                                <m:r>
                                  <a:rPr lang="en-US" altLang="ru-RU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≤</m:t>
                                </m:r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en-US" altLang="ru-RU" sz="2800" b="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endParaRPr>
                        </a:p>
                        <a:p>
                          <a:pPr marL="0" algn="l">
                            <a:lnSpc>
                              <a:spcPct val="110000"/>
                            </a:lnSpc>
                            <a:spcBef>
                              <a:spcPts val="1000"/>
                            </a:spcBef>
                            <a:buClrTx/>
                            <a:buSzTx/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ru-RU" sz="28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ru-RU" sz="28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ru-RU" sz="28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(</m:t>
                                </m:r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𝑐</m:t>
                                </m:r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altLang="ru-RU" sz="28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ru-RU" sz="28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𝐴</m:t>
                                    </m:r>
                                  </m:e>
                                  <m:sup>
                                    <m:r>
                                      <a:rPr lang="en-US" altLang="ru-RU" sz="28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𝑦</m:t>
                                </m:r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)=</m:t>
                                </m:r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altLang="ru-RU" sz="2800" b="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endParaRPr>
                        </a:p>
                        <a:p>
                          <a:pPr marL="0" algn="l">
                            <a:lnSpc>
                              <a:spcPct val="110000"/>
                            </a:lnSpc>
                            <a:spcBef>
                              <a:spcPts val="1000"/>
                            </a:spcBef>
                            <a:buClrTx/>
                            <a:buSzTx/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ru-RU" sz="28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ru-RU" sz="28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(</m:t>
                                    </m:r>
                                    <m:r>
                                      <a:rPr lang="en-US" altLang="ru-RU" sz="28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𝑐</m:t>
                                    </m:r>
                                    <m:r>
                                      <a:rPr lang="en-US" altLang="ru-RU" sz="28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en-US" altLang="ru-RU" sz="2800" b="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ru-RU" sz="2800" b="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𝐴</m:t>
                                        </m:r>
                                      </m:e>
                                      <m:sup>
                                        <m:r>
                                          <a:rPr lang="en-US" altLang="ru-RU" sz="2800" b="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𝑇</m:t>
                                        </m:r>
                                      </m:sup>
                                    </m:sSup>
                                    <m:r>
                                      <a:rPr lang="en-US" altLang="ru-RU" sz="28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𝑦</m:t>
                                    </m:r>
                                    <m:r>
                                      <a:rPr lang="en-US" altLang="ru-RU" sz="28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)</m:t>
                                    </m:r>
                                  </m:e>
                                  <m:sub>
                                    <m:r>
                                      <a:rPr lang="en-US" altLang="ru-RU" sz="28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≥</m:t>
                                </m:r>
                                <m:sSub>
                                  <m:sSubPr>
                                    <m:ctrlPr>
                                      <a:rPr lang="en-US" altLang="ru-RU" sz="28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ru-RU" sz="28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altLang="ru-RU" sz="28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𝜀</m:t>
                                </m:r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     ∀ </m:t>
                                </m:r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𝑖</m:t>
                                </m:r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=</m:t>
                                </m:r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...</m:t>
                                </m:r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𝑚</m:t>
                                </m:r>
                              </m:oMath>
                            </m:oMathPara>
                          </a14:m>
                          <a:endParaRPr lang="en-US" altLang="ru-RU" sz="2800" b="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endParaRPr>
                        </a:p>
                        <a:p>
                          <a:pPr marL="0" algn="l">
                            <a:lnSpc>
                              <a:spcPct val="110000"/>
                            </a:lnSpc>
                            <a:spcBef>
                              <a:spcPts val="1000"/>
                            </a:spcBef>
                            <a:buClrTx/>
                            <a:buSzTx/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ru-RU" sz="28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ru-RU" sz="28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ru-RU" sz="28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≥</m:t>
                                </m:r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𝜀</m:t>
                                </m:r>
                                <m:sSub>
                                  <m:sSubPr>
                                    <m:ctrlPr>
                                      <a:rPr lang="en-US" altLang="ru-RU" sz="28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ru-RU" sz="28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altLang="ru-RU" sz="28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𝑚</m:t>
                                    </m:r>
                                    <m:r>
                                      <a:rPr lang="en-US" altLang="ru-RU" sz="28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+</m:t>
                                    </m:r>
                                    <m:r>
                                      <a:rPr lang="en-US" altLang="ru-RU" sz="28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−</m:t>
                                </m:r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𝑀</m:t>
                                </m:r>
                                <m:sSub>
                                  <m:sSubPr>
                                    <m:ctrlPr>
                                      <a:rPr lang="en-US" altLang="ru-RU" sz="28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ru-RU" sz="28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𝛾</m:t>
                                    </m:r>
                                  </m:e>
                                  <m:sub>
                                    <m:r>
                                      <a:rPr lang="en-US" altLang="ru-RU" sz="28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     </m:t>
                                </m:r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∀ </m:t>
                                </m:r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𝑖</m:t>
                                </m:r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=</m:t>
                                </m:r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...</m:t>
                                </m:r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en-US" altLang="ru-RU" sz="2800" b="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endParaRPr>
                        </a:p>
                        <a:p>
                          <a:pPr marL="0" algn="l">
                            <a:lnSpc>
                              <a:spcPct val="110000"/>
                            </a:lnSpc>
                            <a:spcBef>
                              <a:spcPts val="1000"/>
                            </a:spcBef>
                            <a:buClrTx/>
                            <a:buSzTx/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ru-RU" sz="28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ru-RU" sz="28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ru-RU" sz="28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≤</m:t>
                                </m:r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−</m:t>
                                </m:r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𝜀</m:t>
                                </m:r>
                                <m:sSub>
                                  <m:sSubPr>
                                    <m:ctrlPr>
                                      <a:rPr lang="en-US" altLang="ru-RU" sz="28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ru-RU" sz="28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altLang="ru-RU" sz="28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𝑚</m:t>
                                    </m:r>
                                    <m:r>
                                      <a:rPr lang="en-US" altLang="ru-RU" sz="28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+</m:t>
                                    </m:r>
                                    <m:r>
                                      <a:rPr lang="en-US" altLang="ru-RU" sz="28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+</m:t>
                                </m:r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𝑀</m:t>
                                </m:r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(</m:t>
                                </m:r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ru-RU" sz="28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ru-RU" sz="28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𝛾</m:t>
                                    </m:r>
                                  </m:e>
                                  <m:sub>
                                    <m:r>
                                      <a:rPr lang="en-US" altLang="ru-RU" sz="28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)     ∀ </m:t>
                                </m:r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𝑖</m:t>
                                </m:r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=</m:t>
                                </m:r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...</m:t>
                                </m:r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en-US" altLang="ru-RU" sz="2800" b="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endParaRPr>
                        </a:p>
                        <a:p>
                          <a:pPr marL="0" algn="l">
                            <a:lnSpc>
                              <a:spcPct val="110000"/>
                            </a:lnSpc>
                            <a:spcBef>
                              <a:spcPts val="1000"/>
                            </a:spcBef>
                            <a:buClrTx/>
                            <a:buSzTx/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limLoc m:val="undOvr"/>
                                    <m:ctrlPr>
                                      <a:rPr lang="en-US" altLang="ru-RU" sz="28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altLang="ru-RU" sz="28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𝑖</m:t>
                                    </m:r>
                                    <m:r>
                                      <a:rPr lang="en-US" altLang="ru-RU" sz="28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=</m:t>
                                    </m:r>
                                    <m:r>
                                      <a:rPr lang="en-US" altLang="ru-RU" sz="28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ru-RU" sz="28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𝑛</m:t>
                                    </m:r>
                                    <m:r>
                                      <a:rPr lang="en-US" altLang="ru-RU" sz="28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+</m:t>
                                    </m:r>
                                    <m:r>
                                      <a:rPr lang="en-US" altLang="ru-RU" sz="28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𝑚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US" altLang="ru-RU" sz="2800" b="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ru-RU" sz="2800" b="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r>
                                          <a:rPr lang="en-US" altLang="ru-RU" sz="2800" b="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=</m:t>
                                </m:r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𝑚</m:t>
                                </m:r>
                              </m:oMath>
                            </m:oMathPara>
                          </a14:m>
                          <a:endParaRPr lang="en-US" altLang="ru-RU" sz="2800" b="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endParaRPr>
                        </a:p>
                      </a:txBody>
                      <a:tcPr anchor="ctr" anchorCtr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p>
                          <a:pPr algn="ctr">
                            <a:lnSpc>
                              <a:spcPct val="120000"/>
                            </a:lnSpc>
                            <a:buNone/>
                          </a:pPr>
                          <a:r>
                            <a:rPr lang="en-US" altLang="ru-RU" sz="2800" b="0">
                              <a:solidFill>
                                <a:schemeClr val="tx1"/>
                              </a:solidFill>
                            </a:rPr>
                            <a:t>(UB-Inv)</a:t>
                          </a:r>
                          <a:endParaRPr lang="en-US" altLang="ru-RU" sz="2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 anchorCtr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Замещающее содержимое 3"/>
              <p:cNvGraphicFramePr/>
              <p:nvPr>
                <p:ph idx="1"/>
              </p:nvPr>
            </p:nvGraphicFramePr>
            <p:xfrm>
              <a:off x="838200" y="1399540"/>
              <a:ext cx="10515600" cy="533971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77925"/>
                    <a:gridCol w="7912100"/>
                    <a:gridCol w="1425575"/>
                  </a:tblGrid>
                  <a:tr h="5339715">
                    <a:tc>
                      <a:txBody>
                        <a:bodyPr/>
                        <a:p>
                          <a:pPr algn="ctr">
                            <a:buNone/>
                          </a:pPr>
                          <a:endParaRPr lang="ru-RU" alt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 anchorCtr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 anchorCtr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1"/>
                        </a:blipFill>
                      </a:tcPr>
                    </a:tc>
                    <a:tc>
                      <a:txBody>
                        <a:bodyPr/>
                        <a:p>
                          <a:pPr algn="ctr">
                            <a:lnSpc>
                              <a:spcPct val="120000"/>
                            </a:lnSpc>
                            <a:buNone/>
                          </a:pPr>
                          <a:r>
                            <a:rPr lang="en-US" altLang="ru-RU" sz="2800" b="0">
                              <a:solidFill>
                                <a:schemeClr val="tx1"/>
                              </a:solidFill>
                            </a:rPr>
                            <a:t>(UB-Inv)</a:t>
                          </a:r>
                          <a:endParaRPr lang="en-US" altLang="ru-RU" sz="2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 anchorCtr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</a:tbl>
              </a:graphicData>
            </a:graphic>
          </p:graphicFrame>
        </mc:Fallback>
      </mc:AlternateContent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>
                <a:sym typeface="+mn-ea"/>
              </a:rPr>
              <a:t>Построение модели</a:t>
            </a:r>
            <a:endParaRPr lang="ru-RU" altLang="en-US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>
          <a:xfrm>
            <a:off x="838200" y="1515110"/>
            <a:ext cx="10515600" cy="4662170"/>
          </a:xfrm>
        </p:spPr>
        <p:txBody>
          <a:bodyPr/>
          <a:p>
            <a:pPr marL="0" indent="0">
              <a:buNone/>
            </a:pPr>
            <a:r>
              <a:rPr lang="ru-RU" altLang="en-US"/>
              <a:t>Естественные ограничения</a:t>
            </a:r>
            <a:endParaRPr lang="ru-RU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Таблица 3"/>
              <p:cNvGraphicFramePr/>
              <p:nvPr/>
            </p:nvGraphicFramePr>
            <p:xfrm>
              <a:off x="838200" y="2078990"/>
              <a:ext cx="10515600" cy="256476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77925"/>
                    <a:gridCol w="7912100"/>
                    <a:gridCol w="1425575"/>
                  </a:tblGrid>
                  <a:tr h="2564765">
                    <a:tc>
                      <a:txBody>
                        <a:bodyPr/>
                        <a:p>
                          <a:pPr algn="ctr">
                            <a:buNone/>
                          </a:pPr>
                          <a:endParaRPr lang="ru-RU" alt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 anchorCtr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p>
                          <a:pPr marL="0" algn="l">
                            <a:lnSpc>
                              <a:spcPct val="110000"/>
                            </a:lnSpc>
                            <a:spcBef>
                              <a:spcPts val="1000"/>
                            </a:spcBef>
                            <a:buClrTx/>
                            <a:buSzTx/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𝑥</m:t>
                                </m:r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≥</m:t>
                                </m:r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altLang="ru-RU" sz="2800" b="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endParaRPr>
                        </a:p>
                        <a:p>
                          <a:pPr marL="0" algn="l">
                            <a:lnSpc>
                              <a:spcPct val="110000"/>
                            </a:lnSpc>
                            <a:spcBef>
                              <a:spcPts val="1000"/>
                            </a:spcBef>
                            <a:buClrTx/>
                            <a:buSzTx/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𝑦</m:t>
                                </m:r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∈</m:t>
                                </m:r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ℝ</m:t>
                                </m:r>
                              </m:oMath>
                            </m:oMathPara>
                          </a14:m>
                          <a:endParaRPr lang="en-US" altLang="ru-RU" sz="2800" b="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endParaRPr>
                        </a:p>
                        <a:p>
                          <a:pPr marL="0" algn="l">
                            <a:lnSpc>
                              <a:spcPct val="110000"/>
                            </a:lnSpc>
                            <a:spcBef>
                              <a:spcPts val="1000"/>
                            </a:spcBef>
                            <a:buClrTx/>
                            <a:buSzTx/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𝑐</m:t>
                                </m:r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∈</m:t>
                                </m:r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ℝ</m:t>
                                </m:r>
                              </m:oMath>
                            </m:oMathPara>
                          </a14:m>
                          <a:endParaRPr lang="en-US" altLang="ru-RU" sz="2800" b="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endParaRPr>
                        </a:p>
                        <a:p>
                          <a:pPr marL="0" algn="l">
                            <a:lnSpc>
                              <a:spcPct val="110000"/>
                            </a:lnSpc>
                            <a:spcBef>
                              <a:spcPts val="1000"/>
                            </a:spcBef>
                            <a:buClrTx/>
                            <a:buSzTx/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𝑏</m:t>
                                </m:r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∈</m:t>
                                </m:r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ℝ</m:t>
                                </m:r>
                              </m:oMath>
                            </m:oMathPara>
                          </a14:m>
                          <a:endParaRPr lang="en-US" altLang="ru-RU" sz="2800" b="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endParaRPr>
                        </a:p>
                        <a:p>
                          <a:pPr marL="0" algn="l">
                            <a:lnSpc>
                              <a:spcPct val="110000"/>
                            </a:lnSpc>
                            <a:spcBef>
                              <a:spcPts val="1000"/>
                            </a:spcBef>
                            <a:buClrTx/>
                            <a:buSzTx/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ru-RU" sz="28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ru-RU" sz="28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altLang="ru-RU" sz="28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∈{</m:t>
                                </m:r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0</m:t>
                                </m:r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, </m:t>
                                </m:r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}    ∀ </m:t>
                                </m:r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𝑖</m:t>
                                </m:r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=</m:t>
                                </m:r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...</m:t>
                                </m:r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𝑚</m:t>
                                </m:r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+</m:t>
                                </m:r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en-US" altLang="ru-RU" sz="2800" b="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endParaRPr>
                        </a:p>
                        <a:p>
                          <a:pPr marL="0" algn="l">
                            <a:lnSpc>
                              <a:spcPct val="110000"/>
                            </a:lnSpc>
                            <a:spcBef>
                              <a:spcPts val="1000"/>
                            </a:spcBef>
                            <a:buClrTx/>
                            <a:buSzTx/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ru-RU" sz="28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ru-RU" sz="28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𝛾</m:t>
                                    </m:r>
                                  </m:e>
                                  <m:sub>
                                    <m:r>
                                      <a:rPr lang="en-US" altLang="ru-RU" sz="28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∈{</m:t>
                                </m:r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0</m:t>
                                </m:r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, </m:t>
                                </m:r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}    ∀ </m:t>
                                </m:r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𝑖</m:t>
                                </m:r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=</m:t>
                                </m:r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...</m:t>
                                </m:r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en-US" altLang="ru-RU" sz="2800" b="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endParaRPr>
                        </a:p>
                        <a:p>
                          <a:pPr marL="0" algn="l">
                            <a:lnSpc>
                              <a:spcPct val="110000"/>
                            </a:lnSpc>
                            <a:spcBef>
                              <a:spcPts val="1000"/>
                            </a:spcBef>
                            <a:buClrTx/>
                            <a:buSzTx/>
                            <a:buNone/>
                          </a:pPr>
                          <a:endParaRPr lang="en-US" altLang="ru-RU" sz="2800" b="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endParaRPr>
                        </a:p>
                      </a:txBody>
                      <a:tcPr anchor="ctr" anchorCtr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p>
                          <a:pPr algn="ctr">
                            <a:lnSpc>
                              <a:spcPct val="120000"/>
                            </a:lnSpc>
                            <a:buNone/>
                          </a:pPr>
                          <a:r>
                            <a:rPr lang="en-US" altLang="ru-RU" sz="2800" b="0">
                              <a:solidFill>
                                <a:schemeClr val="tx1"/>
                              </a:solidFill>
                            </a:rPr>
                            <a:t>(UB-Inv)</a:t>
                          </a:r>
                          <a:endParaRPr lang="en-US" altLang="ru-RU" sz="2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 anchorCtr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Таблица 3"/>
              <p:cNvGraphicFramePr/>
              <p:nvPr/>
            </p:nvGraphicFramePr>
            <p:xfrm>
              <a:off x="838200" y="2078990"/>
              <a:ext cx="10515600" cy="256476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77925"/>
                    <a:gridCol w="7912100"/>
                    <a:gridCol w="1425575"/>
                  </a:tblGrid>
                  <a:tr h="3510280">
                    <a:tc>
                      <a:txBody>
                        <a:bodyPr/>
                        <a:p>
                          <a:pPr algn="ctr">
                            <a:buNone/>
                          </a:pPr>
                          <a:endParaRPr lang="ru-RU" alt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 anchorCtr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 anchorCtr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1"/>
                        </a:blipFill>
                      </a:tcPr>
                    </a:tc>
                    <a:tc>
                      <a:txBody>
                        <a:bodyPr/>
                        <a:p>
                          <a:pPr algn="ctr">
                            <a:lnSpc>
                              <a:spcPct val="120000"/>
                            </a:lnSpc>
                            <a:buNone/>
                          </a:pPr>
                          <a:r>
                            <a:rPr lang="en-US" altLang="ru-RU" sz="2800" b="0">
                              <a:solidFill>
                                <a:schemeClr val="tx1"/>
                              </a:solidFill>
                            </a:rPr>
                            <a:t>(UB-Inv)</a:t>
                          </a:r>
                          <a:endParaRPr lang="en-US" altLang="ru-RU" sz="2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 anchorCtr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</a:tbl>
              </a:graphicData>
            </a:graphic>
          </p:graphicFrame>
        </mc:Fallback>
      </mc:AlternateContent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Пример 1</a:t>
            </a:r>
            <a:endParaRPr lang="ru-RU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ru-RU" altLang="en-US"/>
              <a:t>Дана следующая задача</a:t>
            </a:r>
            <a:endParaRPr lang="ru-RU" altLang="en-US"/>
          </a:p>
          <a:p>
            <a:pPr marL="0" indent="0">
              <a:buNone/>
            </a:pPr>
            <a:endParaRPr lang="ru-RU" altLang="en-US"/>
          </a:p>
          <a:p>
            <a:pPr marL="0" indent="0">
              <a:buNone/>
            </a:pPr>
            <a:endParaRPr lang="ru-RU" altLang="en-US"/>
          </a:p>
          <a:p>
            <a:pPr marL="0" indent="0">
              <a:buNone/>
            </a:pPr>
            <a:endParaRPr lang="ru-RU" altLang="en-US"/>
          </a:p>
          <a:p>
            <a:pPr marL="0" indent="0">
              <a:buNone/>
            </a:pPr>
            <a:endParaRPr lang="ru-RU" altLang="en-US"/>
          </a:p>
          <a:p>
            <a:pPr marL="0" indent="0">
              <a:buNone/>
            </a:pPr>
            <a:r>
              <a:rPr lang="ru-RU" altLang="en-US"/>
              <a:t>Хотим, чтобы оптимум был в точке (1, 0) и был единственным. Будем менять только первый коэффициент стоимостей в целевой функции (этого достаточно). </a:t>
            </a:r>
            <a:endParaRPr lang="ru-RU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Таблица 3"/>
              <p:cNvGraphicFramePr/>
              <p:nvPr/>
            </p:nvGraphicFramePr>
            <p:xfrm>
              <a:off x="1830070" y="2242185"/>
              <a:ext cx="8532495" cy="176720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55675"/>
                    <a:gridCol w="6419850"/>
                    <a:gridCol w="1156970"/>
                  </a:tblGrid>
                  <a:tr h="1767205">
                    <a:tc>
                      <a:txBody>
                        <a:bodyPr/>
                        <a:p>
                          <a:pPr algn="ctr">
                            <a:buNone/>
                          </a:pPr>
                          <a:endParaRPr lang="ru-RU" alt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 anchorCtr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p>
                          <a:pPr marL="0" algn="l">
                            <a:lnSpc>
                              <a:spcPct val="90000"/>
                            </a:lnSpc>
                            <a:spcBef>
                              <a:spcPts val="1000"/>
                            </a:spcBef>
                            <a:buClrTx/>
                            <a:buSzTx/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𝑥</m:t>
                                </m:r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+</m:t>
                                </m:r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𝑦</m:t>
                                </m:r>
                                <m:r>
                                  <a:rPr lang="ru-RU" altLang="en-US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 → </m:t>
                                </m:r>
                                <m:r>
                                  <m:rPr>
                                    <m:sty m:val="p"/>
                                  </m:rPr>
                                  <a:rPr lang="ru-RU" altLang="en-US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min</m:t>
                                </m:r>
                              </m:oMath>
                            </m:oMathPara>
                          </a14:m>
                          <a:endParaRPr lang="ru-RU" altLang="en-US" sz="2800" b="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endParaRPr>
                        </a:p>
                        <a:p>
                          <a:pPr marL="0" algn="l">
                            <a:lnSpc>
                              <a:spcPct val="90000"/>
                            </a:lnSpc>
                            <a:spcBef>
                              <a:spcPts val="1000"/>
                            </a:spcBef>
                            <a:buClrTx/>
                            <a:buSzTx/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𝑥</m:t>
                                </m:r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+</m:t>
                                </m:r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𝑦</m:t>
                                </m:r>
                                <m:r>
                                  <a:rPr lang="ru-RU" altLang="en-US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=</m:t>
                                </m:r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altLang="en-US" sz="2800" b="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endParaRPr>
                        </a:p>
                        <a:p>
                          <a:pPr marL="0" algn="l">
                            <a:lnSpc>
                              <a:spcPct val="90000"/>
                            </a:lnSpc>
                            <a:spcBef>
                              <a:spcPts val="1000"/>
                            </a:spcBef>
                            <a:buClrTx/>
                            <a:buSzTx/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ru-RU" altLang="en-US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𝑥</m:t>
                                </m:r>
                                <m:r>
                                  <a:rPr lang="ru-RU" altLang="en-US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≥</m:t>
                                </m:r>
                                <m:r>
                                  <a:rPr lang="ru-RU" altLang="en-US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altLang="en-US" sz="2800" b="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endParaRPr>
                        </a:p>
                        <a:p>
                          <a:pPr marL="0" algn="l">
                            <a:lnSpc>
                              <a:spcPct val="90000"/>
                            </a:lnSpc>
                            <a:spcBef>
                              <a:spcPts val="1000"/>
                            </a:spcBef>
                            <a:buClrTx/>
                            <a:buSzTx/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𝑦</m:t>
                                </m:r>
                                <m:r>
                                  <a:rPr lang="ru-RU" altLang="en-US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≥</m:t>
                                </m:r>
                                <m:r>
                                  <a:rPr lang="ru-RU" altLang="en-US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altLang="en-US" sz="2800" b="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endParaRPr>
                        </a:p>
                      </a:txBody>
                      <a:tcPr anchor="ctr" anchorCtr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ru-RU" altLang="en-US" sz="2800" b="0">
                              <a:solidFill>
                                <a:schemeClr val="tx1"/>
                              </a:solidFill>
                            </a:rPr>
                            <a:t>(1)</a:t>
                          </a:r>
                          <a:endParaRPr lang="ru-RU" altLang="en-US" sz="2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 anchorCtr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Таблица 3"/>
              <p:cNvGraphicFramePr/>
              <p:nvPr/>
            </p:nvGraphicFramePr>
            <p:xfrm>
              <a:off x="1830070" y="2242185"/>
              <a:ext cx="8532495" cy="176720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55675"/>
                    <a:gridCol w="6419850"/>
                    <a:gridCol w="1156970"/>
                  </a:tblGrid>
                  <a:tr h="1767205">
                    <a:tc>
                      <a:txBody>
                        <a:bodyPr/>
                        <a:p>
                          <a:pPr algn="ctr">
                            <a:buNone/>
                          </a:pPr>
                          <a:endParaRPr lang="ru-RU" alt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 anchorCtr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 anchorCtr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1"/>
                        </a:blipFill>
                      </a:tcPr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ru-RU" altLang="en-US" sz="2800" b="0">
                              <a:solidFill>
                                <a:schemeClr val="tx1"/>
                              </a:solidFill>
                            </a:rPr>
                            <a:t>(1)</a:t>
                          </a:r>
                          <a:endParaRPr lang="ru-RU" altLang="en-US" sz="2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 anchorCtr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</a:tbl>
              </a:graphicData>
            </a:graphic>
          </p:graphicFrame>
        </mc:Fallback>
      </mc:AlternateContent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Пример 1</a:t>
            </a:r>
            <a:endParaRPr lang="ru-RU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ru-RU" altLang="en-US"/>
              <a:t>Построим допустимую область для UB-Inv этой задачи:</a:t>
            </a:r>
            <a:endParaRPr lang="ru-RU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Таблица 3"/>
              <p:cNvGraphicFramePr/>
              <p:nvPr/>
            </p:nvGraphicFramePr>
            <p:xfrm>
              <a:off x="1830070" y="2242185"/>
              <a:ext cx="8532495" cy="176720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55675"/>
                    <a:gridCol w="6419850"/>
                    <a:gridCol w="1156970"/>
                  </a:tblGrid>
                  <a:tr h="1767205">
                    <a:tc>
                      <a:txBody>
                        <a:bodyPr/>
                        <a:p>
                          <a:pPr algn="ctr">
                            <a:buNone/>
                          </a:pPr>
                          <a:endParaRPr lang="ru-RU" alt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 anchorCtr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p>
                          <a:pPr marL="0" algn="ctr">
                            <a:lnSpc>
                              <a:spcPct val="90000"/>
                            </a:lnSpc>
                            <a:spcBef>
                              <a:spcPts val="1000"/>
                            </a:spcBef>
                            <a:buClrTx/>
                            <a:buSzTx/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𝑥</m:t>
                                </m:r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+</m:t>
                                </m:r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𝑦</m:t>
                                </m:r>
                                <m:r>
                                  <a:rPr lang="ru-RU" altLang="en-US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=</m:t>
                                </m:r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altLang="ru-RU" sz="2800" b="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endParaRPr>
                        </a:p>
                        <a:p>
                          <a:pPr marL="0" algn="ctr">
                            <a:lnSpc>
                              <a:spcPct val="90000"/>
                            </a:lnSpc>
                            <a:spcBef>
                              <a:spcPts val="1000"/>
                            </a:spcBef>
                            <a:buClrTx/>
                            <a:buSzTx/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ru-RU" sz="2800" i="1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𝛾</m:t>
                                </m:r>
                                <m:r>
                                  <a:rPr lang="en-US" altLang="ru-RU" sz="2800" i="1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+</m:t>
                                </m:r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𝛼</m:t>
                                </m:r>
                                <m:r>
                                  <a:rPr lang="en-US" altLang="ru-RU" sz="2800" b="1" i="1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ru-RU" sz="2800" b="0" i="1">
                                        <a:solidFill>
                                          <a:schemeClr val="tx1"/>
                                        </a:solidFill>
                                        <a:latin typeface="DejaVu Math TeX Gyre" panose="02000503000000000000" charset="0"/>
                                        <a:cs typeface="DejaVu Math TeX Gyre" panose="02000503000000000000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ru-RU" sz="2800" b="0" i="1">
                                        <a:solidFill>
                                          <a:schemeClr val="tx1"/>
                                        </a:solidFill>
                                        <a:latin typeface="DejaVu Math TeX Gyre" panose="02000503000000000000" charset="0"/>
                                        <a:cs typeface="DejaVu Math TeX Gyre" panose="02000503000000000000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ru-RU" sz="2800" b="0" i="1">
                                        <a:solidFill>
                                          <a:schemeClr val="tx1"/>
                                        </a:solidFill>
                                        <a:latin typeface="DejaVu Math TeX Gyre" panose="02000503000000000000" charset="0"/>
                                        <a:cs typeface="DejaVu Math TeX Gyre" panose="02000503000000000000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ru-RU" sz="2800" b="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endParaRPr>
                        </a:p>
                        <a:p>
                          <a:pPr marL="0" algn="ctr">
                            <a:lnSpc>
                              <a:spcPct val="90000"/>
                            </a:lnSpc>
                            <a:spcBef>
                              <a:spcPts val="1000"/>
                            </a:spcBef>
                            <a:buClrTx/>
                            <a:buSzTx/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ru-RU" sz="2800" i="1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𝛾</m:t>
                                </m:r>
                                <m:r>
                                  <a:rPr lang="en-US" altLang="ru-RU" sz="2800" i="1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+</m:t>
                                </m:r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𝛽</m:t>
                                </m:r>
                                <m:r>
                                  <a:rPr lang="en-US" altLang="ru-RU" sz="2800" b="1" i="1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=</m:t>
                                </m:r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altLang="ru-RU" sz="2800" b="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endParaRPr>
                        </a:p>
                        <a:p>
                          <a:pPr marL="0" algn="ctr">
                            <a:lnSpc>
                              <a:spcPct val="90000"/>
                            </a:lnSpc>
                            <a:spcBef>
                              <a:spcPts val="1000"/>
                            </a:spcBef>
                            <a:buClrTx/>
                            <a:buSzTx/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ru-RU" sz="2800" i="1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(</m:t>
                                </m:r>
                                <m:r>
                                  <a:rPr lang="en-US" altLang="ru-RU" sz="2800" i="1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𝛾</m:t>
                                </m:r>
                                <m:r>
                                  <a:rPr lang="en-US" altLang="ru-RU" sz="2800" i="1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−</m:t>
                                </m:r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1</m:t>
                                </m:r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)</m:t>
                                </m:r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𝑥</m:t>
                                </m:r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=</m:t>
                                </m:r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altLang="ru-RU" sz="2800" b="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endParaRPr>
                        </a:p>
                        <a:p>
                          <a:pPr marL="0" algn="ctr">
                            <a:lnSpc>
                              <a:spcPct val="90000"/>
                            </a:lnSpc>
                            <a:spcBef>
                              <a:spcPts val="1000"/>
                            </a:spcBef>
                            <a:buClrTx/>
                            <a:buSzTx/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ru-RU" sz="2800" i="1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(</m:t>
                                </m:r>
                                <m:r>
                                  <a:rPr lang="en-US" altLang="ru-RU" sz="2800" i="1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𝛾</m:t>
                                </m:r>
                                <m:r>
                                  <a:rPr lang="en-US" altLang="ru-RU" sz="2800" i="1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−</m:t>
                                </m:r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1</m:t>
                                </m:r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)</m:t>
                                </m:r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𝑦</m:t>
                                </m:r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=</m:t>
                                </m:r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altLang="ru-RU" sz="2800" b="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endParaRPr>
                        </a:p>
                        <a:p>
                          <a:pPr marL="0" algn="ctr">
                            <a:lnSpc>
                              <a:spcPct val="90000"/>
                            </a:lnSpc>
                            <a:spcBef>
                              <a:spcPts val="1000"/>
                            </a:spcBef>
                            <a:buClrTx/>
                            <a:buSzTx/>
                            <a:buNone/>
                          </a:pPr>
                          <a:r>
                            <a:rPr lang="ru-RU" altLang="en-US" sz="2800" b="0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a:t>количество ненулевых переменных среди </a:t>
                          </a:r>
                          <a14:m>
                            <m:oMath xmlns:m="http://schemas.openxmlformats.org/officeDocument/2006/math">
                              <m:r>
                                <a:rPr lang="en-US" altLang="ru-RU" sz="2800" b="0" i="1">
                                  <a:solidFill>
                                    <a:schemeClr val="tx1"/>
                                  </a:solidFill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{</m:t>
                              </m:r>
                              <m:r>
                                <a:rPr lang="en-US" altLang="ru-RU" sz="2800" b="0" i="1">
                                  <a:solidFill>
                                    <a:schemeClr val="tx1"/>
                                  </a:solidFill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𝛼</m:t>
                              </m:r>
                              <m:r>
                                <a:rPr lang="en-US" altLang="ru-RU" sz="2800" b="0" i="1">
                                  <a:solidFill>
                                    <a:schemeClr val="tx1"/>
                                  </a:solidFill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,</m:t>
                              </m:r>
                              <m:r>
                                <a:rPr lang="en-US" altLang="ru-RU" sz="2800" b="0" i="1">
                                  <a:solidFill>
                                    <a:schemeClr val="tx1"/>
                                  </a:solidFill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𝛽</m:t>
                              </m:r>
                              <m:r>
                                <a:rPr lang="en-US" altLang="ru-RU" sz="2800" b="0" i="1">
                                  <a:solidFill>
                                    <a:schemeClr val="tx1"/>
                                  </a:solidFill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,</m:t>
                              </m:r>
                              <m:r>
                                <a:rPr lang="en-US" altLang="ru-RU" sz="2800" i="1">
                                  <a:solidFill>
                                    <a:schemeClr val="tx1"/>
                                  </a:solidFill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𝛾</m:t>
                              </m:r>
                              <m:r>
                                <a:rPr lang="en-US" altLang="ru-RU" sz="2800" i="1">
                                  <a:solidFill>
                                    <a:schemeClr val="tx1"/>
                                  </a:solidFill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}</m:t>
                              </m:r>
                            </m:oMath>
                          </a14:m>
                          <a:r>
                            <a:rPr lang="ru-RU" altLang="en-US" sz="2800" b="0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a:t> равно 2</a:t>
                          </a:r>
                          <a:endParaRPr lang="ru-RU" altLang="en-US" sz="2800" b="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endParaRPr>
                        </a:p>
                        <a:p>
                          <a:pPr marL="0" algn="ctr">
                            <a:lnSpc>
                              <a:spcPct val="90000"/>
                            </a:lnSpc>
                            <a:spcBef>
                              <a:spcPts val="1000"/>
                            </a:spcBef>
                            <a:buClrTx/>
                            <a:buSzTx/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ru-RU" altLang="en-US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𝑥</m:t>
                                </m:r>
                                <m:r>
                                  <a:rPr lang="ru-RU" altLang="en-US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≥</m:t>
                                </m:r>
                                <m:r>
                                  <a:rPr lang="ru-RU" altLang="en-US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0</m:t>
                                </m:r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  </m:t>
                                </m:r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𝑦</m:t>
                                </m:r>
                                <m:r>
                                  <a:rPr lang="ru-RU" altLang="en-US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≥</m:t>
                                </m:r>
                                <m:r>
                                  <a:rPr lang="ru-RU" altLang="en-US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altLang="en-US" sz="2800" b="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endParaRPr>
                        </a:p>
                        <a:p>
                          <a:pPr marL="0" algn="ctr">
                            <a:lnSpc>
                              <a:spcPct val="90000"/>
                            </a:lnSpc>
                            <a:spcBef>
                              <a:spcPts val="1000"/>
                            </a:spcBef>
                            <a:buClrTx/>
                            <a:buSzTx/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𝛼</m:t>
                                </m:r>
                                <m:r>
                                  <a:rPr lang="ru-RU" altLang="en-US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≥</m:t>
                                </m:r>
                                <m:r>
                                  <a:rPr lang="ru-RU" altLang="en-US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0</m:t>
                                </m:r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  </m:t>
                                </m:r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𝛽</m:t>
                                </m:r>
                                <m:r>
                                  <a:rPr lang="ru-RU" altLang="en-US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≥</m:t>
                                </m:r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altLang="ru-RU" sz="2800" b="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endParaRPr>
                        </a:p>
                        <a:p>
                          <a:pPr marL="0" algn="ctr">
                            <a:lnSpc>
                              <a:spcPct val="90000"/>
                            </a:lnSpc>
                            <a:spcBef>
                              <a:spcPts val="1000"/>
                            </a:spcBef>
                            <a:buClrTx/>
                            <a:buSzTx/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ru-RU" sz="2800" i="1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𝛾</m:t>
                                </m:r>
                                <m:r>
                                  <a:rPr lang="en-US" altLang="ru-RU" sz="2800" b="1" i="1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∈</m:t>
                                </m:r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ℝ</m:t>
                                </m:r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   </m:t>
                                </m:r>
                                <m:sSub>
                                  <m:sSubPr>
                                    <m:ctrlPr>
                                      <a:rPr lang="en-US" altLang="ru-RU" sz="2800" b="0" i="1">
                                        <a:solidFill>
                                          <a:schemeClr val="tx1"/>
                                        </a:solidFill>
                                        <a:latin typeface="DejaVu Math TeX Gyre" panose="02000503000000000000" charset="0"/>
                                        <a:cs typeface="DejaVu Math TeX Gyre" panose="02000503000000000000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ru-RU" sz="2800" b="0" i="1">
                                        <a:solidFill>
                                          <a:schemeClr val="tx1"/>
                                        </a:solidFill>
                                        <a:latin typeface="DejaVu Math TeX Gyre" panose="02000503000000000000" charset="0"/>
                                        <a:cs typeface="DejaVu Math TeX Gyre" panose="02000503000000000000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ru-RU" sz="2800" b="0" i="1">
                                        <a:solidFill>
                                          <a:schemeClr val="tx1"/>
                                        </a:solidFill>
                                        <a:latin typeface="DejaVu Math TeX Gyre" panose="02000503000000000000" charset="0"/>
                                        <a:cs typeface="DejaVu Math TeX Gyre" panose="02000503000000000000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ru-RU" sz="2800" b="1" i="1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∈</m:t>
                                </m:r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ℝ</m:t>
                                </m:r>
                              </m:oMath>
                            </m:oMathPara>
                          </a14:m>
                          <a:endParaRPr lang="ru-RU" altLang="en-US" sz="2800" b="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endParaRPr>
                        </a:p>
                      </a:txBody>
                      <a:tcPr anchor="ctr" anchorCtr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endParaRPr lang="ru-RU" altLang="en-US" sz="2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 anchorCtr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Таблица 3"/>
              <p:cNvGraphicFramePr/>
              <p:nvPr/>
            </p:nvGraphicFramePr>
            <p:xfrm>
              <a:off x="1830070" y="2242185"/>
              <a:ext cx="8532495" cy="176720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55675"/>
                    <a:gridCol w="6419850"/>
                    <a:gridCol w="1156970"/>
                  </a:tblGrid>
                  <a:tr h="4074160">
                    <a:tc>
                      <a:txBody>
                        <a:bodyPr/>
                        <a:p>
                          <a:pPr algn="ctr">
                            <a:buNone/>
                          </a:pPr>
                          <a:endParaRPr lang="ru-RU" alt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 anchorCtr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 anchorCtr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1"/>
                        </a:blipFill>
                      </a:tcPr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endParaRPr lang="ru-RU" altLang="en-US" sz="2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 anchorCtr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</a:tbl>
              </a:graphicData>
            </a:graphic>
          </p:graphicFrame>
        </mc:Fallback>
      </mc:AlternateContent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Пример 1</a:t>
            </a:r>
            <a:endParaRPr lang="ru-RU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Таблица 3"/>
              <p:cNvGraphicFramePr/>
              <p:nvPr/>
            </p:nvGraphicFramePr>
            <p:xfrm>
              <a:off x="1830070" y="2242185"/>
              <a:ext cx="8532495" cy="176720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55675"/>
                    <a:gridCol w="6419850"/>
                    <a:gridCol w="1156970"/>
                  </a:tblGrid>
                  <a:tr h="1767205">
                    <a:tc>
                      <a:txBody>
                        <a:bodyPr/>
                        <a:p>
                          <a:pPr algn="ctr">
                            <a:buNone/>
                          </a:pPr>
                          <a:endParaRPr lang="ru-RU" alt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 anchorCtr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p>
                          <a:pPr marL="0" algn="ctr">
                            <a:lnSpc>
                              <a:spcPct val="90000"/>
                            </a:lnSpc>
                            <a:spcBef>
                              <a:spcPts val="1000"/>
                            </a:spcBef>
                            <a:buClrTx/>
                            <a:buSzTx/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+</m:t>
                                </m:r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0</m:t>
                                </m:r>
                                <m:r>
                                  <a:rPr lang="ru-RU" altLang="en-US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=</m:t>
                                </m:r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altLang="ru-RU" sz="2800" b="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endParaRPr>
                        </a:p>
                        <a:p>
                          <a:pPr marL="0" algn="ctr">
                            <a:lnSpc>
                              <a:spcPct val="90000"/>
                            </a:lnSpc>
                            <a:spcBef>
                              <a:spcPts val="1000"/>
                            </a:spcBef>
                            <a:buClrTx/>
                            <a:buSzTx/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ru-RU" sz="2800" i="1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𝛾</m:t>
                                </m:r>
                                <m:r>
                                  <a:rPr lang="en-US" altLang="ru-RU" sz="2800" i="1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+</m:t>
                                </m:r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𝛼</m:t>
                                </m:r>
                                <m:r>
                                  <a:rPr lang="en-US" altLang="ru-RU" sz="2800" b="1" i="1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ru-RU" sz="2800" b="0" i="1">
                                        <a:solidFill>
                                          <a:schemeClr val="tx1"/>
                                        </a:solidFill>
                                        <a:latin typeface="DejaVu Math TeX Gyre" panose="02000503000000000000" charset="0"/>
                                        <a:cs typeface="DejaVu Math TeX Gyre" panose="02000503000000000000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ru-RU" sz="2800" b="0" i="1">
                                        <a:solidFill>
                                          <a:schemeClr val="tx1"/>
                                        </a:solidFill>
                                        <a:latin typeface="DejaVu Math TeX Gyre" panose="02000503000000000000" charset="0"/>
                                        <a:cs typeface="DejaVu Math TeX Gyre" panose="02000503000000000000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ru-RU" sz="2800" b="0" i="1">
                                        <a:solidFill>
                                          <a:schemeClr val="tx1"/>
                                        </a:solidFill>
                                        <a:latin typeface="DejaVu Math TeX Gyre" panose="02000503000000000000" charset="0"/>
                                        <a:cs typeface="DejaVu Math TeX Gyre" panose="02000503000000000000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ru-RU" sz="2800" b="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endParaRPr>
                        </a:p>
                        <a:p>
                          <a:pPr marL="0" algn="ctr">
                            <a:lnSpc>
                              <a:spcPct val="90000"/>
                            </a:lnSpc>
                            <a:spcBef>
                              <a:spcPts val="1000"/>
                            </a:spcBef>
                            <a:buClrTx/>
                            <a:buSzTx/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ru-RU" sz="2800" i="1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𝛾</m:t>
                                </m:r>
                                <m:r>
                                  <a:rPr lang="en-US" altLang="ru-RU" sz="2800" i="1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+</m:t>
                                </m:r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𝛽</m:t>
                                </m:r>
                                <m:r>
                                  <a:rPr lang="en-US" altLang="ru-RU" sz="2800" b="1" i="1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=</m:t>
                                </m:r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altLang="ru-RU" sz="2800" b="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endParaRPr>
                        </a:p>
                        <a:p>
                          <a:pPr marL="0" algn="ctr">
                            <a:lnSpc>
                              <a:spcPct val="90000"/>
                            </a:lnSpc>
                            <a:spcBef>
                              <a:spcPts val="1000"/>
                            </a:spcBef>
                            <a:buClrTx/>
                            <a:buSzTx/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ru-RU" sz="2800" i="1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(</m:t>
                                </m:r>
                                <m:r>
                                  <a:rPr lang="en-US" altLang="ru-RU" sz="2800" i="1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𝛾</m:t>
                                </m:r>
                                <m:r>
                                  <a:rPr lang="en-US" altLang="ru-RU" sz="2800" i="1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−</m:t>
                                </m:r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1</m:t>
                                </m:r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)</m:t>
                                </m:r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1</m:t>
                                </m:r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=</m:t>
                                </m:r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altLang="ru-RU" sz="2800" b="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endParaRPr>
                        </a:p>
                        <a:p>
                          <a:pPr marL="0" algn="ctr">
                            <a:lnSpc>
                              <a:spcPct val="90000"/>
                            </a:lnSpc>
                            <a:spcBef>
                              <a:spcPts val="1000"/>
                            </a:spcBef>
                            <a:buClrTx/>
                            <a:buSzTx/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ru-RU" sz="2800" i="1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(</m:t>
                                </m:r>
                                <m:r>
                                  <a:rPr lang="en-US" altLang="ru-RU" sz="2800" i="1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𝛾</m:t>
                                </m:r>
                                <m:r>
                                  <a:rPr lang="en-US" altLang="ru-RU" sz="2800" i="1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−</m:t>
                                </m:r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1</m:t>
                                </m:r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)</m:t>
                                </m:r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0</m:t>
                                </m:r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=</m:t>
                                </m:r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altLang="ru-RU" sz="2800" b="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endParaRPr>
                        </a:p>
                        <a:p>
                          <a:pPr marL="0" algn="ctr">
                            <a:lnSpc>
                              <a:spcPct val="90000"/>
                            </a:lnSpc>
                            <a:spcBef>
                              <a:spcPts val="1000"/>
                            </a:spcBef>
                            <a:buClrTx/>
                            <a:buSzTx/>
                            <a:buNone/>
                          </a:pPr>
                          <a:r>
                            <a:rPr lang="ru-RU" altLang="en-US" sz="2800" b="0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a:t>количество ненулевых переменных среди </a:t>
                          </a:r>
                          <a14:m>
                            <m:oMath xmlns:m="http://schemas.openxmlformats.org/officeDocument/2006/math">
                              <m:r>
                                <a:rPr lang="en-US" altLang="ru-RU" sz="2800" b="0" i="1">
                                  <a:solidFill>
                                    <a:schemeClr val="tx1"/>
                                  </a:solidFill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{</m:t>
                              </m:r>
                              <m:r>
                                <a:rPr lang="en-US" altLang="ru-RU" sz="2800" b="0" i="1">
                                  <a:solidFill>
                                    <a:schemeClr val="tx1"/>
                                  </a:solidFill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𝛼</m:t>
                              </m:r>
                              <m:r>
                                <a:rPr lang="en-US" altLang="ru-RU" sz="2800" b="0" i="1">
                                  <a:solidFill>
                                    <a:schemeClr val="tx1"/>
                                  </a:solidFill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,</m:t>
                              </m:r>
                              <m:r>
                                <a:rPr lang="en-US" altLang="ru-RU" sz="2800" b="0" i="1">
                                  <a:solidFill>
                                    <a:schemeClr val="tx1"/>
                                  </a:solidFill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𝛽</m:t>
                              </m:r>
                              <m:r>
                                <a:rPr lang="en-US" altLang="ru-RU" sz="2800" b="0" i="1">
                                  <a:solidFill>
                                    <a:schemeClr val="tx1"/>
                                  </a:solidFill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,</m:t>
                              </m:r>
                              <m:r>
                                <a:rPr lang="en-US" altLang="ru-RU" sz="2800" i="1">
                                  <a:solidFill>
                                    <a:schemeClr val="tx1"/>
                                  </a:solidFill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𝛾</m:t>
                              </m:r>
                              <m:r>
                                <a:rPr lang="en-US" altLang="ru-RU" sz="2800" i="1">
                                  <a:solidFill>
                                    <a:schemeClr val="tx1"/>
                                  </a:solidFill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}</m:t>
                              </m:r>
                            </m:oMath>
                          </a14:m>
                          <a:r>
                            <a:rPr lang="ru-RU" altLang="en-US" sz="2800" b="0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a:t> равно 2</a:t>
                          </a:r>
                          <a:endParaRPr lang="ru-RU" altLang="en-US" sz="2800" b="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endParaRPr>
                        </a:p>
                        <a:p>
                          <a:pPr marL="0" algn="ctr">
                            <a:lnSpc>
                              <a:spcPct val="90000"/>
                            </a:lnSpc>
                            <a:spcBef>
                              <a:spcPts val="1000"/>
                            </a:spcBef>
                            <a:buClrTx/>
                            <a:buSzTx/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𝛼</m:t>
                                </m:r>
                                <m:r>
                                  <a:rPr lang="ru-RU" altLang="en-US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≥</m:t>
                                </m:r>
                                <m:r>
                                  <a:rPr lang="ru-RU" altLang="en-US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0</m:t>
                                </m:r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  </m:t>
                                </m:r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𝛽</m:t>
                                </m:r>
                                <m:r>
                                  <a:rPr lang="ru-RU" altLang="en-US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≥</m:t>
                                </m:r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altLang="ru-RU" sz="2800" b="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endParaRPr>
                        </a:p>
                        <a:p>
                          <a:pPr marL="0" algn="ctr">
                            <a:lnSpc>
                              <a:spcPct val="90000"/>
                            </a:lnSpc>
                            <a:spcBef>
                              <a:spcPts val="1000"/>
                            </a:spcBef>
                            <a:buClrTx/>
                            <a:buSzTx/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ru-RU" sz="2800" i="1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𝛾</m:t>
                                </m:r>
                                <m:r>
                                  <a:rPr lang="en-US" altLang="ru-RU" sz="2800" b="1" i="1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∈</m:t>
                                </m:r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ℝ</m:t>
                                </m:r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   </m:t>
                                </m:r>
                                <m:sSub>
                                  <m:sSubPr>
                                    <m:ctrlPr>
                                      <a:rPr lang="en-US" altLang="ru-RU" sz="2800" b="0" i="1">
                                        <a:solidFill>
                                          <a:schemeClr val="tx1"/>
                                        </a:solidFill>
                                        <a:latin typeface="DejaVu Math TeX Gyre" panose="02000503000000000000" charset="0"/>
                                        <a:cs typeface="DejaVu Math TeX Gyre" panose="02000503000000000000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ru-RU" sz="2800" b="0" i="1">
                                        <a:solidFill>
                                          <a:schemeClr val="tx1"/>
                                        </a:solidFill>
                                        <a:latin typeface="DejaVu Math TeX Gyre" panose="02000503000000000000" charset="0"/>
                                        <a:cs typeface="DejaVu Math TeX Gyre" panose="02000503000000000000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ru-RU" sz="2800" b="0" i="1">
                                        <a:solidFill>
                                          <a:schemeClr val="tx1"/>
                                        </a:solidFill>
                                        <a:latin typeface="DejaVu Math TeX Gyre" panose="02000503000000000000" charset="0"/>
                                        <a:cs typeface="DejaVu Math TeX Gyre" panose="02000503000000000000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ru-RU" sz="2800" b="1" i="1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∈</m:t>
                                </m:r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ℝ</m:t>
                                </m:r>
                              </m:oMath>
                            </m:oMathPara>
                          </a14:m>
                          <a:endParaRPr lang="ru-RU" altLang="en-US" sz="2800" b="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endParaRPr>
                        </a:p>
                      </a:txBody>
                      <a:tcPr anchor="ctr" anchorCtr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endParaRPr lang="ru-RU" altLang="en-US" sz="2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 anchorCtr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Таблица 3"/>
              <p:cNvGraphicFramePr/>
              <p:nvPr/>
            </p:nvGraphicFramePr>
            <p:xfrm>
              <a:off x="1830070" y="2242185"/>
              <a:ext cx="8532495" cy="176720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55675"/>
                    <a:gridCol w="6419850"/>
                    <a:gridCol w="1156970"/>
                  </a:tblGrid>
                  <a:tr h="3674110">
                    <a:tc>
                      <a:txBody>
                        <a:bodyPr/>
                        <a:p>
                          <a:pPr algn="ctr">
                            <a:buNone/>
                          </a:pPr>
                          <a:endParaRPr lang="ru-RU" alt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 anchorCtr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 anchorCtr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1"/>
                        </a:blipFill>
                      </a:tcPr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endParaRPr lang="ru-RU" altLang="en-US" sz="2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 anchorCtr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</a:tbl>
              </a:graphicData>
            </a:graphic>
          </p:graphicFrame>
        </mc:Fallback>
      </mc:AlternateContent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Пример 1</a:t>
            </a:r>
            <a:endParaRPr lang="ru-RU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Таблица 3"/>
              <p:cNvGraphicFramePr/>
              <p:nvPr/>
            </p:nvGraphicFramePr>
            <p:xfrm>
              <a:off x="1830070" y="2242185"/>
              <a:ext cx="8532495" cy="176720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55675"/>
                    <a:gridCol w="6419850"/>
                    <a:gridCol w="1156970"/>
                  </a:tblGrid>
                  <a:tr h="1767205">
                    <a:tc>
                      <a:txBody>
                        <a:bodyPr/>
                        <a:p>
                          <a:pPr algn="ctr">
                            <a:buNone/>
                          </a:pPr>
                          <a:endParaRPr lang="ru-RU" alt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 anchorCtr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p>
                          <a:pPr marL="0" algn="ctr">
                            <a:lnSpc>
                              <a:spcPct val="90000"/>
                            </a:lnSpc>
                            <a:spcBef>
                              <a:spcPts val="1000"/>
                            </a:spcBef>
                            <a:buClrTx/>
                            <a:buSzTx/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𝛼</m:t>
                                </m:r>
                                <m:r>
                                  <a:rPr lang="en-US" altLang="ru-RU" sz="2800" b="1" i="1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=</m:t>
                                </m:r>
                                <m:r>
                                  <a:rPr lang="en-US" altLang="ru-RU" sz="2800" b="1" i="1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−</m:t>
                                </m:r>
                                <m:r>
                                  <a:rPr lang="en-US" altLang="ru-RU" sz="2800" b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1</m:t>
                                </m:r>
                                <m:r>
                                  <a:rPr lang="en-US" altLang="ru-RU" sz="2800" b="1" i="1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ru-RU" sz="2800" b="0" i="1">
                                        <a:solidFill>
                                          <a:schemeClr val="tx1"/>
                                        </a:solidFill>
                                        <a:latin typeface="DejaVu Math TeX Gyre" panose="02000503000000000000" charset="0"/>
                                        <a:cs typeface="DejaVu Math TeX Gyre" panose="02000503000000000000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ru-RU" sz="2800" b="0" i="1">
                                        <a:solidFill>
                                          <a:schemeClr val="tx1"/>
                                        </a:solidFill>
                                        <a:latin typeface="DejaVu Math TeX Gyre" panose="02000503000000000000" charset="0"/>
                                        <a:cs typeface="DejaVu Math TeX Gyre" panose="02000503000000000000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ru-RU" sz="2800" b="0" i="1">
                                        <a:solidFill>
                                          <a:schemeClr val="tx1"/>
                                        </a:solidFill>
                                        <a:latin typeface="DejaVu Math TeX Gyre" panose="02000503000000000000" charset="0"/>
                                        <a:cs typeface="DejaVu Math TeX Gyre" panose="02000503000000000000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ru-RU" sz="2800" b="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endParaRPr>
                        </a:p>
                        <a:p>
                          <a:pPr marL="0" algn="ctr">
                            <a:lnSpc>
                              <a:spcPct val="90000"/>
                            </a:lnSpc>
                            <a:spcBef>
                              <a:spcPts val="1000"/>
                            </a:spcBef>
                            <a:buClrTx/>
                            <a:buSzTx/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𝛽</m:t>
                                </m:r>
                                <m:r>
                                  <a:rPr lang="en-US" altLang="ru-RU" sz="2800" b="1" i="1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=</m:t>
                                </m:r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altLang="ru-RU" sz="2800" b="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endParaRPr>
                        </a:p>
                        <a:p>
                          <a:pPr marL="0" algn="ctr">
                            <a:lnSpc>
                              <a:spcPct val="90000"/>
                            </a:lnSpc>
                            <a:spcBef>
                              <a:spcPts val="1000"/>
                            </a:spcBef>
                            <a:buClrTx/>
                            <a:buSzTx/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ru-RU" sz="2800" i="1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𝛾</m:t>
                                </m:r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=</m:t>
                                </m:r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altLang="ru-RU" sz="2800" b="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endParaRPr>
                        </a:p>
                        <a:p>
                          <a:pPr marL="0" algn="ctr">
                            <a:lnSpc>
                              <a:spcPct val="90000"/>
                            </a:lnSpc>
                            <a:spcBef>
                              <a:spcPts val="1000"/>
                            </a:spcBef>
                            <a:buClrTx/>
                            <a:buSzTx/>
                            <a:buNone/>
                          </a:pPr>
                          <a:r>
                            <a:rPr lang="ru-RU" altLang="en-US" sz="2800" b="0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a:t>количество ненулевых переменных среди </a:t>
                          </a:r>
                          <a14:m>
                            <m:oMath xmlns:m="http://schemas.openxmlformats.org/officeDocument/2006/math">
                              <m:r>
                                <a:rPr lang="en-US" altLang="ru-RU" sz="2800" b="0" i="1">
                                  <a:solidFill>
                                    <a:schemeClr val="tx1"/>
                                  </a:solidFill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{</m:t>
                              </m:r>
                              <m:r>
                                <a:rPr lang="en-US" altLang="ru-RU" sz="2800" b="0" i="1">
                                  <a:solidFill>
                                    <a:schemeClr val="tx1"/>
                                  </a:solidFill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𝛼</m:t>
                              </m:r>
                              <m:r>
                                <a:rPr lang="en-US" altLang="ru-RU" sz="2800" b="0" i="1">
                                  <a:solidFill>
                                    <a:schemeClr val="tx1"/>
                                  </a:solidFill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,</m:t>
                              </m:r>
                              <m:r>
                                <a:rPr lang="en-US" altLang="ru-RU" sz="2800" b="0" i="1">
                                  <a:solidFill>
                                    <a:schemeClr val="tx1"/>
                                  </a:solidFill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𝛽</m:t>
                              </m:r>
                              <m:r>
                                <a:rPr lang="en-US" altLang="ru-RU" sz="2800" b="0" i="1">
                                  <a:solidFill>
                                    <a:schemeClr val="tx1"/>
                                  </a:solidFill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,</m:t>
                              </m:r>
                              <m:r>
                                <a:rPr lang="en-US" altLang="ru-RU" sz="2800" i="1">
                                  <a:solidFill>
                                    <a:schemeClr val="tx1"/>
                                  </a:solidFill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𝛾</m:t>
                              </m:r>
                              <m:r>
                                <a:rPr lang="en-US" altLang="ru-RU" sz="2800" i="1">
                                  <a:solidFill>
                                    <a:schemeClr val="tx1"/>
                                  </a:solidFill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}</m:t>
                              </m:r>
                            </m:oMath>
                          </a14:m>
                          <a:r>
                            <a:rPr lang="ru-RU" altLang="en-US" sz="2800" b="0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a:t> равно 2</a:t>
                          </a:r>
                          <a:endParaRPr lang="ru-RU" altLang="en-US" sz="2800" b="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endParaRPr>
                        </a:p>
                        <a:p>
                          <a:pPr marL="0" algn="ctr">
                            <a:lnSpc>
                              <a:spcPct val="90000"/>
                            </a:lnSpc>
                            <a:spcBef>
                              <a:spcPts val="1000"/>
                            </a:spcBef>
                            <a:buClrTx/>
                            <a:buSzTx/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𝛼</m:t>
                                </m:r>
                                <m:r>
                                  <a:rPr lang="ru-RU" altLang="en-US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≥</m:t>
                                </m:r>
                                <m:r>
                                  <a:rPr lang="ru-RU" altLang="en-US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0</m:t>
                                </m:r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  </m:t>
                                </m:r>
                                <m:sSub>
                                  <m:sSubPr>
                                    <m:ctrlPr>
                                      <a:rPr lang="en-US" altLang="ru-RU" sz="2800" b="0" i="1">
                                        <a:solidFill>
                                          <a:schemeClr val="tx1"/>
                                        </a:solidFill>
                                        <a:latin typeface="DejaVu Math TeX Gyre" panose="02000503000000000000" charset="0"/>
                                        <a:cs typeface="DejaVu Math TeX Gyre" panose="02000503000000000000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ru-RU" sz="2800" b="0" i="1">
                                        <a:solidFill>
                                          <a:schemeClr val="tx1"/>
                                        </a:solidFill>
                                        <a:latin typeface="DejaVu Math TeX Gyre" panose="02000503000000000000" charset="0"/>
                                        <a:cs typeface="DejaVu Math TeX Gyre" panose="02000503000000000000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ru-RU" sz="2800" b="0" i="1">
                                        <a:solidFill>
                                          <a:schemeClr val="tx1"/>
                                        </a:solidFill>
                                        <a:latin typeface="DejaVu Math TeX Gyre" panose="02000503000000000000" charset="0"/>
                                        <a:cs typeface="DejaVu Math TeX Gyre" panose="02000503000000000000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ru-RU" sz="2800" b="1" i="1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∈</m:t>
                                </m:r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ℝ</m:t>
                                </m:r>
                              </m:oMath>
                            </m:oMathPara>
                          </a14:m>
                          <a:endParaRPr lang="ru-RU" altLang="en-US" sz="2800" b="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endParaRPr>
                        </a:p>
                      </a:txBody>
                      <a:tcPr anchor="ctr" anchorCtr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endParaRPr lang="ru-RU" altLang="en-US" sz="2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 anchorCtr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Таблица 3"/>
              <p:cNvGraphicFramePr/>
              <p:nvPr/>
            </p:nvGraphicFramePr>
            <p:xfrm>
              <a:off x="1830070" y="2242185"/>
              <a:ext cx="8532495" cy="176720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55675"/>
                    <a:gridCol w="6419850"/>
                    <a:gridCol w="1156970"/>
                  </a:tblGrid>
                  <a:tr h="2520950">
                    <a:tc>
                      <a:txBody>
                        <a:bodyPr/>
                        <a:p>
                          <a:pPr algn="ctr">
                            <a:buNone/>
                          </a:pPr>
                          <a:endParaRPr lang="ru-RU" alt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 anchorCtr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 anchorCtr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1"/>
                        </a:blipFill>
                      </a:tcPr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endParaRPr lang="ru-RU" altLang="en-US" sz="2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 anchorCtr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</a:tbl>
              </a:graphicData>
            </a:graphic>
          </p:graphicFrame>
        </mc:Fallback>
      </mc:AlternateContent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ru-RU" altLang="en-US">
                <a:sym typeface="+mn-ea"/>
              </a:rPr>
              <a:t>Пример 1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pPr marL="0" indent="0">
                  <a:buNone/>
                </a:pPr>
                <a:r>
                  <a:rPr lang="ru-RU" altLang="en-US"/>
                  <a:t>Итого, задача превратилась в поиск наилучшего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b="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altLang="ru-RU" b="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𝑐</m:t>
                        </m:r>
                      </m:e>
                      <m:sub>
                        <m:r>
                          <a:rPr lang="en-US" altLang="ru-RU" b="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altLang="en-US"/>
                  <a:t> по какому либо критерию.</a:t>
                </a:r>
                <a:endParaRPr lang="ru-RU" altLang="en-US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b="7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Таблица 3"/>
              <p:cNvGraphicFramePr/>
              <p:nvPr/>
            </p:nvGraphicFramePr>
            <p:xfrm>
              <a:off x="1829435" y="2927350"/>
              <a:ext cx="8532495" cy="252095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55675"/>
                    <a:gridCol w="6419850"/>
                    <a:gridCol w="1156970"/>
                  </a:tblGrid>
                  <a:tr h="1767205">
                    <a:tc>
                      <a:txBody>
                        <a:bodyPr/>
                        <a:p>
                          <a:pPr algn="ctr">
                            <a:buNone/>
                          </a:pPr>
                          <a:endParaRPr lang="ru-RU" alt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 anchorCtr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p>
                          <a:pPr marL="0" algn="ctr">
                            <a:lnSpc>
                              <a:spcPct val="90000"/>
                            </a:lnSpc>
                            <a:spcBef>
                              <a:spcPts val="1000"/>
                            </a:spcBef>
                            <a:buClrTx/>
                            <a:buSzTx/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𝐷</m:t>
                                </m:r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(</m:t>
                                </m:r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𝑐</m:t>
                                </m:r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, </m:t>
                                </m:r>
                                <m:sSub>
                                  <m:sSubPr>
                                    <m:ctrlPr>
                                      <a:rPr lang="en-US" altLang="ru-RU" sz="2800" b="0" i="1">
                                        <a:solidFill>
                                          <a:schemeClr val="tx1"/>
                                        </a:solidFill>
                                        <a:latin typeface="DejaVu Math TeX Gyre" panose="02000503000000000000" charset="0"/>
                                        <a:cs typeface="DejaVu Math TeX Gyre" panose="02000503000000000000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ru-RU" sz="2800" b="0" i="1">
                                        <a:solidFill>
                                          <a:schemeClr val="tx1"/>
                                        </a:solidFill>
                                        <a:latin typeface="DejaVu Math TeX Gyre" panose="02000503000000000000" charset="0"/>
                                        <a:cs typeface="DejaVu Math TeX Gyre" panose="02000503000000000000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ru-RU" sz="2800" b="0" i="1">
                                        <a:solidFill>
                                          <a:schemeClr val="tx1"/>
                                        </a:solidFill>
                                        <a:latin typeface="DejaVu Math TeX Gyre" panose="02000503000000000000" charset="0"/>
                                        <a:cs typeface="DejaVu Math TeX Gyre" panose="02000503000000000000" charset="0"/>
                                      </a:rPr>
                                      <m:t>1</m:t>
                                    </m:r>
                                    <m:r>
                                      <a:rPr lang="en-US" altLang="ru-RU" sz="2800" b="0" i="1">
                                        <a:solidFill>
                                          <a:schemeClr val="tx1"/>
                                        </a:solidFill>
                                        <a:latin typeface="DejaVu Math TeX Gyre" panose="02000503000000000000" charset="0"/>
                                        <a:cs typeface="DejaVu Math TeX Gyre" panose="02000503000000000000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)</m:t>
                                </m:r>
                                <m:r>
                                  <a:rPr lang="en-US" altLang="ru-RU" sz="2800" i="1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→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ru-RU" sz="2800" b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min</m:t>
                                </m:r>
                              </m:oMath>
                            </m:oMathPara>
                          </a14:m>
                          <a:endParaRPr lang="en-US" altLang="ru-RU" sz="2800" b="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endParaRPr>
                        </a:p>
                        <a:p>
                          <a:pPr marL="0" algn="ctr">
                            <a:lnSpc>
                              <a:spcPct val="90000"/>
                            </a:lnSpc>
                            <a:spcBef>
                              <a:spcPts val="1000"/>
                            </a:spcBef>
                            <a:buClrTx/>
                            <a:buSzTx/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ru-RU" sz="2800" b="0" i="1">
                                        <a:solidFill>
                                          <a:schemeClr val="tx1"/>
                                        </a:solidFill>
                                        <a:latin typeface="DejaVu Math TeX Gyre" panose="02000503000000000000" charset="0"/>
                                        <a:cs typeface="DejaVu Math TeX Gyre" panose="02000503000000000000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ru-RU" sz="2800" b="0" i="1">
                                        <a:solidFill>
                                          <a:schemeClr val="tx1"/>
                                        </a:solidFill>
                                        <a:latin typeface="DejaVu Math TeX Gyre" panose="02000503000000000000" charset="0"/>
                                        <a:cs typeface="DejaVu Math TeX Gyre" panose="02000503000000000000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ru-RU" sz="2800" b="0" i="1">
                                        <a:solidFill>
                                          <a:schemeClr val="tx1"/>
                                        </a:solidFill>
                                        <a:latin typeface="DejaVu Math TeX Gyre" panose="02000503000000000000" charset="0"/>
                                        <a:cs typeface="DejaVu Math TeX Gyre" panose="02000503000000000000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ru-RU" sz="2800" b="1" i="1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&gt;</m:t>
                                </m:r>
                                <m:r>
                                  <a:rPr lang="en-US" altLang="ru-RU" sz="2800" b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altLang="ru-RU" sz="2800" b="0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endParaRPr>
                        </a:p>
                        <a:p>
                          <a:pPr marL="0" algn="ctr">
                            <a:lnSpc>
                              <a:spcPct val="90000"/>
                            </a:lnSpc>
                            <a:spcBef>
                              <a:spcPts val="1000"/>
                            </a:spcBef>
                            <a:buClrTx/>
                            <a:buSzTx/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ru-RU" sz="2800" b="0" i="1">
                                        <a:solidFill>
                                          <a:schemeClr val="tx1"/>
                                        </a:solidFill>
                                        <a:latin typeface="DejaVu Math TeX Gyre" panose="02000503000000000000" charset="0"/>
                                        <a:cs typeface="DejaVu Math TeX Gyre" panose="02000503000000000000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ru-RU" sz="2800" b="0" i="1">
                                        <a:solidFill>
                                          <a:schemeClr val="tx1"/>
                                        </a:solidFill>
                                        <a:latin typeface="DejaVu Math TeX Gyre" panose="02000503000000000000" charset="0"/>
                                        <a:cs typeface="DejaVu Math TeX Gyre" panose="02000503000000000000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ru-RU" sz="2800" b="0" i="1">
                                        <a:solidFill>
                                          <a:schemeClr val="tx1"/>
                                        </a:solidFill>
                                        <a:latin typeface="DejaVu Math TeX Gyre" panose="02000503000000000000" charset="0"/>
                                        <a:cs typeface="DejaVu Math TeX Gyre" panose="02000503000000000000" charset="0"/>
                                      </a:rPr>
                                      <m:t>1</m:t>
                                    </m:r>
                                    <m:r>
                                      <a:rPr lang="en-US" altLang="ru-RU" sz="2800" b="0" i="1">
                                        <a:solidFill>
                                          <a:schemeClr val="tx1"/>
                                        </a:solidFill>
                                        <a:latin typeface="DejaVu Math TeX Gyre" panose="02000503000000000000" charset="0"/>
                                        <a:cs typeface="DejaVu Math TeX Gyre" panose="02000503000000000000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=</m:t>
                                </m:r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altLang="en-US" sz="2800" b="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endParaRPr>
                        </a:p>
                      </a:txBody>
                      <a:tcPr anchor="ctr" anchorCtr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endParaRPr lang="ru-RU" altLang="en-US" sz="2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 anchorCtr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Таблица 3"/>
              <p:cNvGraphicFramePr/>
              <p:nvPr/>
            </p:nvGraphicFramePr>
            <p:xfrm>
              <a:off x="1829435" y="2927350"/>
              <a:ext cx="8532495" cy="252095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55675"/>
                    <a:gridCol w="6419850"/>
                    <a:gridCol w="1156970"/>
                  </a:tblGrid>
                  <a:tr h="1767205">
                    <a:tc>
                      <a:txBody>
                        <a:bodyPr/>
                        <a:p>
                          <a:pPr algn="ctr">
                            <a:buNone/>
                          </a:pPr>
                          <a:endParaRPr lang="ru-RU" alt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 anchorCtr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 anchorCtr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2"/>
                        </a:blipFill>
                      </a:tcPr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endParaRPr lang="ru-RU" altLang="en-US" sz="2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 anchorCtr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</a:tbl>
              </a:graphicData>
            </a:graphic>
          </p:graphicFrame>
        </mc:Fallback>
      </mc:AlternateContent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Пример 2</a:t>
            </a:r>
            <a:endParaRPr lang="ru-RU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ru-RU" altLang="en-US"/>
              <a:t>Рассмотрим ту же задачу, но решение будем производить програмно</a:t>
            </a:r>
            <a:endParaRPr lang="ru-RU" altLang="en-US"/>
          </a:p>
          <a:p>
            <a:pPr marL="0" indent="0">
              <a:buNone/>
            </a:pPr>
            <a:endParaRPr lang="ru-RU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Таблица 3"/>
              <p:cNvGraphicFramePr/>
              <p:nvPr/>
            </p:nvGraphicFramePr>
            <p:xfrm>
              <a:off x="1830070" y="2865120"/>
              <a:ext cx="8532495" cy="176720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55675"/>
                    <a:gridCol w="6419850"/>
                    <a:gridCol w="1156970"/>
                  </a:tblGrid>
                  <a:tr h="1767205">
                    <a:tc>
                      <a:txBody>
                        <a:bodyPr/>
                        <a:p>
                          <a:pPr algn="ctr">
                            <a:buNone/>
                          </a:pPr>
                          <a:endParaRPr lang="ru-RU" alt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 anchorCtr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p>
                          <a:pPr marL="0" algn="l">
                            <a:lnSpc>
                              <a:spcPct val="90000"/>
                            </a:lnSpc>
                            <a:spcBef>
                              <a:spcPts val="1000"/>
                            </a:spcBef>
                            <a:buClrTx/>
                            <a:buSzTx/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𝑥</m:t>
                                </m:r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+</m:t>
                                </m:r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𝑦</m:t>
                                </m:r>
                                <m:r>
                                  <a:rPr lang="ru-RU" altLang="en-US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 → </m:t>
                                </m:r>
                                <m:r>
                                  <m:rPr>
                                    <m:sty m:val="p"/>
                                  </m:rPr>
                                  <a:rPr lang="ru-RU" altLang="en-US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min</m:t>
                                </m:r>
                              </m:oMath>
                            </m:oMathPara>
                          </a14:m>
                          <a:endParaRPr lang="ru-RU" altLang="en-US" sz="2800" b="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endParaRPr>
                        </a:p>
                        <a:p>
                          <a:pPr marL="0" algn="l">
                            <a:lnSpc>
                              <a:spcPct val="90000"/>
                            </a:lnSpc>
                            <a:spcBef>
                              <a:spcPts val="1000"/>
                            </a:spcBef>
                            <a:buClrTx/>
                            <a:buSzTx/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𝑥</m:t>
                                </m:r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+</m:t>
                                </m:r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𝑦</m:t>
                                </m:r>
                                <m:r>
                                  <a:rPr lang="ru-RU" altLang="en-US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=</m:t>
                                </m:r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altLang="en-US" sz="2800" b="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endParaRPr>
                        </a:p>
                        <a:p>
                          <a:pPr marL="0" algn="l">
                            <a:lnSpc>
                              <a:spcPct val="90000"/>
                            </a:lnSpc>
                            <a:spcBef>
                              <a:spcPts val="1000"/>
                            </a:spcBef>
                            <a:buClrTx/>
                            <a:buSzTx/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0</m:t>
                                </m:r>
                                <m:r>
                                  <a:rPr lang="en-US" altLang="ru-RU" sz="2800" i="1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≤</m:t>
                                </m:r>
                                <m:r>
                                  <a:rPr lang="ru-RU" altLang="en-US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𝑥</m:t>
                                </m:r>
                                <m:r>
                                  <a:rPr lang="en-US" altLang="ru-RU" sz="2800" i="1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≤</m:t>
                                </m:r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altLang="en-US" sz="2800" b="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endParaRPr>
                        </a:p>
                        <a:p>
                          <a:pPr marL="0" algn="l">
                            <a:lnSpc>
                              <a:spcPct val="90000"/>
                            </a:lnSpc>
                            <a:spcBef>
                              <a:spcPts val="1000"/>
                            </a:spcBef>
                            <a:buClrTx/>
                            <a:buSzTx/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0</m:t>
                                </m:r>
                                <m:r>
                                  <a:rPr lang="en-US" altLang="ru-RU" sz="2800" i="1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≤</m:t>
                                </m:r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𝑦</m:t>
                                </m:r>
                                <m:r>
                                  <a:rPr lang="en-US" altLang="ru-RU" sz="2800" i="1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≤</m:t>
                                </m:r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altLang="ru-RU" sz="2800" b="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endParaRPr>
                        </a:p>
                      </a:txBody>
                      <a:tcPr anchor="ctr" anchorCtr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ru-RU" altLang="en-US" sz="2800" b="0">
                              <a:solidFill>
                                <a:schemeClr val="tx1"/>
                              </a:solidFill>
                            </a:rPr>
                            <a:t>(1)</a:t>
                          </a:r>
                          <a:endParaRPr lang="ru-RU" altLang="en-US" sz="2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 anchorCtr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Таблица 3"/>
              <p:cNvGraphicFramePr/>
              <p:nvPr/>
            </p:nvGraphicFramePr>
            <p:xfrm>
              <a:off x="1830070" y="2865120"/>
              <a:ext cx="8532495" cy="176720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55675"/>
                    <a:gridCol w="6419850"/>
                    <a:gridCol w="1156970"/>
                  </a:tblGrid>
                  <a:tr h="1767205">
                    <a:tc>
                      <a:txBody>
                        <a:bodyPr/>
                        <a:p>
                          <a:pPr algn="ctr">
                            <a:buNone/>
                          </a:pPr>
                          <a:endParaRPr lang="ru-RU" alt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 anchorCtr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 anchorCtr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1"/>
                        </a:blipFill>
                      </a:tcPr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ru-RU" altLang="en-US" sz="2800" b="0">
                              <a:solidFill>
                                <a:schemeClr val="tx1"/>
                              </a:solidFill>
                            </a:rPr>
                            <a:t>(1)</a:t>
                          </a:r>
                          <a:endParaRPr lang="ru-RU" altLang="en-US" sz="2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 anchorCtr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</a:tbl>
              </a:graphicData>
            </a:graphic>
          </p:graphicFrame>
        </mc:Fallback>
      </mc:AlternateContent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Пример 2</a:t>
            </a:r>
            <a:endParaRPr lang="ru-RU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pPr marL="0" indent="0">
                  <a:buNone/>
                </a:pPr>
                <a:r>
                  <a:rPr lang="ru-RU" altLang="en-US"/>
                  <a:t>Во всех случаях будем минимизировать отклонения от изначальных значений по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altLang="ru-RU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𝑙</m:t>
                        </m:r>
                      </m:e>
                      <m:sub>
                        <m:r>
                          <a:rPr lang="en-US" altLang="ru-RU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altLang="en-US"/>
                  <a:t> метрике. Сначала меняем только вектор </a:t>
                </a:r>
                <a14:m>
                  <m:oMath xmlns:m="http://schemas.openxmlformats.org/officeDocument/2006/math">
                    <m:r>
                      <a:rPr lang="en-US" altLang="ru-RU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𝑐</m:t>
                    </m:r>
                  </m:oMath>
                </a14:m>
                <a:r>
                  <a:rPr lang="ru-RU" altLang="en-US">
                    <a:latin typeface="DejaVu Math TeX Gyre" panose="02000503000000000000" charset="0"/>
                    <a:cs typeface="DejaVu Math TeX Gyre" panose="02000503000000000000" charset="0"/>
                  </a:rPr>
                  <a:t>.</a:t>
                </a:r>
                <a:endParaRPr lang="ru-RU" altLang="en-US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pPr marL="0" indent="0">
                  <a:buNone/>
                </a:pPr>
                <a:r>
                  <a:rPr lang="ru-RU" altLang="en-US"/>
                  <a:t>Ответ: </a:t>
                </a:r>
                <a14:m>
                  <m:oMath xmlns:m="http://schemas.openxmlformats.org/officeDocument/2006/math">
                    <m:r>
                      <a:rPr lang="en-US" altLang="ru-RU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𝑐</m:t>
                    </m:r>
                    <m:r>
                      <a:rPr lang="en-US" altLang="ru-RU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’=(</m:t>
                    </m:r>
                    <m:r>
                      <a:rPr lang="en-US" altLang="ru-RU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1</m:t>
                    </m:r>
                    <m:r>
                      <a:rPr lang="en-US" altLang="ru-RU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, </m:t>
                    </m:r>
                    <m:r>
                      <a:rPr lang="en-US" altLang="ru-RU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0</m:t>
                    </m:r>
                    <m:r>
                      <a:rPr lang="en-US" altLang="ru-RU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.</m:t>
                    </m:r>
                    <m:r>
                      <a:rPr lang="en-US" altLang="ru-RU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9</m:t>
                    </m:r>
                    <m:r>
                      <a:rPr lang="en-US" altLang="ru-RU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)</m:t>
                    </m:r>
                  </m:oMath>
                </a14:m>
                <a:endParaRPr lang="ru-RU" altLang="en-US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b="7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94740" y="1825625"/>
            <a:ext cx="1000125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Постановка задачи </a:t>
            </a:r>
            <a:r>
              <a:rPr lang="en-US" altLang="ru-RU"/>
              <a:t>UB-Inv</a:t>
            </a:r>
            <a:endParaRPr lang="ru-RU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Замещающее содержимое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773295"/>
              </a:xfrm>
            </p:spPr>
            <p:txBody>
              <a:bodyPr/>
              <a:p>
                <a:pPr marL="0" indent="0">
                  <a:buNone/>
                </a:pPr>
                <a:r>
                  <a:rPr lang="ru-RU" altLang="en-US"/>
                  <a:t>Дана ЗЛП</a:t>
                </a:r>
                <a:endParaRPr lang="ru-RU" altLang="en-US"/>
              </a:p>
              <a:p>
                <a:pPr marL="0" indent="0">
                  <a:buNone/>
                </a:pPr>
                <a:endParaRPr lang="ru-RU" altLang="en-US"/>
              </a:p>
              <a:p>
                <a:pPr marL="0" indent="0">
                  <a:buNone/>
                </a:pPr>
                <a:endParaRPr lang="ru-RU" alt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:endParaRPr lang="ru-RU" alt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:r>
                  <a:rPr lang="ru-RU" altLang="en-US"/>
                  <a:t>Требуется найти векторы </a:t>
                </a:r>
                <a14:m>
                  <m:oMath xmlns:m="http://schemas.openxmlformats.org/officeDocument/2006/math"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𝑐</m:t>
                    </m:r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’</m:t>
                    </m:r>
                  </m:oMath>
                </a14:m>
                <a:r>
                  <a:rPr lang="ru-RU" altLang="en-US"/>
                  <a:t>, </a:t>
                </a:r>
                <a14:m>
                  <m:oMath xmlns:m="http://schemas.openxmlformats.org/officeDocument/2006/math">
                    <m:r>
                      <a:rPr lang="ru-RU" altLang="en-US" b="0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𝑏</m:t>
                    </m:r>
                    <m:r>
                      <a:rPr lang="en-US" altLang="en-US" b="0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’,</m:t>
                    </m:r>
                  </m:oMath>
                </a14:m>
                <a:r>
                  <a:rPr lang="ru-RU" altLang="en-US"/>
                  <a:t> такие, что задача</a:t>
                </a:r>
                <a:endParaRPr lang="ru-RU" altLang="en-US"/>
              </a:p>
              <a:p>
                <a:pPr marL="0" indent="0">
                  <a:buNone/>
                </a:pPr>
                <a:endParaRPr lang="ru-RU" altLang="en-US"/>
              </a:p>
              <a:p>
                <a:pPr marL="0" indent="0">
                  <a:buNone/>
                </a:pPr>
                <a:endParaRPr lang="ru-RU" altLang="en-US"/>
              </a:p>
              <a:p>
                <a:pPr marL="0" indent="0">
                  <a:buNone/>
                </a:pPr>
                <a:r>
                  <a:rPr lang="ru-RU" altLang="en-US"/>
                  <a:t>Будет иметь единственное решение.</a:t>
                </a:r>
                <a:endParaRPr lang="ru-RU" altLang="en-US"/>
              </a:p>
              <a:p>
                <a:pPr marL="0" indent="0">
                  <a:buNone/>
                </a:pPr>
                <a:r>
                  <a:rPr lang="en-US" altLang="en-US"/>
                  <a:t>Unique Bilevel Inverse optimization - UB-Inv</a:t>
                </a:r>
                <a:endParaRPr lang="en-US" altLang="en-US"/>
              </a:p>
            </p:txBody>
          </p:sp>
        </mc:Choice>
        <mc:Fallback>
          <p:sp>
            <p:nvSpPr>
              <p:cNvPr id="3" name="Замещающее содержимое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773295"/>
              </a:xfr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Таблица 3"/>
              <p:cNvGraphicFramePr/>
              <p:nvPr/>
            </p:nvGraphicFramePr>
            <p:xfrm>
              <a:off x="1830070" y="2242185"/>
              <a:ext cx="8532495" cy="176720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55675"/>
                    <a:gridCol w="6419850"/>
                    <a:gridCol w="1156970"/>
                  </a:tblGrid>
                  <a:tr h="1767205">
                    <a:tc>
                      <a:txBody>
                        <a:bodyPr/>
                        <a:p>
                          <a:pPr algn="ctr">
                            <a:buNone/>
                          </a:pPr>
                          <a:endParaRPr lang="ru-RU" alt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 anchorCtr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p>
                          <a:pPr marL="0" algn="l">
                            <a:lnSpc>
                              <a:spcPct val="90000"/>
                            </a:lnSpc>
                            <a:spcBef>
                              <a:spcPts val="1000"/>
                            </a:spcBef>
                            <a:buClrTx/>
                            <a:buSzTx/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ru-RU" altLang="en-US" sz="28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ru-RU" altLang="en-US" sz="28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𝑐</m:t>
                                    </m:r>
                                  </m:e>
                                  <m:sup>
                                    <m:r>
                                      <a:rPr lang="ru-RU" altLang="en-US" sz="28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ru-RU" altLang="en-US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𝑥</m:t>
                                </m:r>
                                <m:r>
                                  <a:rPr lang="ru-RU" altLang="en-US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 → </m:t>
                                </m:r>
                                <m:r>
                                  <m:rPr>
                                    <m:sty m:val="p"/>
                                  </m:rPr>
                                  <a:rPr lang="ru-RU" altLang="en-US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min</m:t>
                                </m:r>
                              </m:oMath>
                            </m:oMathPara>
                          </a14:m>
                          <a:endParaRPr lang="ru-RU" altLang="en-US" sz="2800" b="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endParaRPr>
                        </a:p>
                        <a:p>
                          <a:pPr marL="0" algn="l">
                            <a:lnSpc>
                              <a:spcPct val="90000"/>
                            </a:lnSpc>
                            <a:spcBef>
                              <a:spcPts val="1000"/>
                            </a:spcBef>
                            <a:buClrTx/>
                            <a:buSzTx/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altLang="en-US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𝐴𝑥</m:t>
                                </m:r>
                                <m:r>
                                  <a:rPr lang="ru-RU" altLang="en-US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=</m:t>
                                </m:r>
                                <m:r>
                                  <a:rPr lang="ru-RU" altLang="en-US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ru-RU" altLang="en-US" sz="2800" b="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endParaRPr>
                        </a:p>
                        <a:p>
                          <a:pPr marL="0" algn="l">
                            <a:lnSpc>
                              <a:spcPct val="90000"/>
                            </a:lnSpc>
                            <a:spcBef>
                              <a:spcPts val="1000"/>
                            </a:spcBef>
                            <a:buClrTx/>
                            <a:buSzTx/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ru-RU" altLang="en-US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𝑥</m:t>
                                </m:r>
                                <m:r>
                                  <a:rPr lang="ru-RU" altLang="en-US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≥</m:t>
                                </m:r>
                                <m:r>
                                  <a:rPr lang="ru-RU" altLang="en-US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altLang="en-US" sz="2800" b="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endParaRPr>
                        </a:p>
                      </a:txBody>
                      <a:tcPr anchor="ctr" anchorCtr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ru-RU" altLang="en-US" sz="2800" b="0">
                              <a:solidFill>
                                <a:schemeClr val="tx1"/>
                              </a:solidFill>
                            </a:rPr>
                            <a:t>(1)</a:t>
                          </a:r>
                          <a:endParaRPr lang="ru-RU" altLang="en-US" sz="2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 anchorCtr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Таблица 3"/>
              <p:cNvGraphicFramePr/>
              <p:nvPr/>
            </p:nvGraphicFramePr>
            <p:xfrm>
              <a:off x="1830070" y="2242185"/>
              <a:ext cx="8532495" cy="176720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55675"/>
                    <a:gridCol w="6419850"/>
                    <a:gridCol w="1156970"/>
                  </a:tblGrid>
                  <a:tr h="1767205">
                    <a:tc>
                      <a:txBody>
                        <a:bodyPr/>
                        <a:p>
                          <a:pPr algn="ctr">
                            <a:buNone/>
                          </a:pPr>
                          <a:endParaRPr lang="ru-RU" alt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 anchorCtr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 anchorCtr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2"/>
                        </a:blipFill>
                      </a:tcPr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ru-RU" altLang="en-US" sz="2800" b="0">
                              <a:solidFill>
                                <a:schemeClr val="tx1"/>
                              </a:solidFill>
                            </a:rPr>
                            <a:t>(1)</a:t>
                          </a:r>
                          <a:endParaRPr lang="ru-RU" altLang="en-US" sz="2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 anchorCtr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Таблица 4"/>
              <p:cNvGraphicFramePr/>
              <p:nvPr/>
            </p:nvGraphicFramePr>
            <p:xfrm>
              <a:off x="1830070" y="4145280"/>
              <a:ext cx="8532495" cy="176720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55675"/>
                    <a:gridCol w="6419850"/>
                    <a:gridCol w="1156970"/>
                  </a:tblGrid>
                  <a:tr h="1595120">
                    <a:tc>
                      <a:txBody>
                        <a:bodyPr/>
                        <a:p>
                          <a:pPr algn="ctr">
                            <a:buNone/>
                          </a:pPr>
                          <a:endParaRPr lang="ru-RU" alt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 anchorCtr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p>
                          <a:pPr marL="0" algn="l">
                            <a:lnSpc>
                              <a:spcPct val="90000"/>
                            </a:lnSpc>
                            <a:spcBef>
                              <a:spcPts val="1000"/>
                            </a:spcBef>
                            <a:buClrTx/>
                            <a:buSzTx/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ru-RU" altLang="en-US" sz="28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ru-RU" altLang="en-US" sz="28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𝑐</m:t>
                                    </m:r>
                                    <m:r>
                                      <a:rPr lang="en-US" altLang="en-US" sz="28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’</m:t>
                                    </m:r>
                                  </m:e>
                                  <m:sup>
                                    <m:r>
                                      <a:rPr lang="ru-RU" altLang="en-US" sz="28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ru-RU" altLang="en-US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𝑥</m:t>
                                </m:r>
                                <m:r>
                                  <a:rPr lang="ru-RU" altLang="en-US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 → </m:t>
                                </m:r>
                                <m:r>
                                  <m:rPr>
                                    <m:sty m:val="p"/>
                                  </m:rPr>
                                  <a:rPr lang="ru-RU" altLang="en-US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min</m:t>
                                </m:r>
                              </m:oMath>
                            </m:oMathPara>
                          </a14:m>
                          <a:endParaRPr lang="ru-RU" altLang="en-US" sz="2800" b="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endParaRPr>
                        </a:p>
                        <a:p>
                          <a:pPr marL="0" algn="l">
                            <a:lnSpc>
                              <a:spcPct val="90000"/>
                            </a:lnSpc>
                            <a:spcBef>
                              <a:spcPts val="1000"/>
                            </a:spcBef>
                            <a:buClrTx/>
                            <a:buSzTx/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altLang="en-US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𝐴𝑥</m:t>
                                </m:r>
                                <m:r>
                                  <a:rPr lang="ru-RU" altLang="en-US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=</m:t>
                                </m:r>
                                <m:r>
                                  <a:rPr lang="ru-RU" altLang="en-US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𝑏</m:t>
                                </m:r>
                                <m:r>
                                  <a:rPr lang="en-US" altLang="en-US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’</m:t>
                                </m:r>
                              </m:oMath>
                            </m:oMathPara>
                          </a14:m>
                          <a:endParaRPr lang="ru-RU" altLang="en-US" sz="2800" b="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endParaRPr>
                        </a:p>
                        <a:p>
                          <a:pPr marL="0" algn="l">
                            <a:lnSpc>
                              <a:spcPct val="90000"/>
                            </a:lnSpc>
                            <a:spcBef>
                              <a:spcPts val="1000"/>
                            </a:spcBef>
                            <a:buClrTx/>
                            <a:buSzTx/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ru-RU" altLang="en-US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𝑥</m:t>
                                </m:r>
                                <m:r>
                                  <a:rPr lang="ru-RU" altLang="en-US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≥</m:t>
                                </m:r>
                                <m:r>
                                  <a:rPr lang="ru-RU" altLang="en-US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altLang="en-US" sz="2800" b="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endParaRPr>
                        </a:p>
                      </a:txBody>
                      <a:tcPr anchor="ctr" anchorCtr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ru-RU" altLang="en-US" sz="2800" b="0">
                              <a:solidFill>
                                <a:schemeClr val="tx1"/>
                              </a:solidFill>
                            </a:rPr>
                            <a:t>(1</a:t>
                          </a:r>
                          <a:r>
                            <a:rPr lang="en-US" altLang="ru-RU" sz="2800" b="0">
                              <a:solidFill>
                                <a:schemeClr val="tx1"/>
                              </a:solidFill>
                            </a:rPr>
                            <a:t>’</a:t>
                          </a:r>
                          <a:r>
                            <a:rPr lang="ru-RU" altLang="en-US" sz="2800" b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  <a:endParaRPr lang="ru-RU" altLang="en-US" sz="2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 anchorCtr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Таблица 4"/>
              <p:cNvGraphicFramePr/>
              <p:nvPr/>
            </p:nvGraphicFramePr>
            <p:xfrm>
              <a:off x="1830070" y="4145280"/>
              <a:ext cx="8532495" cy="176720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55675"/>
                    <a:gridCol w="6419850"/>
                    <a:gridCol w="1156970"/>
                  </a:tblGrid>
                  <a:tr h="1595120">
                    <a:tc>
                      <a:txBody>
                        <a:bodyPr/>
                        <a:p>
                          <a:pPr algn="ctr">
                            <a:buNone/>
                          </a:pPr>
                          <a:endParaRPr lang="ru-RU" alt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 anchorCtr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 anchorCtr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3"/>
                        </a:blipFill>
                      </a:tcPr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ru-RU" altLang="en-US" sz="2800" b="0">
                              <a:solidFill>
                                <a:schemeClr val="tx1"/>
                              </a:solidFill>
                            </a:rPr>
                            <a:t>(1</a:t>
                          </a:r>
                          <a:r>
                            <a:rPr lang="en-US" altLang="ru-RU" sz="2800" b="0">
                              <a:solidFill>
                                <a:schemeClr val="tx1"/>
                              </a:solidFill>
                            </a:rPr>
                            <a:t>’</a:t>
                          </a:r>
                          <a:r>
                            <a:rPr lang="ru-RU" altLang="en-US" sz="2800" b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  <a:endParaRPr lang="ru-RU" altLang="en-US" sz="2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 anchorCtr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</a:tbl>
              </a:graphicData>
            </a:graphic>
          </p:graphicFrame>
        </mc:Fallback>
      </mc:AlternateContent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Пример 2</a:t>
            </a:r>
            <a:endParaRPr lang="ru-RU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pPr marL="0" indent="0">
                  <a:buNone/>
                </a:pPr>
                <a:r>
                  <a:rPr lang="ru-RU"/>
                  <a:t>Теперь левые границы</a:t>
                </a:r>
                <a:endParaRPr lang="ru-RU"/>
              </a:p>
              <a:p>
                <a:pPr marL="0" indent="0">
                  <a:buNone/>
                </a:pPr>
                <a:r>
                  <a:rPr lang="ru-RU" altLang="en-US"/>
                  <a:t>Ответ: </a:t>
                </a:r>
                <a14:m>
                  <m:oMath xmlns:m="http://schemas.openxmlformats.org/officeDocument/2006/math">
                    <m:r>
                      <a:rPr lang="en-US" altLang="ru-RU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𝑙</m:t>
                    </m:r>
                    <m:r>
                      <a:rPr lang="en-US" altLang="ru-RU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’=(</m:t>
                    </m:r>
                    <m:r>
                      <a:rPr lang="en-US" altLang="ru-RU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0</m:t>
                    </m:r>
                    <m:r>
                      <a:rPr lang="en-US" altLang="ru-RU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, </m:t>
                    </m:r>
                    <m:r>
                      <a:rPr lang="en-US" altLang="ru-RU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1</m:t>
                    </m:r>
                    <m:r>
                      <a:rPr lang="en-US" altLang="ru-RU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)</m:t>
                    </m:r>
                  </m:oMath>
                </a14:m>
                <a:endParaRPr lang="en-US" altLang="ru-RU" i="1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pPr marL="0" indent="0">
                  <a:buNone/>
                </a:pPr>
                <a:r>
                  <a:rPr lang="ru-RU">
                    <a:sym typeface="+mn-ea"/>
                  </a:rPr>
                  <a:t>Теперь правые границы</a:t>
                </a:r>
                <a:endParaRPr lang="ru-RU"/>
              </a:p>
              <a:p>
                <a:pPr marL="0" indent="0">
                  <a:buNone/>
                </a:pPr>
                <a:r>
                  <a:rPr lang="ru-RU" altLang="en-US">
                    <a:sym typeface="+mn-ea"/>
                  </a:rPr>
                  <a:t>Ответ: </a:t>
                </a:r>
                <a14:m>
                  <m:oMath xmlns:m="http://schemas.openxmlformats.org/officeDocument/2006/math">
                    <m:r>
                      <a:rPr lang="en-US" altLang="ru-RU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𝑢</m:t>
                    </m:r>
                    <m:r>
                      <a:rPr lang="en-US" altLang="ru-RU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’=(</m:t>
                    </m:r>
                    <m:r>
                      <a:rPr lang="en-US" altLang="ru-RU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0</m:t>
                    </m:r>
                    <m:r>
                      <a:rPr lang="en-US" altLang="ru-RU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, </m:t>
                    </m:r>
                    <m:r>
                      <a:rPr lang="en-US" altLang="ru-RU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1</m:t>
                    </m:r>
                    <m:r>
                      <a:rPr lang="en-US" altLang="ru-RU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)</m:t>
                    </m:r>
                  </m:oMath>
                </a14:m>
                <a:endParaRPr lang="en-US" altLang="ru-RU" i="1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pPr marL="0" indent="0">
                  <a:buNone/>
                </a:pPr>
                <a:endParaRPr lang="ru-RU" altLang="en-US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b="7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436370" y="1825625"/>
            <a:ext cx="931799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Замечания</a:t>
            </a:r>
            <a:endParaRPr lang="ru-RU" altLang="en-US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>
          <a:xfrm>
            <a:off x="838200" y="1361440"/>
            <a:ext cx="10515600" cy="4815840"/>
          </a:xfrm>
        </p:spPr>
        <p:txBody>
          <a:bodyPr>
            <a:normAutofit lnSpcReduction="10000"/>
          </a:bodyPr>
          <a:p>
            <a:pPr marL="0" indent="0">
              <a:buNone/>
            </a:pPr>
            <a:r>
              <a:rPr lang="ru-RU" altLang="en-US">
                <a:sym typeface="+mn-ea"/>
              </a:rPr>
              <a:t>Плюсы</a:t>
            </a:r>
            <a:endParaRPr lang="ru-RU" altLang="en-US">
              <a:sym typeface="+mn-ea"/>
            </a:endParaRPr>
          </a:p>
          <a:p>
            <a:r>
              <a:rPr lang="ru-RU" altLang="en-US">
                <a:sym typeface="+mn-ea"/>
              </a:rPr>
              <a:t>Легко увидеть, что модель расширяема.</a:t>
            </a:r>
            <a:endParaRPr lang="ru-RU" altLang="en-US"/>
          </a:p>
          <a:p>
            <a:r>
              <a:rPr lang="ru-RU" altLang="en-US">
                <a:sym typeface="+mn-ea"/>
              </a:rPr>
              <a:t>Модель можно таким же образом формулировать в частных случаях ЗЛП.</a:t>
            </a:r>
            <a:endParaRPr lang="ru-RU" altLang="en-US"/>
          </a:p>
          <a:p>
            <a:pPr marL="0" indent="0">
              <a:buNone/>
            </a:pPr>
            <a:r>
              <a:rPr lang="ru-RU" altLang="en-US"/>
              <a:t>Минусы</a:t>
            </a:r>
            <a:endParaRPr lang="ru-RU" altLang="en-US"/>
          </a:p>
          <a:p>
            <a:r>
              <a:rPr lang="ru-RU" altLang="en-US"/>
              <a:t>Теорема 1 не работает в другую сторону, т. е. нельзя показать, что из единственности решения прямой задачи будет следовать невырожденность базиса обратной.</a:t>
            </a:r>
            <a:endParaRPr lang="ru-RU" altLang="en-US"/>
          </a:p>
          <a:p>
            <a:r>
              <a:rPr lang="ru-RU" altLang="en-US"/>
              <a:t>Другими словами, мы можем получить, что задачи </a:t>
            </a:r>
            <a:r>
              <a:rPr lang="en-US" altLang="en-US"/>
              <a:t>UB-Inv</a:t>
            </a:r>
            <a:r>
              <a:rPr lang="ru-RU" altLang="en-US"/>
              <a:t> нет решений, в случае, если на самом деле есть решения, не требующий невырожденного базиса двойственной задачи.</a:t>
            </a:r>
            <a:endParaRPr lang="ru-RU" altLang="en-US"/>
          </a:p>
          <a:p>
            <a:pPr marL="0" indent="0">
              <a:buNone/>
            </a:pPr>
            <a:endParaRPr lang="ru-RU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>
                <a:sym typeface="+mn-ea"/>
              </a:rPr>
              <a:t>Замечания</a:t>
            </a:r>
            <a:endParaRPr lang="ru-RU" altLang="en-US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ru-RU">
                <a:sym typeface="+mn-ea"/>
              </a:rPr>
              <a:t>В общем случае взаимосвязь между вырожденностью и уникальностью </a:t>
            </a:r>
            <a:r>
              <a:rPr lang="ru-RU">
                <a:sym typeface="+mn-ea"/>
                <a:hlinkClick r:id="rId1" action="ppaction://hlinksldjump"/>
              </a:rPr>
              <a:t>[1]</a:t>
            </a:r>
            <a:r>
              <a:rPr lang="ru-RU">
                <a:sym typeface="+mn-ea"/>
              </a:rPr>
              <a:t> выглядят так:</a:t>
            </a:r>
            <a:endParaRPr lang="ru-RU">
              <a:sym typeface="+mn-ea"/>
            </a:endParaRPr>
          </a:p>
          <a:p>
            <a:pPr marL="0" indent="0">
              <a:buNone/>
            </a:pPr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/>
              <p:nvPr/>
            </p:nvGraphicFramePr>
            <p:xfrm>
              <a:off x="1828800" y="3048635"/>
              <a:ext cx="8534400" cy="29413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968750"/>
                    <a:gridCol w="718820"/>
                    <a:gridCol w="3846830"/>
                  </a:tblGrid>
                  <a:tr h="381000">
                    <a:tc>
                      <a:txBody>
                        <a:bodyPr/>
                        <a:p>
                          <a:pPr>
                            <a:buNone/>
                          </a:pPr>
                          <a:r>
                            <a:rPr lang="ru-RU" altLang="en-US"/>
                            <a:t>Оптимальное решение прямой задачи</a:t>
                          </a:r>
                          <a:endParaRPr lang="ru-RU" altLang="en-US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>
                            <a:buNone/>
                          </a:pPr>
                          <a:endParaRPr lang="ru-RU" altLang="en-US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>
                            <a:buNone/>
                          </a:pPr>
                          <a:r>
                            <a:rPr lang="ru-RU" altLang="en-US" sz="1800">
                              <a:sym typeface="+mn-ea"/>
                            </a:rPr>
                            <a:t>Оптимальное решение двойственной задачи</a:t>
                          </a:r>
                          <a:endParaRPr lang="ru-RU" altLang="en-US"/>
                        </a:p>
                      </a:txBody>
                      <a:tcPr/>
                    </a:tc>
                  </a:tr>
                  <a:tr h="381000">
                    <a:tc>
                      <a:txBody>
                        <a:bodyPr/>
                        <a:p>
                          <a:pPr>
                            <a:buNone/>
                          </a:pPr>
                          <a:r>
                            <a:rPr lang="ru-RU" altLang="en-US" b="1"/>
                            <a:t>Не</a:t>
                          </a:r>
                          <a:r>
                            <a:rPr lang="ru-RU" altLang="en-US"/>
                            <a:t>уникальное</a:t>
                          </a:r>
                          <a:endParaRPr lang="ru-RU" altLang="en-US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ru-RU" i="1"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lang="ru-RU" altLang="en-US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>
                            <a:buNone/>
                          </a:pPr>
                          <a:r>
                            <a:rPr lang="ru-RU" altLang="en-US"/>
                            <a:t>Вырожденно</a:t>
                          </a:r>
                          <a:endParaRPr lang="ru-RU" altLang="en-US"/>
                        </a:p>
                      </a:txBody>
                      <a:tcPr/>
                    </a:tc>
                  </a:tr>
                  <a:tr h="381000">
                    <a:tc>
                      <a:txBody>
                        <a:bodyPr/>
                        <a:p>
                          <a:pPr>
                            <a:buNone/>
                          </a:pPr>
                          <a:r>
                            <a:rPr lang="ru-RU" altLang="en-US"/>
                            <a:t>Уникальное и </a:t>
                          </a:r>
                          <a:r>
                            <a:rPr lang="ru-RU" altLang="en-US" b="1"/>
                            <a:t>не</a:t>
                          </a:r>
                          <a:r>
                            <a:rPr lang="ru-RU" altLang="en-US"/>
                            <a:t>вырожденное</a:t>
                          </a:r>
                          <a:endParaRPr lang="ru-RU" altLang="en-US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ru-RU" sz="1800" i="1"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lang="ru-RU" altLang="en-US" sz="1800"/>
                        </a:p>
                        <a:p>
                          <a:pPr>
                            <a:buNone/>
                          </a:pPr>
                          <a:endParaRPr lang="ru-RU" altLang="en-US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>
                            <a:buNone/>
                          </a:pPr>
                          <a:r>
                            <a:rPr lang="ru-RU" altLang="en-US" sz="1800">
                              <a:sym typeface="+mn-ea"/>
                            </a:rPr>
                            <a:t>Уникальное и </a:t>
                          </a:r>
                          <a:r>
                            <a:rPr lang="ru-RU" altLang="en-US" sz="1800" b="1">
                              <a:sym typeface="+mn-ea"/>
                            </a:rPr>
                            <a:t>не</a:t>
                          </a:r>
                          <a:r>
                            <a:rPr lang="ru-RU" altLang="en-US" sz="1800">
                              <a:sym typeface="+mn-ea"/>
                            </a:rPr>
                            <a:t>вырожденное</a:t>
                          </a:r>
                          <a:endParaRPr lang="en-US"/>
                        </a:p>
                      </a:txBody>
                      <a:tcPr/>
                    </a:tc>
                  </a:tr>
                  <a:tr h="381000">
                    <a:tc>
                      <a:txBody>
                        <a:bodyPr/>
                        <a:p>
                          <a:pPr>
                            <a:buNone/>
                          </a:pPr>
                          <a:r>
                            <a:rPr lang="ru-RU" altLang="en-US" sz="1800" b="1">
                              <a:sym typeface="+mn-ea"/>
                            </a:rPr>
                            <a:t>Не</a:t>
                          </a:r>
                          <a:r>
                            <a:rPr lang="ru-RU" altLang="en-US" sz="1800">
                              <a:sym typeface="+mn-ea"/>
                            </a:rPr>
                            <a:t>уникальное и </a:t>
                          </a:r>
                          <a:r>
                            <a:rPr lang="ru-RU" altLang="en-US" sz="1800" b="1">
                              <a:sym typeface="+mn-ea"/>
                            </a:rPr>
                            <a:t>не</a:t>
                          </a:r>
                          <a:r>
                            <a:rPr lang="ru-RU" altLang="en-US" sz="1800">
                              <a:sym typeface="+mn-ea"/>
                            </a:rPr>
                            <a:t>вырожденное</a:t>
                          </a:r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ru-RU" sz="1800" i="1"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lang="ru-RU" altLang="en-US" sz="1800"/>
                        </a:p>
                        <a:p>
                          <a:pPr>
                            <a:buNone/>
                          </a:pPr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>
                            <a:buNone/>
                          </a:pPr>
                          <a:r>
                            <a:rPr lang="ru-RU" altLang="en-US" sz="1800">
                              <a:sym typeface="+mn-ea"/>
                            </a:rPr>
                            <a:t>Уникальное и вырожденное</a:t>
                          </a:r>
                          <a:endParaRPr lang="en-US"/>
                        </a:p>
                      </a:txBody>
                      <a:tcPr/>
                    </a:tc>
                  </a:tr>
                  <a:tr h="381000">
                    <a:tc>
                      <a:txBody>
                        <a:bodyPr/>
                        <a:p>
                          <a:pPr>
                            <a:buNone/>
                          </a:pPr>
                          <a:r>
                            <a:rPr lang="ru-RU" altLang="en-US" sz="1800">
                              <a:sym typeface="+mn-ea"/>
                            </a:rPr>
                            <a:t>Уникальное и вырожденное</a:t>
                          </a:r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ru-RU" sz="1800" i="1"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lang="ru-RU" altLang="en-US" sz="1800"/>
                        </a:p>
                        <a:p>
                          <a:pPr>
                            <a:buNone/>
                          </a:pPr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>
                            <a:buNone/>
                          </a:pPr>
                          <a:r>
                            <a:rPr lang="ru-RU" altLang="en-US" sz="1800" b="1">
                              <a:sym typeface="+mn-ea"/>
                            </a:rPr>
                            <a:t>Не</a:t>
                          </a:r>
                          <a:r>
                            <a:rPr lang="ru-RU" altLang="en-US" sz="1800">
                              <a:sym typeface="+mn-ea"/>
                            </a:rPr>
                            <a:t>уникальное</a:t>
                          </a:r>
                          <a:endParaRPr lang="en-US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/>
              <p:nvPr/>
            </p:nvGraphicFramePr>
            <p:xfrm>
              <a:off x="1828800" y="3048635"/>
              <a:ext cx="8534400" cy="29413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968750"/>
                    <a:gridCol w="718820"/>
                    <a:gridCol w="3846830"/>
                  </a:tblGrid>
                  <a:tr h="381000">
                    <a:tc>
                      <a:txBody>
                        <a:bodyPr/>
                        <a:p>
                          <a:pPr>
                            <a:buNone/>
                          </a:pPr>
                          <a:r>
                            <a:rPr lang="ru-RU" altLang="en-US"/>
                            <a:t>Оптимальное решение прямой задачи</a:t>
                          </a:r>
                          <a:endParaRPr lang="ru-RU" altLang="en-US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>
                            <a:buNone/>
                          </a:pPr>
                          <a:endParaRPr lang="ru-RU" altLang="en-US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>
                            <a:buNone/>
                          </a:pPr>
                          <a:r>
                            <a:rPr lang="ru-RU" altLang="en-US" sz="1800">
                              <a:sym typeface="+mn-ea"/>
                            </a:rPr>
                            <a:t>Оптимальное решение двойственной задачи</a:t>
                          </a:r>
                          <a:endParaRPr lang="ru-RU" altLang="en-US"/>
                        </a:p>
                      </a:txBody>
                      <a:tcPr/>
                    </a:tc>
                  </a:tr>
                  <a:tr h="381000">
                    <a:tc>
                      <a:txBody>
                        <a:bodyPr/>
                        <a:p>
                          <a:pPr>
                            <a:buNone/>
                          </a:pPr>
                          <a:r>
                            <a:rPr lang="ru-RU" altLang="en-US" b="1"/>
                            <a:t>Не</a:t>
                          </a:r>
                          <a:r>
                            <a:rPr lang="ru-RU" altLang="en-US"/>
                            <a:t>уникальное</a:t>
                          </a:r>
                          <a:endParaRPr lang="ru-RU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</a:blipFill>
                      </a:tcPr>
                    </a:tc>
                    <a:tc>
                      <a:txBody>
                        <a:bodyPr/>
                        <a:p>
                          <a:pPr>
                            <a:buNone/>
                          </a:pPr>
                          <a:r>
                            <a:rPr lang="ru-RU" altLang="en-US"/>
                            <a:t>Вырожденно</a:t>
                          </a:r>
                          <a:endParaRPr lang="ru-RU" altLang="en-US"/>
                        </a:p>
                      </a:txBody>
                      <a:tcPr/>
                    </a:tc>
                  </a:tr>
                  <a:tr h="640080">
                    <a:tc>
                      <a:txBody>
                        <a:bodyPr/>
                        <a:p>
                          <a:pPr>
                            <a:buNone/>
                          </a:pPr>
                          <a:r>
                            <a:rPr lang="ru-RU" altLang="en-US"/>
                            <a:t>Уникальное и </a:t>
                          </a:r>
                          <a:r>
                            <a:rPr lang="ru-RU" altLang="en-US" b="1"/>
                            <a:t>не</a:t>
                          </a:r>
                          <a:r>
                            <a:rPr lang="ru-RU" altLang="en-US"/>
                            <a:t>вырожденное</a:t>
                          </a:r>
                          <a:endParaRPr lang="ru-RU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</a:blipFill>
                      </a:tcPr>
                    </a:tc>
                    <a:tc>
                      <a:txBody>
                        <a:bodyPr/>
                        <a:p>
                          <a:pPr>
                            <a:buNone/>
                          </a:pPr>
                          <a:r>
                            <a:rPr lang="ru-RU" altLang="en-US" sz="1800">
                              <a:sym typeface="+mn-ea"/>
                            </a:rPr>
                            <a:t>Уникальное и </a:t>
                          </a:r>
                          <a:r>
                            <a:rPr lang="ru-RU" altLang="en-US" sz="1800" b="1">
                              <a:sym typeface="+mn-ea"/>
                            </a:rPr>
                            <a:t>не</a:t>
                          </a:r>
                          <a:r>
                            <a:rPr lang="ru-RU" altLang="en-US" sz="1800">
                              <a:sym typeface="+mn-ea"/>
                            </a:rPr>
                            <a:t>вырожденное</a:t>
                          </a:r>
                          <a:endParaRPr lang="en-US"/>
                        </a:p>
                      </a:txBody>
                      <a:tcPr/>
                    </a:tc>
                  </a:tr>
                  <a:tr h="640080">
                    <a:tc>
                      <a:txBody>
                        <a:bodyPr/>
                        <a:p>
                          <a:pPr>
                            <a:buNone/>
                          </a:pPr>
                          <a:r>
                            <a:rPr lang="ru-RU" altLang="en-US" sz="1800" b="1">
                              <a:sym typeface="+mn-ea"/>
                            </a:rPr>
                            <a:t>Не</a:t>
                          </a:r>
                          <a:r>
                            <a:rPr lang="ru-RU" altLang="en-US" sz="1800">
                              <a:sym typeface="+mn-ea"/>
                            </a:rPr>
                            <a:t>уникальное и </a:t>
                          </a:r>
                          <a:r>
                            <a:rPr lang="ru-RU" altLang="en-US" sz="1800" b="1">
                              <a:sym typeface="+mn-ea"/>
                            </a:rPr>
                            <a:t>не</a:t>
                          </a:r>
                          <a:r>
                            <a:rPr lang="ru-RU" altLang="en-US" sz="1800">
                              <a:sym typeface="+mn-ea"/>
                            </a:rPr>
                            <a:t>вырожденное</a:t>
                          </a:r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</a:blipFill>
                      </a:tcPr>
                    </a:tc>
                    <a:tc>
                      <a:txBody>
                        <a:bodyPr/>
                        <a:p>
                          <a:pPr>
                            <a:buNone/>
                          </a:pPr>
                          <a:r>
                            <a:rPr lang="ru-RU" altLang="en-US" sz="1800">
                              <a:sym typeface="+mn-ea"/>
                            </a:rPr>
                            <a:t>Уникальное и вырожденное</a:t>
                          </a:r>
                          <a:endParaRPr lang="en-US"/>
                        </a:p>
                      </a:txBody>
                      <a:tcPr/>
                    </a:tc>
                  </a:tr>
                  <a:tr h="640080">
                    <a:tc>
                      <a:txBody>
                        <a:bodyPr/>
                        <a:p>
                          <a:pPr>
                            <a:buNone/>
                          </a:pPr>
                          <a:r>
                            <a:rPr lang="ru-RU" altLang="en-US" sz="1800">
                              <a:sym typeface="+mn-ea"/>
                            </a:rPr>
                            <a:t>Уникальное и вырожденное</a:t>
                          </a:r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</a:blipFill>
                      </a:tcPr>
                    </a:tc>
                    <a:tc>
                      <a:txBody>
                        <a:bodyPr/>
                        <a:p>
                          <a:pPr>
                            <a:buNone/>
                          </a:pPr>
                          <a:r>
                            <a:rPr lang="ru-RU" altLang="en-US" sz="1800" b="1">
                              <a:sym typeface="+mn-ea"/>
                            </a:rPr>
                            <a:t>Не</a:t>
                          </a:r>
                          <a:r>
                            <a:rPr lang="ru-RU" altLang="en-US" sz="1800">
                              <a:sym typeface="+mn-ea"/>
                            </a:rPr>
                            <a:t>уникальное</a:t>
                          </a:r>
                          <a:endParaRPr lang="en-US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Источники</a:t>
            </a:r>
            <a:endParaRPr lang="ru-RU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514350" indent="-514350">
              <a:buAutoNum type="arabicPeriod"/>
            </a:pPr>
            <a:r>
              <a:rPr lang="en-US"/>
              <a:t>Sierksma's Linear and Integer Programming: Theory and Practice, Volume 1, page 144.</a:t>
            </a:r>
            <a:endParaRPr lang="ru-RU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Теорема 1.</a:t>
            </a:r>
            <a:endParaRPr lang="ru-RU" altLang="en-US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ru-RU" altLang="en-US">
                <a:sym typeface="+mn-ea"/>
              </a:rPr>
              <a:t>Дана задача</a:t>
            </a:r>
            <a:r>
              <a:rPr lang="en-US" altLang="ru-RU">
                <a:sym typeface="+mn-ea"/>
              </a:rPr>
              <a:t> (1).</a:t>
            </a:r>
            <a:endParaRPr lang="ru-RU" altLang="en-US"/>
          </a:p>
          <a:p>
            <a:pPr marL="0" indent="0">
              <a:buNone/>
            </a:pPr>
            <a:r>
              <a:rPr lang="ru-RU" altLang="en-US">
                <a:sym typeface="+mn-ea"/>
              </a:rPr>
              <a:t>Пусть у нее существует больше одного оптимального решения. </a:t>
            </a:r>
            <a:endParaRPr lang="ru-RU" altLang="en-US">
              <a:sym typeface="+mn-ea"/>
            </a:endParaRPr>
          </a:p>
          <a:p>
            <a:pPr marL="0" indent="0">
              <a:buNone/>
            </a:pPr>
            <a:r>
              <a:rPr lang="ru-RU" altLang="en-US">
                <a:sym typeface="+mn-ea"/>
              </a:rPr>
              <a:t>Тогда из этого будет следовать, что любой оптимальный базис двойственной задачи будет вырожденным. </a:t>
            </a:r>
            <a:endParaRPr lang="en-US" altLang="en-US"/>
          </a:p>
          <a:p>
            <a:pPr marL="0" indent="0">
              <a:buNone/>
            </a:pPr>
            <a:endParaRPr lang="en-US" altLang="en-US"/>
          </a:p>
          <a:p>
            <a:pPr marL="0" indent="0">
              <a:buNone/>
            </a:pPr>
            <a:r>
              <a:rPr lang="ru-RU" altLang="en-US"/>
              <a:t>Доказательство присутсвует в </a:t>
            </a:r>
            <a:r>
              <a:rPr lang="ru-RU" altLang="en-US">
                <a:hlinkClick r:id="rId1" action="ppaction://hlinksldjump"/>
              </a:rPr>
              <a:t>[1]</a:t>
            </a:r>
            <a:r>
              <a:rPr lang="ru-RU" altLang="en-US"/>
              <a:t>.</a:t>
            </a:r>
            <a:endParaRPr lang="ru-RU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Теорема 2 (обратная к теореме 1)</a:t>
            </a:r>
            <a:endParaRPr lang="ru-RU" altLang="en-US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ru-RU" altLang="en-US"/>
              <a:t>Дана задача</a:t>
            </a:r>
            <a:r>
              <a:rPr lang="en-US" altLang="ru-RU"/>
              <a:t> (1).</a:t>
            </a:r>
            <a:endParaRPr lang="ru-RU" altLang="en-US"/>
          </a:p>
          <a:p>
            <a:pPr marL="0" indent="0">
              <a:buNone/>
            </a:pPr>
            <a:r>
              <a:rPr lang="ru-RU"/>
              <a:t>Пусть у ее двойственной задачи существует невырожденный оптимальный базис.</a:t>
            </a:r>
            <a:endParaRPr lang="ru-RU"/>
          </a:p>
          <a:p>
            <a:pPr marL="0" indent="0">
              <a:buNone/>
            </a:pPr>
            <a:r>
              <a:rPr lang="ru-RU"/>
              <a:t>Тогда из этого следует, что у прямой задачи существует единственное оптимальное решение.</a:t>
            </a:r>
            <a:endParaRPr lang="ru-RU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>
                <a:sym typeface="+mn-ea"/>
              </a:rPr>
              <a:t>Решение задачи UB</a:t>
            </a:r>
            <a:r>
              <a:rPr lang="en-US" altLang="ru-RU">
                <a:sym typeface="+mn-ea"/>
              </a:rPr>
              <a:t>-Inv</a:t>
            </a:r>
            <a:endParaRPr lang="ru-RU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Замещающее содержимое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58595"/>
                <a:ext cx="10515600" cy="4755515"/>
              </a:xfrm>
            </p:spPr>
            <p:txBody>
              <a:bodyPr>
                <a:normAutofit lnSpcReduction="10000"/>
              </a:bodyPr>
              <a:p>
                <a:pPr marL="0" indent="0">
                  <a:buNone/>
                </a:pPr>
                <a:r>
                  <a:rPr lang="ru-RU" altLang="en-US"/>
                  <a:t>Рассмотрим двойственную задачу к задаче (1)</a:t>
                </a:r>
                <a:endParaRPr lang="ru-RU" altLang="en-US"/>
              </a:p>
              <a:p>
                <a:pPr marL="0" indent="0">
                  <a:buNone/>
                </a:pPr>
                <a:r>
                  <a:rPr lang="ru-RU" altLang="en-US">
                    <a:sym typeface="+mn-ea"/>
                  </a:rPr>
                  <a:t>A - матрица </a:t>
                </a:r>
                <a14:m>
                  <m:oMath xmlns:m="http://schemas.openxmlformats.org/officeDocument/2006/math">
                    <m:r>
                      <a:rPr lang="en-US" altLang="ru-RU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(</m:t>
                    </m:r>
                    <m:r>
                      <a:rPr lang="en-US" altLang="ru-RU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𝑛</m:t>
                    </m:r>
                    <m:r>
                      <a:rPr lang="en-US" altLang="ru-RU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×</m:t>
                    </m:r>
                    <m:r>
                      <a:rPr lang="en-US" altLang="ru-RU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𝑚</m:t>
                    </m:r>
                    <m:r>
                      <a:rPr lang="en-US" altLang="ru-RU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)</m:t>
                    </m:r>
                  </m:oMath>
                </a14:m>
                <a:endParaRPr lang="ru-RU" altLang="en-US"/>
              </a:p>
              <a:p>
                <a:pPr marL="0" indent="0">
                  <a:buNone/>
                </a:pPr>
                <a:endParaRPr lang="ru-RU" altLang="en-US"/>
              </a:p>
              <a:p>
                <a:pPr marL="0" indent="0">
                  <a:buNone/>
                </a:pPr>
                <a:endParaRPr lang="ru-RU" altLang="en-US"/>
              </a:p>
              <a:p>
                <a:pPr marL="0" indent="0">
                  <a:buNone/>
                </a:pPr>
                <a:endParaRPr lang="ru-RU" altLang="en-US"/>
              </a:p>
              <a:p>
                <a:pPr marL="0" indent="0">
                  <a:buNone/>
                </a:pPr>
                <a:endParaRPr lang="ru-RU" altLang="en-US"/>
              </a:p>
              <a:p>
                <a:pPr marL="0" indent="0">
                  <a:buNone/>
                </a:pPr>
                <a:r>
                  <a:rPr lang="ru-RU" altLang="en-US"/>
                  <a:t>Применяя к ней, теорему 2, т. е. требуя, чтобы количество ненулевых переменных из набора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ru-RU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SupPr>
                      <m:e>
                        <m:r>
                          <a:rPr lang="en-US" altLang="ru-RU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{</m:t>
                        </m:r>
                        <m:sSubSup>
                          <m:sSubSupPr>
                            <m:ctrlPr>
                              <a:rPr lang="en-US" altLang="ru-RU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SupPr>
                          <m:e>
                            <m:r>
                              <a:rPr lang="en-US" altLang="ru-RU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ru-RU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ru-RU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+</m:t>
                            </m:r>
                          </m:sup>
                        </m:sSubSup>
                        <m:r>
                          <a:rPr lang="en-US" altLang="ru-RU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}</m:t>
                        </m:r>
                      </m:e>
                      <m:sub>
                        <m:r>
                          <a:rPr lang="en-US" altLang="ru-RU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  <m:r>
                          <a:rPr lang="en-US" altLang="ru-RU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=</m:t>
                        </m:r>
                        <m:r>
                          <a:rPr lang="en-US" altLang="ru-RU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  <m:sup>
                        <m:r>
                          <a:rPr lang="en-US" altLang="ru-RU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p>
                    </m:sSubSup>
                    <m:r>
                      <a:rPr lang="en-US" altLang="ru-RU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⋃</m:t>
                    </m:r>
                    <m:sSubSup>
                      <m:sSubSupPr>
                        <m:ctrlPr>
                          <a:rPr lang="en-US" altLang="ru-RU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SupPr>
                      <m:e>
                        <m:r>
                          <a:rPr lang="en-US" altLang="ru-RU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{</m:t>
                        </m:r>
                        <m:sSubSup>
                          <m:sSubSupPr>
                            <m:ctrlPr>
                              <a:rPr lang="en-US" altLang="ru-RU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SupPr>
                          <m:e>
                            <m:r>
                              <a:rPr lang="en-US" altLang="ru-RU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ru-RU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ru-RU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−</m:t>
                            </m:r>
                          </m:sup>
                        </m:sSubSup>
                        <m:r>
                          <a:rPr lang="en-US" altLang="ru-RU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}</m:t>
                        </m:r>
                      </m:e>
                      <m:sub>
                        <m:r>
                          <a:rPr lang="en-US" altLang="ru-RU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  <m:r>
                          <a:rPr lang="en-US" altLang="ru-RU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=</m:t>
                        </m:r>
                        <m:r>
                          <a:rPr lang="en-US" altLang="ru-RU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  <m:sup>
                        <m:r>
                          <a:rPr lang="en-US" altLang="ru-RU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p>
                    </m:sSubSup>
                    <m:r>
                      <a:rPr lang="en-US" altLang="ru-RU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⋃</m:t>
                    </m:r>
                    <m:sSubSup>
                      <m:sSubSupPr>
                        <m:ctrlPr>
                          <a:rPr lang="en-US" altLang="ru-RU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SupPr>
                      <m:e>
                        <m:r>
                          <a:rPr lang="en-US" altLang="ru-RU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{</m:t>
                        </m:r>
                        <m:sSubSup>
                          <m:sSubSupPr>
                            <m:ctrlPr>
                              <a:rPr lang="en-US" altLang="ru-RU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SupPr>
                          <m:e>
                            <m:r>
                              <a:rPr lang="en-US" altLang="ru-RU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altLang="ru-RU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ru-RU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+</m:t>
                            </m:r>
                          </m:sup>
                        </m:sSubSup>
                        <m:r>
                          <a:rPr lang="en-US" altLang="ru-RU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}</m:t>
                        </m:r>
                      </m:e>
                      <m:sub>
                        <m:r>
                          <a:rPr lang="en-US" altLang="ru-RU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  <m:r>
                          <a:rPr lang="en-US" altLang="ru-RU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=</m:t>
                        </m:r>
                        <m:r>
                          <a:rPr lang="en-US" altLang="ru-RU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  <m:sup>
                        <m:r>
                          <a:rPr lang="en-US" altLang="ru-RU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en-US" altLang="ru-RU"/>
                  <a:t> </a:t>
                </a:r>
                <a:r>
                  <a:rPr lang="ru-RU" altLang="ru-RU"/>
                  <a:t>было в точности равно </a:t>
                </a:r>
                <a14:m>
                  <m:oMath xmlns:m="http://schemas.openxmlformats.org/officeDocument/2006/math">
                    <m:r>
                      <a:rPr lang="en-US" altLang="ru-RU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𝑚</m:t>
                    </m:r>
                  </m:oMath>
                </a14:m>
                <a:r>
                  <a:rPr lang="ru-RU" altLang="en-US">
                    <a:solidFill>
                      <a:schemeClr val="tx1"/>
                    </a:solidFill>
                  </a:rPr>
                  <a:t>, получаем, что у задачи, двойственной к (2) будет единственное решение.</a:t>
                </a:r>
                <a:endParaRPr lang="ru-RU" altLang="en-US"/>
              </a:p>
              <a:p>
                <a:pPr marL="0" indent="0">
                  <a:buNone/>
                </a:pPr>
                <a:endParaRPr lang="ru-RU" altLang="en-US"/>
              </a:p>
            </p:txBody>
          </p:sp>
        </mc:Choice>
        <mc:Fallback>
          <p:sp>
            <p:nvSpPr>
              <p:cNvPr id="3" name="Замещающее содержимое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58595"/>
                <a:ext cx="10515600" cy="4755515"/>
              </a:xfrm>
              <a:blipFill rotWithShape="1">
                <a:blip r:embed="rId1"/>
                <a:stretch>
                  <a:fillRect t="-387" b="-6583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Таблица 3"/>
              <p:cNvGraphicFramePr/>
              <p:nvPr/>
            </p:nvGraphicFramePr>
            <p:xfrm>
              <a:off x="1830070" y="2327275"/>
              <a:ext cx="8532495" cy="17500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55675"/>
                    <a:gridCol w="6419850"/>
                    <a:gridCol w="1156970"/>
                  </a:tblGrid>
                  <a:tr h="1750060">
                    <a:tc>
                      <a:txBody>
                        <a:bodyPr/>
                        <a:p>
                          <a:pPr algn="ctr">
                            <a:buNone/>
                          </a:pPr>
                          <a:endParaRPr lang="ru-RU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 anchorCtr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p>
                          <a:pPr marL="0" algn="ctr">
                            <a:lnSpc>
                              <a:spcPct val="90000"/>
                            </a:lnSpc>
                            <a:spcBef>
                              <a:spcPts val="1000"/>
                            </a:spcBef>
                            <a:buClrTx/>
                            <a:buSzTx/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ru-RU" altLang="en-US" sz="28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ru-RU" sz="28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𝑏</m:t>
                                    </m:r>
                                  </m:e>
                                  <m:sup>
                                    <m:r>
                                      <a:rPr lang="ru-RU" altLang="en-US" sz="28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ru-RU" altLang="en-US" sz="28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ru-RU" sz="28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altLang="ru-RU" sz="28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+</m:t>
                                    </m:r>
                                  </m:sup>
                                </m:sSup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ru-RU" altLang="en-US" sz="28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ru-RU" sz="28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𝑏</m:t>
                                    </m:r>
                                  </m:e>
                                  <m:sup>
                                    <m:r>
                                      <a:rPr lang="ru-RU" altLang="en-US" sz="28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ru-RU" altLang="en-US" sz="28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ru-RU" sz="28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altLang="ru-RU" sz="28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−</m:t>
                                    </m:r>
                                  </m:sup>
                                </m:sSup>
                                <m:r>
                                  <a:rPr lang="ru-RU" altLang="en-US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→ </m:t>
                                </m:r>
                                <m:r>
                                  <a:rPr lang="ru-RU" altLang="en-US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𝑚</m:t>
                                </m:r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𝑎𝑥</m:t>
                                </m:r>
                              </m:oMath>
                            </m:oMathPara>
                          </a14:m>
                          <a:endParaRPr lang="ru-RU" altLang="en-US" sz="2800" b="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endParaRPr>
                        </a:p>
                        <a:p>
                          <a:pPr marL="0" algn="ctr">
                            <a:lnSpc>
                              <a:spcPct val="90000"/>
                            </a:lnSpc>
                            <a:spcBef>
                              <a:spcPts val="1000"/>
                            </a:spcBef>
                            <a:buClrTx/>
                            <a:buSzTx/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ru-RU" altLang="en-US" sz="28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ru-RU" sz="28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𝐴</m:t>
                                    </m:r>
                                  </m:e>
                                  <m:sup>
                                    <m:r>
                                      <a:rPr lang="en-US" altLang="ru-RU" sz="28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ru-RU" altLang="en-US" sz="28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ru-RU" sz="28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altLang="ru-RU" sz="28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+</m:t>
                                    </m:r>
                                  </m:sup>
                                </m:sSup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ru-RU" altLang="en-US" sz="28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ru-RU" sz="28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𝐴</m:t>
                                    </m:r>
                                  </m:e>
                                  <m:sup>
                                    <m:r>
                                      <a:rPr lang="en-US" altLang="ru-RU" sz="28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ru-RU" altLang="en-US" sz="28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ru-RU" sz="28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altLang="ru-RU" sz="28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−</m:t>
                                    </m:r>
                                  </m:sup>
                                </m:sSup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+</m:t>
                                </m:r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𝜓</m:t>
                                </m:r>
                                <m:r>
                                  <a:rPr lang="ru-RU" altLang="en-US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=</m:t>
                                </m:r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ru-RU" altLang="en-US" sz="2800" b="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endParaRPr>
                        </a:p>
                        <a:p>
                          <a:pPr marL="0" algn="ctr">
                            <a:lnSpc>
                              <a:spcPct val="90000"/>
                            </a:lnSpc>
                            <a:spcBef>
                              <a:spcPts val="1000"/>
                            </a:spcBef>
                            <a:buClrTx/>
                            <a:buSzTx/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ru-RU" altLang="en-US" sz="28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ru-RU" sz="28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altLang="ru-RU" sz="28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+</m:t>
                                    </m:r>
                                  </m:sup>
                                </m:sSup>
                                <m:r>
                                  <a:rPr lang="ru-RU" altLang="en-US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≥</m:t>
                                </m:r>
                                <m:r>
                                  <a:rPr lang="ru-RU" altLang="en-US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0</m:t>
                                </m:r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 </m:t>
                                </m:r>
                                <m:sSup>
                                  <m:sSupPr>
                                    <m:ctrlPr>
                                      <a:rPr lang="ru-RU" altLang="en-US" sz="28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ru-RU" sz="28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altLang="ru-RU" sz="28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−</m:t>
                                    </m:r>
                                  </m:sup>
                                </m:sSup>
                                <m:r>
                                  <a:rPr lang="ru-RU" altLang="en-US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≥</m:t>
                                </m:r>
                                <m:r>
                                  <a:rPr lang="ru-RU" altLang="en-US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0</m:t>
                                </m:r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 </m:t>
                                </m:r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𝜓</m:t>
                                </m:r>
                                <m:r>
                                  <a:rPr lang="ru-RU" altLang="en-US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≥</m:t>
                                </m:r>
                                <m:r>
                                  <a:rPr lang="ru-RU" altLang="en-US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altLang="en-US" sz="2800" b="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endParaRPr>
                        </a:p>
                      </a:txBody>
                      <a:tcPr anchor="ctr" anchorCtr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ru-RU" altLang="en-US" sz="2800" b="0">
                              <a:solidFill>
                                <a:schemeClr val="tx1"/>
                              </a:solidFill>
                            </a:rPr>
                            <a:t>(</a:t>
                          </a:r>
                          <a:r>
                            <a:rPr lang="en-US" altLang="ru-RU" sz="2800" b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r>
                            <a:rPr lang="ru-RU" altLang="en-US" sz="2800" b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  <a:endParaRPr lang="ru-RU" altLang="en-US" sz="2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 anchorCtr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Таблица 3"/>
              <p:cNvGraphicFramePr/>
              <p:nvPr/>
            </p:nvGraphicFramePr>
            <p:xfrm>
              <a:off x="1830070" y="2327275"/>
              <a:ext cx="8532495" cy="17500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55675"/>
                    <a:gridCol w="6419850"/>
                    <a:gridCol w="1156970"/>
                  </a:tblGrid>
                  <a:tr h="1750060">
                    <a:tc>
                      <a:txBody>
                        <a:bodyPr/>
                        <a:p>
                          <a:pPr algn="ctr">
                            <a:buNone/>
                          </a:pPr>
                          <a:endParaRPr lang="ru-RU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 anchorCtr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 anchorCtr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2"/>
                        </a:blipFill>
                      </a:tcPr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ru-RU" altLang="en-US" sz="2800" b="0">
                              <a:solidFill>
                                <a:schemeClr val="tx1"/>
                              </a:solidFill>
                            </a:rPr>
                            <a:t>(</a:t>
                          </a:r>
                          <a:r>
                            <a:rPr lang="en-US" altLang="ru-RU" sz="2800" b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r>
                            <a:rPr lang="ru-RU" altLang="en-US" sz="2800" b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  <a:endParaRPr lang="ru-RU" altLang="en-US" sz="2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 anchorCtr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</a:tbl>
              </a:graphicData>
            </a:graphic>
          </p:graphicFrame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>
                <a:sym typeface="+mn-ea"/>
              </a:rPr>
              <a:t>Невырожденный базис</a:t>
            </a:r>
            <a:endParaRPr lang="ru-RU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Замещающее содержимое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p>
                <a:pPr marL="0" indent="0">
                  <a:buNone/>
                </a:pPr>
                <a:r>
                  <a:rPr lang="ru-RU" altLang="en-US"/>
                  <a:t>Размер базиса в задаче (2) заранее известен, он равен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𝑚</m:t>
                    </m:r>
                  </m:oMath>
                </a14:m>
                <a:r>
                  <a:rPr lang="en-US" altLang="en-US"/>
                  <a:t>.</a:t>
                </a:r>
                <a:endParaRPr lang="en-US" altLang="en-US"/>
              </a:p>
              <a:p>
                <a:pPr marL="0" indent="0">
                  <a:buNone/>
                </a:pPr>
                <a:r>
                  <a:rPr lang="ru-RU" altLang="en-US"/>
                  <a:t>Если нужно посчитать количество ненулевых координат вектора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𝑦</m:t>
                    </m:r>
                  </m:oMath>
                </a14:m>
                <a:r>
                  <a:rPr lang="ru-RU" altLang="en-US"/>
                  <a:t>, такого, что </a:t>
                </a:r>
                <a14:m>
                  <m:oMath xmlns:m="http://schemas.openxmlformats.org/officeDocument/2006/math">
                    <m:r>
                      <a:rPr lang="en-US" altLang="ru-RU" b="0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𝜓</m:t>
                    </m:r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≥</m:t>
                    </m:r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0</m:t>
                    </m:r>
                  </m:oMath>
                </a14:m>
                <a:r>
                  <a:rPr lang="ru-RU" altLang="ru-RU">
                    <a:latin typeface="Cambria Math" panose="02040503050406030204" charset="0"/>
                    <a:cs typeface="Cambria Math" panose="02040503050406030204" charset="0"/>
                  </a:rPr>
                  <a:t>,</a:t>
                </a:r>
                <a:r>
                  <a:rPr lang="ru-RU" altLang="en-US"/>
                  <a:t> то это можно сделать так</a:t>
                </a:r>
                <a:endParaRPr lang="ru-RU" altLang="en-US"/>
              </a:p>
              <a:p>
                <a:pPr marL="0" indent="0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ru-RU" b="0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𝜓</m:t>
                      </m:r>
                      <m:r>
                        <a:rPr lang="en-US" altLang="ru-RU" i="1">
                          <a:latin typeface="Cambria Math" panose="02040503050406030204" charset="0"/>
                          <a:cs typeface="Cambria Math" panose="02040503050406030204" charset="0"/>
                        </a:rPr>
                        <m:t>≥</m:t>
                      </m:r>
                      <m:r>
                        <a:rPr lang="en-US" altLang="ru-RU" b="0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𝜀𝜆</m:t>
                      </m:r>
                    </m:oMath>
                  </m:oMathPara>
                </a14:m>
                <a:endParaRPr lang="en-US" altLang="ru-RU" b="0" i="1">
                  <a:solidFill>
                    <a:schemeClr val="tx1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ctrlPr>
                            <a:rPr lang="en-US" altLang="ru-RU" b="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naryPr>
                        <m:sub>
                          <m:r>
                            <a:rPr lang="en-US" altLang="ru-RU" b="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𝑖</m:t>
                          </m:r>
                          <m:r>
                            <a:rPr lang="en-US" altLang="ru-RU" b="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=</m:t>
                          </m:r>
                          <m:r>
                            <a:rPr lang="en-US" altLang="ru-RU" b="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ru-RU" b="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ru-RU" b="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ru-RU" b="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ru-RU" b="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ru-RU" b="0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=#{</m:t>
                      </m:r>
                      <m:sSub>
                        <m:sSubPr>
                          <m:ctrlPr>
                            <a:rPr lang="en-US" altLang="ru-RU" b="0" i="1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sSubPr>
                        <m:e>
                          <m:r>
                            <a:rPr lang="en-US" altLang="ru-RU" b="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𝜓</m:t>
                          </m:r>
                        </m:e>
                        <m:sub>
                          <m:r>
                            <a:rPr lang="en-US" altLang="ru-RU" b="0" i="1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𝑖</m:t>
                          </m:r>
                        </m:sub>
                      </m:sSub>
                      <m:r>
                        <a:rPr lang="en-US" altLang="ru-RU" b="0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: </m:t>
                      </m:r>
                      <m:sSub>
                        <m:sSubPr>
                          <m:ctrlPr>
                            <a:rPr lang="en-US" altLang="ru-RU" b="0" i="1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sSubPr>
                        <m:e>
                          <m:r>
                            <a:rPr lang="en-US" altLang="ru-RU" b="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𝜓</m:t>
                          </m:r>
                        </m:e>
                        <m:sub>
                          <m:r>
                            <a:rPr lang="en-US" altLang="ru-RU" b="0" i="1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𝑖</m:t>
                          </m:r>
                        </m:sub>
                      </m:sSub>
                      <m:r>
                        <a:rPr lang="en-US" altLang="ru-RU" i="1">
                          <a:solidFill>
                            <a:schemeClr val="tx1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≠</m:t>
                      </m:r>
                      <m:r>
                        <a:rPr lang="en-US" altLang="ru-RU" b="0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0</m:t>
                      </m:r>
                      <m:r>
                        <a:rPr lang="en-US" altLang="ru-RU" b="0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 </m:t>
                      </m:r>
                      <m:r>
                        <a:rPr lang="en-US" altLang="ru-RU" i="1">
                          <a:solidFill>
                            <a:schemeClr val="tx1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∀</m:t>
                      </m:r>
                      <m:r>
                        <a:rPr lang="en-US" altLang="ru-RU" i="1">
                          <a:solidFill>
                            <a:schemeClr val="tx1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𝑖</m:t>
                      </m:r>
                      <m:r>
                        <a:rPr lang="en-US" altLang="ru-RU" i="1">
                          <a:solidFill>
                            <a:schemeClr val="tx1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=</m:t>
                      </m:r>
                      <m:r>
                        <a:rPr lang="en-US" altLang="ru-RU" i="1">
                          <a:solidFill>
                            <a:schemeClr val="tx1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1</m:t>
                      </m:r>
                      <m:r>
                        <a:rPr lang="en-US" altLang="ru-RU" i="1">
                          <a:solidFill>
                            <a:schemeClr val="tx1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..</m:t>
                      </m:r>
                      <m:r>
                        <a:rPr lang="en-US" altLang="ru-RU" i="1">
                          <a:solidFill>
                            <a:schemeClr val="tx1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𝑛</m:t>
                      </m:r>
                      <m:r>
                        <a:rPr lang="en-US" altLang="ru-RU" b="0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}</m:t>
                      </m:r>
                    </m:oMath>
                  </m:oMathPara>
                </a14:m>
                <a:endParaRPr lang="en-US" altLang="ru-RU" b="0" i="1">
                  <a:solidFill>
                    <a:schemeClr val="tx1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ru-RU" b="0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𝜀</m:t>
                    </m:r>
                  </m:oMath>
                </a14:m>
                <a:r>
                  <a:rPr lang="en-US" altLang="ru-RU"/>
                  <a:t> - </a:t>
                </a:r>
                <a:r>
                  <a:rPr lang="ru-RU" altLang="ru-RU"/>
                  <a:t>какое-то очень маленькое число</a:t>
                </a:r>
                <a:endParaRPr lang="ru-RU" altLang="ru-RU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b="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ru-RU" b="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𝜆</m:t>
                        </m:r>
                      </m:e>
                      <m:sub>
                        <m:r>
                          <a:rPr lang="en-US" altLang="ru-RU" b="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sub>
                    </m:sSub>
                    <m:r>
                      <a:rPr lang="en-US" altLang="ru-RU" b="0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∈{</m:t>
                    </m:r>
                    <m:r>
                      <a:rPr lang="en-US" altLang="ru-RU" b="0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0</m:t>
                    </m:r>
                    <m:r>
                      <a:rPr lang="en-US" altLang="ru-RU" b="0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, </m:t>
                    </m:r>
                    <m:r>
                      <a:rPr lang="en-US" altLang="ru-RU" b="0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altLang="ru-RU" b="0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}    ∀ </m:t>
                    </m:r>
                    <m:r>
                      <a:rPr lang="en-US" altLang="ru-RU" b="0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𝑖</m:t>
                    </m:r>
                    <m:r>
                      <a:rPr lang="en-US" altLang="ru-RU" b="0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ru-RU" b="0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altLang="ru-RU" b="0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...</m:t>
                    </m:r>
                    <m:r>
                      <a:rPr lang="en-US" altLang="ru-RU" b="0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𝑛</m:t>
                    </m:r>
                  </m:oMath>
                </a14:m>
                <a:r>
                  <a:rPr lang="ru-RU" altLang="en-US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.</a:t>
                </a:r>
                <a:endParaRPr lang="ru-RU" altLang="en-US">
                  <a:solidFill>
                    <a:schemeClr val="tx1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3" name="Замещающее содержимое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t="-423" b="7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>
                <a:sym typeface="+mn-ea"/>
              </a:rPr>
              <a:t>Невырожденный базис</a:t>
            </a:r>
            <a:endParaRPr lang="ru-RU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Замещающее содержимое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p>
                <a:pPr marL="0" indent="0">
                  <a:buNone/>
                </a:pPr>
                <a:r>
                  <a:rPr lang="ru-RU" altLang="en-US">
                    <a:sym typeface="+mn-ea"/>
                  </a:rPr>
                  <a:t>Если нужно посчитать количество ненулевых координат вектора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𝑦</m:t>
                    </m:r>
                  </m:oMath>
                </a14:m>
                <a:r>
                  <a:rPr lang="ru-RU" altLang="en-US"/>
                  <a:t>, то делаем это так</a:t>
                </a:r>
                <a:endParaRPr lang="ru-RU" altLang="en-US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ru-RU" i="1">
                          <a:latin typeface="Cambria Math" panose="02040503050406030204" charset="0"/>
                          <a:cs typeface="Cambria Math" panose="02040503050406030204" charset="0"/>
                        </a:rPr>
                        <m:t>𝑦</m:t>
                      </m:r>
                      <m:r>
                        <a:rPr lang="en-US" altLang="ru-RU" i="1">
                          <a:latin typeface="Cambria Math" panose="02040503050406030204" charset="0"/>
                          <a:cs typeface="Cambria Math" panose="02040503050406030204" charset="0"/>
                        </a:rPr>
                        <m:t>≥</m:t>
                      </m:r>
                      <m:r>
                        <a:rPr lang="en-US" altLang="ru-RU" b="0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𝜀𝜆</m:t>
                      </m:r>
                      <m:r>
                        <a:rPr lang="en-US" altLang="ru-RU" b="0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−</m:t>
                      </m:r>
                      <m:r>
                        <a:rPr lang="en-US" altLang="ru-RU" b="0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𝑀</m:t>
                      </m:r>
                      <m:r>
                        <a:rPr lang="en-US" altLang="ru-RU" b="0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𝛾</m:t>
                      </m:r>
                    </m:oMath>
                  </m:oMathPara>
                </a14:m>
                <a:endParaRPr lang="en-US" altLang="ru-RU" b="0" i="1">
                  <a:solidFill>
                    <a:schemeClr val="tx1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ru-RU" i="1">
                          <a:latin typeface="Cambria Math" panose="02040503050406030204" charset="0"/>
                          <a:cs typeface="Cambria Math" panose="02040503050406030204" charset="0"/>
                        </a:rPr>
                        <m:t>𝑦</m:t>
                      </m:r>
                      <m:r>
                        <a:rPr lang="en-US" altLang="ru-RU" i="1">
                          <a:latin typeface="Cambria Math" panose="02040503050406030204" charset="0"/>
                          <a:cs typeface="Cambria Math" panose="02040503050406030204" charset="0"/>
                        </a:rPr>
                        <m:t>≤</m:t>
                      </m:r>
                      <m:r>
                        <a:rPr lang="en-US" altLang="ru-RU" i="1">
                          <a:latin typeface="Cambria Math" panose="02040503050406030204" charset="0"/>
                          <a:cs typeface="Cambria Math" panose="02040503050406030204" charset="0"/>
                        </a:rPr>
                        <m:t>−</m:t>
                      </m:r>
                      <m:r>
                        <a:rPr lang="en-US" altLang="ru-RU" b="0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𝜀𝜆</m:t>
                      </m:r>
                      <m:r>
                        <a:rPr lang="en-US" altLang="ru-RU" b="0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+</m:t>
                      </m:r>
                      <m:r>
                        <a:rPr lang="en-US" altLang="ru-RU" b="0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𝑀</m:t>
                      </m:r>
                      <m:r>
                        <a:rPr lang="en-US" altLang="ru-RU" b="0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ru-RU" b="0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1</m:t>
                      </m:r>
                      <m:r>
                        <a:rPr lang="en-US" altLang="ru-RU" b="0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−</m:t>
                      </m:r>
                      <m:r>
                        <a:rPr lang="en-US" altLang="ru-RU" b="0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𝛾</m:t>
                      </m:r>
                      <m:r>
                        <a:rPr lang="en-US" altLang="ru-RU" b="0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endParaRPr lang="en-US" altLang="ru-RU" b="0" i="1">
                  <a:solidFill>
                    <a:schemeClr val="tx1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ctrlPr>
                            <a:rPr lang="en-US" altLang="ru-RU" b="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naryPr>
                        <m:sub>
                          <m:r>
                            <a:rPr lang="en-US" altLang="ru-RU" b="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𝑖</m:t>
                          </m:r>
                          <m:r>
                            <a:rPr lang="en-US" altLang="ru-RU" b="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=</m:t>
                          </m:r>
                          <m:r>
                            <a:rPr lang="en-US" altLang="ru-RU" b="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ru-RU" b="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ru-RU" b="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ru-RU" b="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ru-RU" b="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ru-RU" b="0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=#{</m:t>
                      </m:r>
                      <m:sSub>
                        <m:sSubPr>
                          <m:ctrlPr>
                            <a:rPr lang="en-US" altLang="ru-RU" b="0" i="1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sSubPr>
                        <m:e>
                          <m:r>
                            <a:rPr lang="en-US" altLang="ru-RU" b="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ru-RU" b="0" i="1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𝑖</m:t>
                          </m:r>
                        </m:sub>
                      </m:sSub>
                      <m:r>
                        <a:rPr lang="en-US" altLang="ru-RU" b="0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: </m:t>
                      </m:r>
                      <m:sSub>
                        <m:sSubPr>
                          <m:ctrlPr>
                            <a:rPr lang="en-US" altLang="ru-RU" b="0" i="1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sSubPr>
                        <m:e>
                          <m:r>
                            <a:rPr lang="en-US" altLang="ru-RU" b="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ru-RU" b="0" i="1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𝑖</m:t>
                          </m:r>
                        </m:sub>
                      </m:sSub>
                      <m:r>
                        <a:rPr lang="en-US" altLang="ru-RU" i="1">
                          <a:solidFill>
                            <a:schemeClr val="tx1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≠</m:t>
                      </m:r>
                      <m:r>
                        <a:rPr lang="en-US" altLang="ru-RU" b="0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0</m:t>
                      </m:r>
                      <m:r>
                        <a:rPr lang="en-US" altLang="ru-RU" b="0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 </m:t>
                      </m:r>
                      <m:r>
                        <a:rPr lang="en-US" altLang="ru-RU" i="1">
                          <a:solidFill>
                            <a:schemeClr val="tx1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∀</m:t>
                      </m:r>
                      <m:r>
                        <a:rPr lang="en-US" altLang="ru-RU" i="1">
                          <a:solidFill>
                            <a:schemeClr val="tx1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𝑖</m:t>
                      </m:r>
                      <m:r>
                        <a:rPr lang="en-US" altLang="ru-RU" i="1">
                          <a:solidFill>
                            <a:schemeClr val="tx1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=</m:t>
                      </m:r>
                      <m:r>
                        <a:rPr lang="en-US" altLang="ru-RU" i="1">
                          <a:solidFill>
                            <a:schemeClr val="tx1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1</m:t>
                      </m:r>
                      <m:r>
                        <a:rPr lang="en-US" altLang="ru-RU" i="1">
                          <a:solidFill>
                            <a:schemeClr val="tx1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..</m:t>
                      </m:r>
                      <m:r>
                        <a:rPr lang="en-US" altLang="ru-RU" i="1">
                          <a:solidFill>
                            <a:schemeClr val="tx1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𝑛</m:t>
                      </m:r>
                      <m:r>
                        <a:rPr lang="en-US" altLang="ru-RU" b="0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}</m:t>
                      </m:r>
                    </m:oMath>
                  </m:oMathPara>
                </a14:m>
                <a:endParaRPr lang="en-US" altLang="ru-RU" b="0" i="1">
                  <a:solidFill>
                    <a:schemeClr val="tx1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algn="l">
                  <a:lnSpc>
                    <a:spcPct val="110000"/>
                  </a:lnSpc>
                  <a:spcBef>
                    <a:spcPts val="1000"/>
                  </a:spcBef>
                  <a:buClrTx/>
                  <a:buSzTx/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b="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ru-RU" b="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𝜆</m:t>
                        </m:r>
                      </m:e>
                      <m:sub>
                        <m:r>
                          <a:rPr lang="en-US" altLang="ru-RU" b="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sub>
                    </m:sSub>
                    <m:r>
                      <a:rPr lang="en-US" altLang="ru-RU" b="0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∈{</m:t>
                    </m:r>
                    <m:r>
                      <a:rPr lang="en-US" altLang="ru-RU" b="0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0</m:t>
                    </m:r>
                    <m:r>
                      <a:rPr lang="en-US" altLang="ru-RU" b="0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, </m:t>
                    </m:r>
                    <m:r>
                      <a:rPr lang="en-US" altLang="ru-RU" b="0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altLang="ru-RU" b="0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}    ∀ </m:t>
                    </m:r>
                    <m:r>
                      <a:rPr lang="en-US" altLang="ru-RU" b="0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𝑖</m:t>
                    </m:r>
                    <m:r>
                      <a:rPr lang="en-US" altLang="ru-RU" b="0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ru-RU" b="0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altLang="ru-RU" b="0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...</m:t>
                    </m:r>
                    <m:r>
                      <a:rPr lang="en-US" altLang="ru-RU" b="0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𝑛</m:t>
                    </m:r>
                  </m:oMath>
                </a14:m>
                <a:r>
                  <a:rPr lang="ru-RU" altLang="en-US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.</a:t>
                </a:r>
                <a:endParaRPr lang="en-US" altLang="ru-RU" b="0" i="1">
                  <a:solidFill>
                    <a:schemeClr val="tx1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algn="l">
                  <a:lnSpc>
                    <a:spcPct val="110000"/>
                  </a:lnSpc>
                  <a:spcBef>
                    <a:spcPts val="1000"/>
                  </a:spcBef>
                  <a:buClrTx/>
                  <a:buSzTx/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b="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ru-RU" b="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𝛾</m:t>
                        </m:r>
                      </m:e>
                      <m:sub>
                        <m:r>
                          <a:rPr lang="en-US" altLang="ru-RU" b="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sub>
                    </m:sSub>
                    <m:r>
                      <a:rPr lang="en-US" altLang="ru-RU" b="0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∈{</m:t>
                    </m:r>
                    <m:r>
                      <a:rPr lang="en-US" altLang="ru-RU" b="0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0</m:t>
                    </m:r>
                    <m:r>
                      <a:rPr lang="en-US" altLang="ru-RU" b="0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, </m:t>
                    </m:r>
                    <m:r>
                      <a:rPr lang="en-US" altLang="ru-RU" b="0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altLang="ru-RU" b="0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}    ∀ </m:t>
                    </m:r>
                    <m:r>
                      <a:rPr lang="en-US" altLang="ru-RU" b="0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𝑖</m:t>
                    </m:r>
                    <m:r>
                      <a:rPr lang="en-US" altLang="ru-RU" b="0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ru-RU" b="0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altLang="ru-RU" b="0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...</m:t>
                    </m:r>
                    <m:r>
                      <a:rPr lang="en-US" altLang="ru-RU" b="0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𝑛</m:t>
                    </m:r>
                  </m:oMath>
                </a14:m>
                <a:r>
                  <a:rPr lang="ru-RU" altLang="en-US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.</a:t>
                </a:r>
                <a:endParaRPr lang="en-US" altLang="ru-RU" b="0" i="1">
                  <a:solidFill>
                    <a:schemeClr val="tx1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altLang="ru-RU" b="0" i="1">
                  <a:solidFill>
                    <a:schemeClr val="tx1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:endParaRPr lang="ru-RU" altLang="en-US"/>
              </a:p>
            </p:txBody>
          </p:sp>
        </mc:Choice>
        <mc:Fallback>
          <p:sp>
            <p:nvSpPr>
              <p:cNvPr id="3" name="Замещающее содержимое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t="-423" b="-4312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>
                <a:sym typeface="+mn-ea"/>
              </a:rPr>
              <a:t>Невырожденный базис</a:t>
            </a:r>
            <a:endParaRPr lang="ru-RU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Замещающее содержимое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pPr marL="0" indent="0">
                  <a:buNone/>
                </a:pPr>
                <a:r>
                  <a:rPr lang="ru-RU" altLang="en-US"/>
                  <a:t>Тогда возвращаясь к</a:t>
                </a:r>
                <a:endParaRPr lang="ru-RU" altLang="en-US"/>
              </a:p>
              <a:p>
                <a:pPr marL="0" indent="0">
                  <a:buNone/>
                </a:pPr>
                <a:endParaRPr lang="ru-RU" altLang="en-US"/>
              </a:p>
              <a:p>
                <a:pPr marL="0" indent="0">
                  <a:buNone/>
                </a:pPr>
                <a:endParaRPr lang="ru-RU" altLang="en-US"/>
              </a:p>
              <a:p>
                <a:pPr marL="0" indent="0">
                  <a:buNone/>
                </a:pPr>
                <a:endParaRPr lang="ru-RU" altLang="en-US"/>
              </a:p>
              <a:p>
                <a:pPr marL="0" indent="0">
                  <a:buNone/>
                </a:pPr>
                <a:endParaRPr lang="ru-RU" altLang="en-US"/>
              </a:p>
              <a:p>
                <a:pPr marL="0" indent="0">
                  <a:buNone/>
                </a:pPr>
                <a:r>
                  <a:rPr lang="ru-RU" altLang="en-US"/>
                  <a:t>понятно, что можно не вводить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altLang="en-US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ru-RU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𝑦</m:t>
                        </m:r>
                      </m:e>
                      <m:sup>
                        <m:r>
                          <a:rPr lang="en-US" altLang="ru-RU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altLang="ru-RU"/>
                  <a:t> </a:t>
                </a:r>
                <a:r>
                  <a:rPr lang="ru-RU" altLang="ru-RU"/>
                  <a:t>и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altLang="en-US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ru-RU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𝑦</m:t>
                        </m:r>
                      </m:e>
                      <m:sup>
                        <m:r>
                          <a:rPr lang="en-US" altLang="ru-RU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</m:sup>
                    </m:sSup>
                  </m:oMath>
                </a14:m>
                <a:r>
                  <a:rPr lang="ru-RU" altLang="ru-RU"/>
                  <a:t> для подсчета ненулевых координат.</a:t>
                </a:r>
                <a:endParaRPr lang="ru-RU" altLang="ru-RU"/>
              </a:p>
              <a:p>
                <a:pPr marL="0" indent="0">
                  <a:buNone/>
                </a:pPr>
                <a:r>
                  <a:rPr lang="ru-RU" altLang="ru-RU"/>
                  <a:t>Также избавляемся от </a:t>
                </a:r>
                <a14:m>
                  <m:oMath xmlns:m="http://schemas.openxmlformats.org/officeDocument/2006/math">
                    <m:r>
                      <a:rPr lang="en-US" altLang="ru-RU" b="0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𝜓</m:t>
                    </m:r>
                  </m:oMath>
                </a14:m>
                <a:r>
                  <a:rPr lang="ru-RU" altLang="ru-RU">
                    <a:solidFill>
                      <a:schemeClr val="tx1"/>
                    </a:solidFill>
                  </a:rPr>
                  <a:t>, так как достаточно выразить как </a:t>
                </a:r>
                <a14:m>
                  <m:oMath xmlns:m="http://schemas.openxmlformats.org/officeDocument/2006/math">
                    <m:r>
                      <a:rPr lang="en-US" altLang="ru-RU" b="0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𝑐</m:t>
                    </m:r>
                    <m:r>
                      <a:rPr lang="en-US" altLang="ru-RU" b="0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sSup>
                      <m:sSupPr>
                        <m:ctrlPr>
                          <a:rPr lang="en-US" altLang="ru-RU" b="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ru-RU" b="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𝐴</m:t>
                        </m:r>
                      </m:e>
                      <m:sup>
                        <m:r>
                          <a:rPr lang="en-US" altLang="ru-RU" b="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𝑇</m:t>
                        </m:r>
                      </m:sup>
                    </m:sSup>
                    <m:r>
                      <a:rPr lang="en-US" altLang="ru-RU" b="0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𝑦</m:t>
                    </m:r>
                  </m:oMath>
                </a14:m>
                <a:endParaRPr lang="ru-RU" altLang="ru-RU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Замещающее содержимое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b="7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Таблица 4"/>
              <p:cNvGraphicFramePr/>
              <p:nvPr/>
            </p:nvGraphicFramePr>
            <p:xfrm>
              <a:off x="1830070" y="2114550"/>
              <a:ext cx="8532495" cy="251269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55675"/>
                    <a:gridCol w="6419850"/>
                    <a:gridCol w="1156970"/>
                  </a:tblGrid>
                  <a:tr h="2512695">
                    <a:tc>
                      <a:txBody>
                        <a:bodyPr/>
                        <a:p>
                          <a:pPr algn="ctr">
                            <a:buNone/>
                          </a:pPr>
                          <a:endParaRPr lang="ru-RU" alt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 anchorCtr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p>
                          <a:pPr marL="0" algn="ctr">
                            <a:lnSpc>
                              <a:spcPct val="90000"/>
                            </a:lnSpc>
                            <a:spcBef>
                              <a:spcPts val="1000"/>
                            </a:spcBef>
                            <a:buClrTx/>
                            <a:buSzTx/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ru-RU" altLang="en-US" sz="28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ru-RU" sz="28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𝑏</m:t>
                                    </m:r>
                                  </m:e>
                                  <m:sup>
                                    <m:r>
                                      <a:rPr lang="ru-RU" altLang="en-US" sz="28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ru-RU" altLang="en-US" sz="28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ru-RU" sz="28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altLang="ru-RU" sz="28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+</m:t>
                                    </m:r>
                                  </m:sup>
                                </m:sSup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ru-RU" altLang="en-US" sz="28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ru-RU" sz="28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𝑏</m:t>
                                    </m:r>
                                  </m:e>
                                  <m:sup>
                                    <m:r>
                                      <a:rPr lang="ru-RU" altLang="en-US" sz="28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ru-RU" altLang="en-US" sz="28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ru-RU" sz="28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altLang="ru-RU" sz="28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−</m:t>
                                    </m:r>
                                  </m:sup>
                                </m:sSup>
                                <m:r>
                                  <a:rPr lang="ru-RU" altLang="en-US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→ </m:t>
                                </m:r>
                                <m:r>
                                  <a:rPr lang="ru-RU" altLang="en-US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𝑚</m:t>
                                </m:r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𝑎𝑥</m:t>
                                </m:r>
                              </m:oMath>
                            </m:oMathPara>
                          </a14:m>
                          <a:endParaRPr lang="ru-RU" altLang="en-US" sz="2800" b="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endParaRPr>
                        </a:p>
                        <a:p>
                          <a:pPr marL="0" algn="ctr">
                            <a:lnSpc>
                              <a:spcPct val="90000"/>
                            </a:lnSpc>
                            <a:spcBef>
                              <a:spcPts val="1000"/>
                            </a:spcBef>
                            <a:buClrTx/>
                            <a:buSzTx/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ru-RU" altLang="en-US" sz="28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ru-RU" sz="28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𝐴</m:t>
                                    </m:r>
                                  </m:e>
                                  <m:sup>
                                    <m:r>
                                      <a:rPr lang="en-US" altLang="ru-RU" sz="28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ru-RU" altLang="en-US" sz="28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ru-RU" sz="28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altLang="ru-RU" sz="28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+</m:t>
                                    </m:r>
                                  </m:sup>
                                </m:sSup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ru-RU" altLang="en-US" sz="28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ru-RU" sz="28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𝐴</m:t>
                                    </m:r>
                                  </m:e>
                                  <m:sup>
                                    <m:r>
                                      <a:rPr lang="en-US" altLang="ru-RU" sz="28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ru-RU" altLang="en-US" sz="28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ru-RU" sz="28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altLang="ru-RU" sz="28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−</m:t>
                                    </m:r>
                                  </m:sup>
                                </m:sSup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+</m:t>
                                </m:r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𝜓</m:t>
                                </m:r>
                                <m:r>
                                  <a:rPr lang="ru-RU" altLang="en-US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=</m:t>
                                </m:r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ru-RU" altLang="en-US" sz="2800" b="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endParaRPr>
                        </a:p>
                        <a:p>
                          <a:pPr marL="0" algn="ctr">
                            <a:lnSpc>
                              <a:spcPct val="90000"/>
                            </a:lnSpc>
                            <a:spcBef>
                              <a:spcPts val="1000"/>
                            </a:spcBef>
                            <a:buClrTx/>
                            <a:buSzTx/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ru-RU" altLang="en-US" sz="28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ru-RU" sz="28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altLang="ru-RU" sz="28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+</m:t>
                                    </m:r>
                                  </m:sup>
                                </m:sSup>
                                <m:r>
                                  <a:rPr lang="ru-RU" altLang="en-US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≥</m:t>
                                </m:r>
                                <m:r>
                                  <a:rPr lang="ru-RU" altLang="en-US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altLang="en-US" sz="2800" b="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endParaRPr>
                        </a:p>
                        <a:p>
                          <a:pPr marL="0" algn="ctr">
                            <a:lnSpc>
                              <a:spcPct val="90000"/>
                            </a:lnSpc>
                            <a:spcBef>
                              <a:spcPts val="1000"/>
                            </a:spcBef>
                            <a:buClrTx/>
                            <a:buSzTx/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ru-RU" altLang="en-US" sz="28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ru-RU" sz="28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altLang="ru-RU" sz="28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−</m:t>
                                    </m:r>
                                  </m:sup>
                                </m:sSup>
                                <m:r>
                                  <a:rPr lang="ru-RU" altLang="en-US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≥</m:t>
                                </m:r>
                                <m:r>
                                  <a:rPr lang="ru-RU" altLang="en-US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altLang="en-US" sz="2800" b="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endParaRPr>
                        </a:p>
                        <a:p>
                          <a:pPr marL="0" algn="ctr">
                            <a:lnSpc>
                              <a:spcPct val="90000"/>
                            </a:lnSpc>
                            <a:spcBef>
                              <a:spcPts val="1000"/>
                            </a:spcBef>
                            <a:buClrTx/>
                            <a:buSzTx/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𝜓</m:t>
                                </m:r>
                                <m:r>
                                  <a:rPr lang="ru-RU" altLang="en-US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≥</m:t>
                                </m:r>
                                <m:r>
                                  <a:rPr lang="ru-RU" altLang="en-US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altLang="en-US" sz="2800" b="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endParaRPr>
                        </a:p>
                      </a:txBody>
                      <a:tcPr anchor="ctr" anchorCtr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ru-RU" altLang="en-US" sz="2800" b="0">
                              <a:solidFill>
                                <a:schemeClr val="tx1"/>
                              </a:solidFill>
                            </a:rPr>
                            <a:t>(</a:t>
                          </a:r>
                          <a:r>
                            <a:rPr lang="en-US" altLang="ru-RU" sz="2800" b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r>
                            <a:rPr lang="ru-RU" altLang="en-US" sz="2800" b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  <a:endParaRPr lang="ru-RU" altLang="en-US" sz="2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 anchorCtr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Таблица 4"/>
              <p:cNvGraphicFramePr/>
              <p:nvPr/>
            </p:nvGraphicFramePr>
            <p:xfrm>
              <a:off x="1830070" y="2114550"/>
              <a:ext cx="8532495" cy="251269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55675"/>
                    <a:gridCol w="6419850"/>
                    <a:gridCol w="1156970"/>
                  </a:tblGrid>
                  <a:tr h="2512695">
                    <a:tc>
                      <a:txBody>
                        <a:bodyPr/>
                        <a:p>
                          <a:pPr algn="ctr">
                            <a:buNone/>
                          </a:pPr>
                          <a:endParaRPr lang="ru-RU" alt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 anchorCtr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 anchorCtr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2"/>
                        </a:blipFill>
                      </a:tcPr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ru-RU" altLang="en-US" sz="2800" b="0">
                              <a:solidFill>
                                <a:schemeClr val="tx1"/>
                              </a:solidFill>
                            </a:rPr>
                            <a:t>(</a:t>
                          </a:r>
                          <a:r>
                            <a:rPr lang="en-US" altLang="ru-RU" sz="2800" b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r>
                            <a:rPr lang="ru-RU" altLang="en-US" sz="2800" b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  <a:endParaRPr lang="ru-RU" altLang="en-US" sz="2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 anchorCtr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</a:tbl>
              </a:graphicData>
            </a:graphic>
          </p:graphicFrame>
        </mc:Fallback>
      </mc:AlternateContent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>
                <a:sym typeface="+mn-ea"/>
              </a:rPr>
              <a:t>Построение модели</a:t>
            </a:r>
            <a:endParaRPr lang="ru-RU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Замещающее содержимое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pPr marL="0" indent="0">
                  <a:buNone/>
                </a:pPr>
                <a:r>
                  <a:rPr lang="ru-RU" altLang="en-US"/>
                  <a:t>Дано</a:t>
                </a:r>
                <a:r>
                  <a:rPr lang="en-US" altLang="en-US"/>
                  <a:t>:</a:t>
                </a:r>
                <a:endParaRPr lang="en-US" altLang="en-US"/>
              </a:p>
              <a:p>
                <a:pPr marL="457200" lvl="1" indent="0" algn="l">
                  <a:lnSpc>
                    <a:spcPct val="90000"/>
                  </a:lnSpc>
                  <a:spcBef>
                    <a:spcPts val="1000"/>
                  </a:spcBef>
                  <a:buClrTx/>
                  <a:buSzTx/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8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en-US" sz="28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altLang="en-US" sz="28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</m:sSub>
                    <m:r>
                      <a:rPr lang="en-US" altLang="en-US" sz="2800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sSub>
                      <m:sSubPr>
                        <m:ctrlPr>
                          <a:rPr lang="en-US" altLang="en-US" sz="28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en-US" sz="28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𝑐</m:t>
                        </m:r>
                      </m:e>
                      <m:sub>
                        <m:r>
                          <a:rPr lang="en-US" altLang="en-US" sz="28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</m:sSub>
                    <m:r>
                      <a:rPr lang="en-US" altLang="en-US" sz="2800" i="1">
                        <a:latin typeface="Cambria Math" panose="02040503050406030204" charset="0"/>
                        <a:cs typeface="Cambria Math" panose="02040503050406030204" charset="0"/>
                      </a:rPr>
                      <m:t>, </m:t>
                    </m:r>
                    <m:r>
                      <a:rPr lang="ru-RU" altLang="en-US" sz="2800" b="0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ru-RU" sz="2800" b="0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, </m:t>
                    </m:r>
                    <m:sSub>
                      <m:sSubPr>
                        <m:ctrlPr>
                          <a:rPr lang="en-US" altLang="ru-RU" sz="2800" b="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ru-RU" sz="2800" b="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𝑏</m:t>
                        </m:r>
                      </m:e>
                      <m:sub>
                        <m:r>
                          <a:rPr lang="en-US" altLang="ru-RU" sz="2800" b="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ru-RU" sz="2800"/>
                  <a:t> - </a:t>
                </a:r>
                <a:r>
                  <a:rPr lang="ru-RU" altLang="ru-RU" sz="2800"/>
                  <a:t>заданное оптимальное решение и параметры задачи  </a:t>
                </a:r>
                <a:endParaRPr lang="ru-RU" altLang="ru-RU"/>
              </a:p>
              <a:p>
                <a:pPr marL="0" algn="l">
                  <a:lnSpc>
                    <a:spcPct val="90000"/>
                  </a:lnSpc>
                  <a:spcBef>
                    <a:spcPts val="1000"/>
                  </a:spcBef>
                  <a:buClrTx/>
                  <a:buSz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ru-RU">
                          <a:latin typeface="Cambria Math" panose="02040503050406030204" charset="0"/>
                          <a:cs typeface="Cambria Math" panose="02040503050406030204" charset="0"/>
                        </a:rPr>
                        <m:t>{</m:t>
                      </m:r>
                      <m:sSubSup>
                        <m:sSubSupPr>
                          <m:ctrlPr>
                            <a:rPr lang="en-US" altLang="ru-RU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SupPr>
                        <m:e>
                          <m:r>
                            <a:rPr lang="en-US" altLang="ru-RU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ru-RU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ru-RU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𝑇</m:t>
                          </m:r>
                        </m:sup>
                      </m:sSubSup>
                      <m:r>
                        <a:rPr lang="ru-RU" altLang="en-US" b="0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𝑥</m:t>
                      </m:r>
                      <m:r>
                        <a:rPr lang="ru-RU" altLang="en-US" b="0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 → </m:t>
                      </m:r>
                      <m:r>
                        <m:rPr>
                          <m:sty m:val="p"/>
                        </m:rPr>
                        <a:rPr lang="ru-RU" altLang="en-US" b="0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min</m:t>
                      </m:r>
                      <m:r>
                        <a:rPr lang="en-US" altLang="ru-RU" b="0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, </m:t>
                      </m:r>
                      <m:r>
                        <a:rPr lang="ru-RU" altLang="en-US" b="0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𝐴𝑥</m:t>
                      </m:r>
                      <m:r>
                        <a:rPr lang="ru-RU" altLang="en-US" b="0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sSub>
                        <m:sSubPr>
                          <m:ctrlPr>
                            <a:rPr lang="en-US" altLang="ru-RU" b="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ru-RU" b="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ru-RU" b="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0</m:t>
                          </m:r>
                        </m:sub>
                      </m:sSub>
                      <m:r>
                        <a:rPr lang="en-US" altLang="ru-RU" b="0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, </m:t>
                      </m:r>
                      <m:r>
                        <a:rPr lang="ru-RU" altLang="en-US" b="0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𝑥</m:t>
                      </m:r>
                      <m:r>
                        <a:rPr lang="ru-RU" altLang="en-US" b="0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≥</m:t>
                      </m:r>
                      <m:r>
                        <a:rPr lang="ru-RU" altLang="en-US" b="0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0</m:t>
                      </m:r>
                      <m:r>
                        <a:rPr lang="en-US" altLang="ru-RU">
                          <a:latin typeface="Cambria Math" panose="02040503050406030204" charset="0"/>
                          <a:cs typeface="Cambria Math" panose="02040503050406030204" charset="0"/>
                        </a:rPr>
                        <m:t>}</m:t>
                      </m:r>
                    </m:oMath>
                  </m:oMathPara>
                </a14:m>
                <a:endParaRPr lang="en-US" altLang="ru-RU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457200" lvl="1" indent="0" algn="l">
                  <a:lnSpc>
                    <a:spcPct val="90000"/>
                  </a:lnSpc>
                  <a:spcBef>
                    <a:spcPts val="1000"/>
                  </a:spcBef>
                  <a:buClrTx/>
                  <a:buSzTx/>
                  <a:buNone/>
                </a:pPr>
                <a14:m>
                  <m:oMath xmlns:m="http://schemas.openxmlformats.org/officeDocument/2006/math">
                    <m:r>
                      <a:rPr lang="ru-RU" altLang="en-US" sz="2800" b="0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</m:oMath>
                </a14:m>
                <a:r>
                  <a:rPr lang="ru-RU" altLang="en-US" sz="2800"/>
                  <a:t> - матрица </a:t>
                </a:r>
                <a14:m>
                  <m:oMath xmlns:m="http://schemas.openxmlformats.org/officeDocument/2006/math">
                    <m:r>
                      <a:rPr lang="en-US" altLang="ru-RU" sz="2800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ru-RU" sz="2800" i="1">
                        <a:latin typeface="Cambria Math" panose="02040503050406030204" charset="0"/>
                        <a:cs typeface="Cambria Math" panose="02040503050406030204" charset="0"/>
                      </a:rPr>
                      <m:t>𝑛</m:t>
                    </m:r>
                    <m:r>
                      <a:rPr lang="en-US" altLang="ru-RU" sz="2800" i="1">
                        <a:latin typeface="Cambria Math" panose="02040503050406030204" charset="0"/>
                        <a:cs typeface="Cambria Math" panose="02040503050406030204" charset="0"/>
                      </a:rPr>
                      <m:t>×</m:t>
                    </m:r>
                    <m:r>
                      <a:rPr lang="en-US" altLang="ru-RU" sz="2800" i="1">
                        <a:latin typeface="Cambria Math" panose="02040503050406030204" charset="0"/>
                        <a:cs typeface="Cambria Math" panose="02040503050406030204" charset="0"/>
                      </a:rPr>
                      <m:t>𝑚</m:t>
                    </m:r>
                    <m:r>
                      <a:rPr lang="en-US" altLang="ru-RU" sz="2800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endParaRPr lang="en-US" altLang="ru-RU" sz="2800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algn="l">
                  <a:lnSpc>
                    <a:spcPct val="90000"/>
                  </a:lnSpc>
                  <a:spcBef>
                    <a:spcPts val="1000"/>
                  </a:spcBef>
                  <a:buClrTx/>
                  <a:buSzTx/>
                  <a:buNone/>
                </a:pPr>
                <a:r>
                  <a:rPr lang="ru-RU" altLang="en-US"/>
                  <a:t>Целевые переменные</a:t>
                </a:r>
                <a:r>
                  <a:rPr lang="en-US" altLang="en-US"/>
                  <a:t>:</a:t>
                </a:r>
                <a:endParaRPr lang="ru-RU" altLang="en-US"/>
              </a:p>
              <a:p>
                <a:pPr marL="0" indent="457200">
                  <a:buNone/>
                </a:pPr>
                <a14:m>
                  <m:oMath xmlns:m="http://schemas.openxmlformats.org/officeDocument/2006/math">
                    <m:r>
                      <a:rPr lang="en-US" altLang="en-US" i="1">
                        <a:latin typeface="DejaVu Math TeX Gyre" panose="02000503000000000000" charset="0"/>
                      </a:rPr>
                      <m:t>𝑥</m:t>
                    </m:r>
                  </m:oMath>
                </a14:m>
                <a:r>
                  <a:rPr lang="en-US" altLang="ru-RU"/>
                  <a:t> - </a:t>
                </a:r>
                <a:r>
                  <a:rPr lang="ru-RU" altLang="ru-RU"/>
                  <a:t>вектор, который должен быть новым максимумом</a:t>
                </a:r>
                <a:endParaRPr lang="ru-RU" altLang="ru-RU"/>
              </a:p>
              <a:p>
                <a:pPr marL="0" indent="457200">
                  <a:buNone/>
                </a:pP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𝑦</m:t>
                    </m:r>
                  </m:oMath>
                </a14:m>
                <a:r>
                  <a:rPr lang="en-US" altLang="ru-RU"/>
                  <a:t> - </a:t>
                </a:r>
                <a:r>
                  <a:rPr lang="ru-RU" altLang="ru-RU"/>
                  <a:t>решение двойственной задачи</a:t>
                </a:r>
                <a:endParaRPr lang="ru-RU" altLang="ru-RU"/>
              </a:p>
              <a:p>
                <a:pPr marL="0" indent="457200">
                  <a:buNone/>
                </a:pPr>
                <a14:m>
                  <m:oMath xmlns:m="http://schemas.openxmlformats.org/officeDocument/2006/math"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𝑐</m:t>
                    </m:r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, </m:t>
                    </m:r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𝑏</m:t>
                    </m:r>
                  </m:oMath>
                </a14:m>
                <a:r>
                  <a:rPr lang="en-US" altLang="ru-RU"/>
                  <a:t> - </a:t>
                </a:r>
                <a:r>
                  <a:rPr lang="ru-RU" altLang="ru-RU"/>
                  <a:t>новые параметры задачи (1)</a:t>
                </a:r>
                <a:endParaRPr lang="ru-RU" altLang="ru-RU"/>
              </a:p>
              <a:p>
                <a:pPr marL="0" indent="0">
                  <a:buNone/>
                </a:pPr>
                <a:endParaRPr lang="ru-RU" altLang="en-US"/>
              </a:p>
              <a:p>
                <a:pPr marL="0" indent="0">
                  <a:buNone/>
                </a:pPr>
                <a:endParaRPr lang="ru-RU" altLang="en-US"/>
              </a:p>
            </p:txBody>
          </p:sp>
        </mc:Choice>
        <mc:Fallback>
          <p:sp>
            <p:nvSpPr>
              <p:cNvPr id="3" name="Замещающее содержимое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b="-22568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4599</Words>
  <Application>WPS Presentation</Application>
  <PresentationFormat>Широкоэкранный</PresentationFormat>
  <Paragraphs>267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7" baseType="lpstr">
      <vt:lpstr>Arial</vt:lpstr>
      <vt:lpstr>SimSun</vt:lpstr>
      <vt:lpstr>Wingdings</vt:lpstr>
      <vt:lpstr>Nimbus Roman No9 L</vt:lpstr>
      <vt:lpstr>Cambria Math</vt:lpstr>
      <vt:lpstr>DejaVu Math TeX Gyre</vt:lpstr>
      <vt:lpstr>Calibri Light</vt:lpstr>
      <vt:lpstr>DejaVu Sans</vt:lpstr>
      <vt:lpstr>Microsoft YaHei</vt:lpstr>
      <vt:lpstr>Droid Sans Fallback</vt:lpstr>
      <vt:lpstr>Arial Unicode MS</vt:lpstr>
      <vt:lpstr>Calibri</vt:lpstr>
      <vt:lpstr>Тема Office</vt:lpstr>
      <vt:lpstr>Обратное программирование с требованием единственности решения</vt:lpstr>
      <vt:lpstr>Постановка задачи UB-Inv</vt:lpstr>
      <vt:lpstr>Теорема 1.</vt:lpstr>
      <vt:lpstr>Теорема 2 (обратная к теореме 1)</vt:lpstr>
      <vt:lpstr>Решеине задачи UB-Inv</vt:lpstr>
      <vt:lpstr>Невырожденный базис</vt:lpstr>
      <vt:lpstr>Невырожденный базис</vt:lpstr>
      <vt:lpstr>Невырожденный базис</vt:lpstr>
      <vt:lpstr>Построение модели</vt:lpstr>
      <vt:lpstr>Построение модели</vt:lpstr>
      <vt:lpstr>Построение модели</vt:lpstr>
      <vt:lpstr>Пример 1</vt:lpstr>
      <vt:lpstr>Пример 1</vt:lpstr>
      <vt:lpstr>Пример 1</vt:lpstr>
      <vt:lpstr>Пример 1</vt:lpstr>
      <vt:lpstr>Пример 1</vt:lpstr>
      <vt:lpstr>Пример 2</vt:lpstr>
      <vt:lpstr>Пример 2</vt:lpstr>
      <vt:lpstr>PowerPoint 演示文稿</vt:lpstr>
      <vt:lpstr>Пример 2</vt:lpstr>
      <vt:lpstr>PowerPoint 演示文稿</vt:lpstr>
      <vt:lpstr>Замечания</vt:lpstr>
      <vt:lpstr>Замечания</vt:lpstr>
      <vt:lpstr>Источники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Обратное программирование с требованием единственности решения</dc:title>
  <dc:creator/>
  <cp:lastModifiedBy>alexander</cp:lastModifiedBy>
  <cp:revision>8</cp:revision>
  <dcterms:created xsi:type="dcterms:W3CDTF">2023-09-28T09:41:22Z</dcterms:created>
  <dcterms:modified xsi:type="dcterms:W3CDTF">2023-09-28T09:41:22Z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1FCB5B4D2117445B8DE7EDF50C6A15F2_12</vt:lpwstr>
  </property>
  <property fmtid="{D5CDD505-2E9C-101B-9397-08002B2CF9AE}" pid="3" name="KSOProductBuildVer">
    <vt:lpwstr>1033-11.1.0.11698</vt:lpwstr>
  </property>
</Properties>
</file>