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erson in a blue shirt"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in a blue shirt" id="90" name="Google Shape;90;p14"/>
          <p:cNvPicPr preferRelativeResize="0"/>
          <p:nvPr/>
        </p:nvPicPr>
        <p:blipFill rotWithShape="1">
          <a:blip r:embed="rId3">
            <a:alphaModFix/>
          </a:blip>
          <a:srcRect b="9091" l="0" r="9091" t="0"/>
          <a:stretch/>
        </p:blipFill>
        <p:spPr>
          <a:xfrm>
            <a:off x="1" y="0"/>
            <a:ext cx="12192000" cy="685671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0" y="0"/>
            <a:ext cx="12196802" cy="6858000"/>
          </a:xfrm>
          <a:prstGeom prst="rect">
            <a:avLst/>
          </a:prstGeom>
          <a:gradFill>
            <a:gsLst>
              <a:gs pos="0">
                <a:srgbClr val="E7E6E6">
                  <a:alpha val="83921"/>
                </a:srgbClr>
              </a:gs>
              <a:gs pos="28000">
                <a:srgbClr val="E7E6E6">
                  <a:alpha val="83921"/>
                </a:srgbClr>
              </a:gs>
              <a:gs pos="74000">
                <a:schemeClr val="lt1"/>
              </a:gs>
              <a:gs pos="100000">
                <a:schemeClr val="l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2023146" y="467474"/>
            <a:ext cx="7548694" cy="254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Science Dept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Doundoulakis Stavros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Spiridon Spiros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 in FC24 : Players’ Value Prediction in Ultimate Team Mode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023146" y="3428359"/>
            <a:ext cx="8414158" cy="1674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Ultimate Team Mode (FUT):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of Ultimate Team is to assemble your dream squad.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like in real life football, there is a transfer market within FUT.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profitable Mode in FC24.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in a blue shirt" id="98" name="Google Shape;98;p15"/>
          <p:cNvPicPr preferRelativeResize="0"/>
          <p:nvPr/>
        </p:nvPicPr>
        <p:blipFill rotWithShape="1">
          <a:blip r:embed="rId3">
            <a:alphaModFix amt="84000"/>
          </a:blip>
          <a:srcRect b="9091" l="0" r="9091" t="0"/>
          <a:stretch/>
        </p:blipFill>
        <p:spPr>
          <a:xfrm>
            <a:off x="20" y="0"/>
            <a:ext cx="12191980" cy="685671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0" y="0"/>
            <a:ext cx="12196802" cy="6858000"/>
          </a:xfrm>
          <a:prstGeom prst="rect">
            <a:avLst/>
          </a:prstGeom>
          <a:gradFill>
            <a:gsLst>
              <a:gs pos="0">
                <a:srgbClr val="E7E6E6">
                  <a:alpha val="83921"/>
                </a:srgbClr>
              </a:gs>
              <a:gs pos="28000">
                <a:srgbClr val="E7E6E6">
                  <a:alpha val="83921"/>
                </a:srgbClr>
              </a:gs>
              <a:gs pos="74000">
                <a:schemeClr val="lt1"/>
              </a:gs>
              <a:gs pos="100000">
                <a:schemeClr val="l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aph of blue rectangular shapes"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045" y="1106453"/>
            <a:ext cx="11016000" cy="472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in a blue shirt" id="105" name="Google Shape;105;p16"/>
          <p:cNvPicPr preferRelativeResize="0"/>
          <p:nvPr/>
        </p:nvPicPr>
        <p:blipFill rotWithShape="1">
          <a:blip r:embed="rId3">
            <a:alphaModFix amt="84000"/>
          </a:blip>
          <a:srcRect b="9091" l="0" r="9091" t="0"/>
          <a:stretch/>
        </p:blipFill>
        <p:spPr>
          <a:xfrm>
            <a:off x="20" y="0"/>
            <a:ext cx="12191980" cy="685671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0" y="0"/>
            <a:ext cx="12196802" cy="6858000"/>
          </a:xfrm>
          <a:prstGeom prst="rect">
            <a:avLst/>
          </a:prstGeom>
          <a:gradFill>
            <a:gsLst>
              <a:gs pos="0">
                <a:srgbClr val="E7E6E6">
                  <a:alpha val="83921"/>
                </a:srgbClr>
              </a:gs>
              <a:gs pos="28000">
                <a:srgbClr val="E7E6E6">
                  <a:alpha val="83921"/>
                </a:srgbClr>
              </a:gs>
              <a:gs pos="74000">
                <a:schemeClr val="lt1"/>
              </a:gs>
              <a:gs pos="100000">
                <a:schemeClr val="l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aph of blue rectangular bars&#10;&#10;Description automatically generated with medium confidence" id="107" name="Google Shape;1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000" y="1495561"/>
            <a:ext cx="11484000" cy="3865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in a blue shirt" id="112" name="Google Shape;112;p17"/>
          <p:cNvPicPr preferRelativeResize="0"/>
          <p:nvPr/>
        </p:nvPicPr>
        <p:blipFill rotWithShape="1">
          <a:blip r:embed="rId3">
            <a:alphaModFix amt="84000"/>
          </a:blip>
          <a:srcRect b="9091" l="0" r="9091" t="0"/>
          <a:stretch/>
        </p:blipFill>
        <p:spPr>
          <a:xfrm>
            <a:off x="20" y="0"/>
            <a:ext cx="12191980" cy="685671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0" y="0"/>
            <a:ext cx="12196802" cy="6858000"/>
          </a:xfrm>
          <a:prstGeom prst="rect">
            <a:avLst/>
          </a:prstGeom>
          <a:gradFill>
            <a:gsLst>
              <a:gs pos="0">
                <a:srgbClr val="E7E6E6">
                  <a:alpha val="83921"/>
                </a:srgbClr>
              </a:gs>
              <a:gs pos="28000">
                <a:srgbClr val="E7E6E6">
                  <a:alpha val="83921"/>
                </a:srgbClr>
              </a:gs>
              <a:gs pos="74000">
                <a:schemeClr val="lt1"/>
              </a:gs>
              <a:gs pos="100000">
                <a:schemeClr val="l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aph of a number of blue bars" id="114" name="Google Shape;11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868" y="818359"/>
            <a:ext cx="11566264" cy="52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in a blue shirt" id="119" name="Google Shape;119;p18"/>
          <p:cNvPicPr preferRelativeResize="0"/>
          <p:nvPr/>
        </p:nvPicPr>
        <p:blipFill rotWithShape="1">
          <a:blip r:embed="rId3">
            <a:alphaModFix/>
          </a:blip>
          <a:srcRect b="9091" l="0" r="9091" t="0"/>
          <a:stretch/>
        </p:blipFill>
        <p:spPr>
          <a:xfrm>
            <a:off x="20" y="0"/>
            <a:ext cx="12191980" cy="685671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0" y="0"/>
            <a:ext cx="12196802" cy="6858000"/>
          </a:xfrm>
          <a:prstGeom prst="rect">
            <a:avLst/>
          </a:prstGeom>
          <a:gradFill>
            <a:gsLst>
              <a:gs pos="0">
                <a:srgbClr val="E7E6E6">
                  <a:alpha val="83921"/>
                </a:srgbClr>
              </a:gs>
              <a:gs pos="28000">
                <a:srgbClr val="E7E6E6">
                  <a:alpha val="83921"/>
                </a:srgbClr>
              </a:gs>
              <a:gs pos="74000">
                <a:schemeClr val="lt1"/>
              </a:gs>
              <a:gs pos="100000">
                <a:schemeClr val="l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838200" y="419879"/>
            <a:ext cx="6229172" cy="445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1405741" y="532787"/>
            <a:ext cx="938051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accomplishment of this project, we trained various kinds of algorithms.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results: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 Predictions: 75%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 of Error: ±3.5M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in a blue shirt" id="127" name="Google Shape;127;p19"/>
          <p:cNvPicPr preferRelativeResize="0"/>
          <p:nvPr/>
        </p:nvPicPr>
        <p:blipFill rotWithShape="1">
          <a:blip r:embed="rId3">
            <a:alphaModFix/>
          </a:blip>
          <a:srcRect b="9091" l="0" r="9091" t="0"/>
          <a:stretch/>
        </p:blipFill>
        <p:spPr>
          <a:xfrm>
            <a:off x="20" y="0"/>
            <a:ext cx="12191980" cy="685671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0" y="0"/>
            <a:ext cx="12196802" cy="6858000"/>
          </a:xfrm>
          <a:prstGeom prst="rect">
            <a:avLst/>
          </a:prstGeom>
          <a:gradFill>
            <a:gsLst>
              <a:gs pos="0">
                <a:srgbClr val="E7E6E6">
                  <a:alpha val="83921"/>
                </a:srgbClr>
              </a:gs>
              <a:gs pos="28000">
                <a:srgbClr val="E7E6E6">
                  <a:alpha val="83921"/>
                </a:srgbClr>
              </a:gs>
              <a:gs pos="74000">
                <a:schemeClr val="lt1"/>
              </a:gs>
              <a:gs pos="100000">
                <a:schemeClr val="l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838200" y="419879"/>
            <a:ext cx="6229172" cy="445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1944764" y="1113035"/>
            <a:ext cx="2146469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eight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omposure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hot power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hort pass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control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tamina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1944764" y="418597"/>
            <a:ext cx="83024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traits to evaluate the market value of a player:</a:t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