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4" r:id="rId7"/>
    <p:sldId id="265" r:id="rId8"/>
    <p:sldId id="268" r:id="rId9"/>
    <p:sldId id="273" r:id="rId10"/>
    <p:sldId id="271" r:id="rId11"/>
    <p:sldId id="272" r:id="rId12"/>
    <p:sldId id="274"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21" autoAdjust="0"/>
    <p:restoredTop sz="94660"/>
  </p:normalViewPr>
  <p:slideViewPr>
    <p:cSldViewPr snapToGrid="0">
      <p:cViewPr varScale="1">
        <p:scale>
          <a:sx n="116" d="100"/>
          <a:sy n="116" d="100"/>
        </p:scale>
        <p:origin x="7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EFEB29-1C50-4CF6-A708-D0A7FC3ED4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94BC8D91-8911-4D2D-9621-821B067181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4972D821-D53C-4C3F-8088-2881A9EC6138}"/>
              </a:ext>
            </a:extLst>
          </p:cNvPr>
          <p:cNvSpPr>
            <a:spLocks noGrp="1"/>
          </p:cNvSpPr>
          <p:nvPr>
            <p:ph type="dt" sz="half" idx="10"/>
          </p:nvPr>
        </p:nvSpPr>
        <p:spPr/>
        <p:txBody>
          <a:bodyPr/>
          <a:lstStyle/>
          <a:p>
            <a:fld id="{90DEFB91-6C4D-40C8-B7D3-ED1F3ADCD0D8}" type="datetimeFigureOut">
              <a:rPr lang="en-US" smtClean="0"/>
              <a:t>12/1/2021</a:t>
            </a:fld>
            <a:endParaRPr lang="en-US"/>
          </a:p>
        </p:txBody>
      </p:sp>
      <p:sp>
        <p:nvSpPr>
          <p:cNvPr id="5" name="Footer Placeholder 4">
            <a:extLst>
              <a:ext uri="{FF2B5EF4-FFF2-40B4-BE49-F238E27FC236}">
                <a16:creationId xmlns="" xmlns:a16="http://schemas.microsoft.com/office/drawing/2014/main" id="{C77A2045-928E-4D0A-9E8E-F9E504DDB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615A62A-35AA-4468-8BEC-5B8AC081F857}"/>
              </a:ext>
            </a:extLst>
          </p:cNvPr>
          <p:cNvSpPr>
            <a:spLocks noGrp="1"/>
          </p:cNvSpPr>
          <p:nvPr>
            <p:ph type="sldNum" sz="quarter" idx="12"/>
          </p:nvPr>
        </p:nvSpPr>
        <p:spPr/>
        <p:txBody>
          <a:bodyPr/>
          <a:lstStyle/>
          <a:p>
            <a:fld id="{03B70D09-24CF-4D49-ADF6-A91392718759}" type="slidenum">
              <a:rPr lang="en-US" smtClean="0"/>
              <a:t>‹#›</a:t>
            </a:fld>
            <a:endParaRPr lang="en-US"/>
          </a:p>
        </p:txBody>
      </p:sp>
    </p:spTree>
    <p:extLst>
      <p:ext uri="{BB962C8B-B14F-4D97-AF65-F5344CB8AC3E}">
        <p14:creationId xmlns:p14="http://schemas.microsoft.com/office/powerpoint/2010/main" val="4048378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413C2E-77DA-451F-B8B3-242F3B1E33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F0DC555-0E4D-4A46-8BFD-5D3CF694D6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6929779-2B6D-40BF-A75D-F891DCDF4A12}"/>
              </a:ext>
            </a:extLst>
          </p:cNvPr>
          <p:cNvSpPr>
            <a:spLocks noGrp="1"/>
          </p:cNvSpPr>
          <p:nvPr>
            <p:ph type="dt" sz="half" idx="10"/>
          </p:nvPr>
        </p:nvSpPr>
        <p:spPr/>
        <p:txBody>
          <a:bodyPr/>
          <a:lstStyle/>
          <a:p>
            <a:fld id="{90DEFB91-6C4D-40C8-B7D3-ED1F3ADCD0D8}" type="datetimeFigureOut">
              <a:rPr lang="en-US" smtClean="0"/>
              <a:t>12/1/2021</a:t>
            </a:fld>
            <a:endParaRPr lang="en-US"/>
          </a:p>
        </p:txBody>
      </p:sp>
      <p:sp>
        <p:nvSpPr>
          <p:cNvPr id="5" name="Footer Placeholder 4">
            <a:extLst>
              <a:ext uri="{FF2B5EF4-FFF2-40B4-BE49-F238E27FC236}">
                <a16:creationId xmlns="" xmlns:a16="http://schemas.microsoft.com/office/drawing/2014/main" id="{38C24A8B-229C-4509-B124-52CF5E7CC8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0FB527F-FA70-4584-8CF0-A1C33E3C8A2B}"/>
              </a:ext>
            </a:extLst>
          </p:cNvPr>
          <p:cNvSpPr>
            <a:spLocks noGrp="1"/>
          </p:cNvSpPr>
          <p:nvPr>
            <p:ph type="sldNum" sz="quarter" idx="12"/>
          </p:nvPr>
        </p:nvSpPr>
        <p:spPr/>
        <p:txBody>
          <a:bodyPr/>
          <a:lstStyle/>
          <a:p>
            <a:fld id="{03B70D09-24CF-4D49-ADF6-A91392718759}" type="slidenum">
              <a:rPr lang="en-US" smtClean="0"/>
              <a:t>‹#›</a:t>
            </a:fld>
            <a:endParaRPr lang="en-US"/>
          </a:p>
        </p:txBody>
      </p:sp>
    </p:spTree>
    <p:extLst>
      <p:ext uri="{BB962C8B-B14F-4D97-AF65-F5344CB8AC3E}">
        <p14:creationId xmlns:p14="http://schemas.microsoft.com/office/powerpoint/2010/main" val="4107484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A73A48F-240D-44C0-9474-CA35F558E9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C00367DA-1FF2-46D0-9243-645C8E2606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A4CA8B6-E95D-46C2-8428-3759B66A438B}"/>
              </a:ext>
            </a:extLst>
          </p:cNvPr>
          <p:cNvSpPr>
            <a:spLocks noGrp="1"/>
          </p:cNvSpPr>
          <p:nvPr>
            <p:ph type="dt" sz="half" idx="10"/>
          </p:nvPr>
        </p:nvSpPr>
        <p:spPr/>
        <p:txBody>
          <a:bodyPr/>
          <a:lstStyle/>
          <a:p>
            <a:fld id="{90DEFB91-6C4D-40C8-B7D3-ED1F3ADCD0D8}" type="datetimeFigureOut">
              <a:rPr lang="en-US" smtClean="0"/>
              <a:t>12/1/2021</a:t>
            </a:fld>
            <a:endParaRPr lang="en-US"/>
          </a:p>
        </p:txBody>
      </p:sp>
      <p:sp>
        <p:nvSpPr>
          <p:cNvPr id="5" name="Footer Placeholder 4">
            <a:extLst>
              <a:ext uri="{FF2B5EF4-FFF2-40B4-BE49-F238E27FC236}">
                <a16:creationId xmlns="" xmlns:a16="http://schemas.microsoft.com/office/drawing/2014/main" id="{6AD6AD53-4F42-4D7D-9A4B-FF1EE261D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22F121E-B127-4A1E-A023-D82C0F1569B5}"/>
              </a:ext>
            </a:extLst>
          </p:cNvPr>
          <p:cNvSpPr>
            <a:spLocks noGrp="1"/>
          </p:cNvSpPr>
          <p:nvPr>
            <p:ph type="sldNum" sz="quarter" idx="12"/>
          </p:nvPr>
        </p:nvSpPr>
        <p:spPr/>
        <p:txBody>
          <a:bodyPr/>
          <a:lstStyle/>
          <a:p>
            <a:fld id="{03B70D09-24CF-4D49-ADF6-A91392718759}" type="slidenum">
              <a:rPr lang="en-US" smtClean="0"/>
              <a:t>‹#›</a:t>
            </a:fld>
            <a:endParaRPr lang="en-US"/>
          </a:p>
        </p:txBody>
      </p:sp>
    </p:spTree>
    <p:extLst>
      <p:ext uri="{BB962C8B-B14F-4D97-AF65-F5344CB8AC3E}">
        <p14:creationId xmlns:p14="http://schemas.microsoft.com/office/powerpoint/2010/main" val="3536327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967C16-37B0-4E06-8971-E2B9019589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1335010-4919-4B2C-8DE1-E928534662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88D949C-6CA0-4800-8A04-17441334A434}"/>
              </a:ext>
            </a:extLst>
          </p:cNvPr>
          <p:cNvSpPr>
            <a:spLocks noGrp="1"/>
          </p:cNvSpPr>
          <p:nvPr>
            <p:ph type="dt" sz="half" idx="10"/>
          </p:nvPr>
        </p:nvSpPr>
        <p:spPr/>
        <p:txBody>
          <a:bodyPr/>
          <a:lstStyle/>
          <a:p>
            <a:fld id="{90DEFB91-6C4D-40C8-B7D3-ED1F3ADCD0D8}" type="datetimeFigureOut">
              <a:rPr lang="en-US" smtClean="0"/>
              <a:t>12/1/2021</a:t>
            </a:fld>
            <a:endParaRPr lang="en-US"/>
          </a:p>
        </p:txBody>
      </p:sp>
      <p:sp>
        <p:nvSpPr>
          <p:cNvPr id="5" name="Footer Placeholder 4">
            <a:extLst>
              <a:ext uri="{FF2B5EF4-FFF2-40B4-BE49-F238E27FC236}">
                <a16:creationId xmlns="" xmlns:a16="http://schemas.microsoft.com/office/drawing/2014/main" id="{32C269B1-B565-42CE-B6B5-27A57168D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EFBA620-D1ED-42F3-87C0-20C086A1A9F3}"/>
              </a:ext>
            </a:extLst>
          </p:cNvPr>
          <p:cNvSpPr>
            <a:spLocks noGrp="1"/>
          </p:cNvSpPr>
          <p:nvPr>
            <p:ph type="sldNum" sz="quarter" idx="12"/>
          </p:nvPr>
        </p:nvSpPr>
        <p:spPr/>
        <p:txBody>
          <a:bodyPr/>
          <a:lstStyle/>
          <a:p>
            <a:fld id="{03B70D09-24CF-4D49-ADF6-A91392718759}" type="slidenum">
              <a:rPr lang="en-US" smtClean="0"/>
              <a:t>‹#›</a:t>
            </a:fld>
            <a:endParaRPr lang="en-US"/>
          </a:p>
        </p:txBody>
      </p:sp>
    </p:spTree>
    <p:extLst>
      <p:ext uri="{BB962C8B-B14F-4D97-AF65-F5344CB8AC3E}">
        <p14:creationId xmlns:p14="http://schemas.microsoft.com/office/powerpoint/2010/main" val="139551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919497-423C-4C1B-8EC2-37E1CDD12A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3CD4552-0C79-4442-81F9-79A794D898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CD5E419-AF6B-499C-9F2E-37400F135CEA}"/>
              </a:ext>
            </a:extLst>
          </p:cNvPr>
          <p:cNvSpPr>
            <a:spLocks noGrp="1"/>
          </p:cNvSpPr>
          <p:nvPr>
            <p:ph type="dt" sz="half" idx="10"/>
          </p:nvPr>
        </p:nvSpPr>
        <p:spPr/>
        <p:txBody>
          <a:bodyPr/>
          <a:lstStyle/>
          <a:p>
            <a:fld id="{90DEFB91-6C4D-40C8-B7D3-ED1F3ADCD0D8}" type="datetimeFigureOut">
              <a:rPr lang="en-US" smtClean="0"/>
              <a:t>12/1/2021</a:t>
            </a:fld>
            <a:endParaRPr lang="en-US"/>
          </a:p>
        </p:txBody>
      </p:sp>
      <p:sp>
        <p:nvSpPr>
          <p:cNvPr id="5" name="Footer Placeholder 4">
            <a:extLst>
              <a:ext uri="{FF2B5EF4-FFF2-40B4-BE49-F238E27FC236}">
                <a16:creationId xmlns="" xmlns:a16="http://schemas.microsoft.com/office/drawing/2014/main" id="{E714D4CC-00EF-42F8-AE07-B8B2351747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1A7F642-C8FD-46B4-AEC1-C3834965E7FA}"/>
              </a:ext>
            </a:extLst>
          </p:cNvPr>
          <p:cNvSpPr>
            <a:spLocks noGrp="1"/>
          </p:cNvSpPr>
          <p:nvPr>
            <p:ph type="sldNum" sz="quarter" idx="12"/>
          </p:nvPr>
        </p:nvSpPr>
        <p:spPr/>
        <p:txBody>
          <a:bodyPr/>
          <a:lstStyle/>
          <a:p>
            <a:fld id="{03B70D09-24CF-4D49-ADF6-A91392718759}" type="slidenum">
              <a:rPr lang="en-US" smtClean="0"/>
              <a:t>‹#›</a:t>
            </a:fld>
            <a:endParaRPr lang="en-US"/>
          </a:p>
        </p:txBody>
      </p:sp>
    </p:spTree>
    <p:extLst>
      <p:ext uri="{BB962C8B-B14F-4D97-AF65-F5344CB8AC3E}">
        <p14:creationId xmlns:p14="http://schemas.microsoft.com/office/powerpoint/2010/main" val="1580720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52B2C4-B7BB-49B4-A30B-3739504FF7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587BF0F-AEC4-4613-98A7-0DACA833B0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514409DF-72AC-4549-9A88-97BD4AFD68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60E779FC-8B2A-4A92-8D89-B360B1B9E36B}"/>
              </a:ext>
            </a:extLst>
          </p:cNvPr>
          <p:cNvSpPr>
            <a:spLocks noGrp="1"/>
          </p:cNvSpPr>
          <p:nvPr>
            <p:ph type="dt" sz="half" idx="10"/>
          </p:nvPr>
        </p:nvSpPr>
        <p:spPr/>
        <p:txBody>
          <a:bodyPr/>
          <a:lstStyle/>
          <a:p>
            <a:fld id="{90DEFB91-6C4D-40C8-B7D3-ED1F3ADCD0D8}" type="datetimeFigureOut">
              <a:rPr lang="en-US" smtClean="0"/>
              <a:t>12/1/2021</a:t>
            </a:fld>
            <a:endParaRPr lang="en-US"/>
          </a:p>
        </p:txBody>
      </p:sp>
      <p:sp>
        <p:nvSpPr>
          <p:cNvPr id="6" name="Footer Placeholder 5">
            <a:extLst>
              <a:ext uri="{FF2B5EF4-FFF2-40B4-BE49-F238E27FC236}">
                <a16:creationId xmlns="" xmlns:a16="http://schemas.microsoft.com/office/drawing/2014/main" id="{ABCA3063-5103-4305-B446-2E608DFF5B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F995A7D-C556-4D15-87FF-19E6F36950A6}"/>
              </a:ext>
            </a:extLst>
          </p:cNvPr>
          <p:cNvSpPr>
            <a:spLocks noGrp="1"/>
          </p:cNvSpPr>
          <p:nvPr>
            <p:ph type="sldNum" sz="quarter" idx="12"/>
          </p:nvPr>
        </p:nvSpPr>
        <p:spPr/>
        <p:txBody>
          <a:bodyPr/>
          <a:lstStyle/>
          <a:p>
            <a:fld id="{03B70D09-24CF-4D49-ADF6-A91392718759}" type="slidenum">
              <a:rPr lang="en-US" smtClean="0"/>
              <a:t>‹#›</a:t>
            </a:fld>
            <a:endParaRPr lang="en-US"/>
          </a:p>
        </p:txBody>
      </p:sp>
    </p:spTree>
    <p:extLst>
      <p:ext uri="{BB962C8B-B14F-4D97-AF65-F5344CB8AC3E}">
        <p14:creationId xmlns:p14="http://schemas.microsoft.com/office/powerpoint/2010/main" val="1838522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935CDC-EA88-498F-B56E-B8487EAA4E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85D5723-3933-4CC5-9B58-A464408B5B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2889996-AE5D-451C-B747-D3B13F700E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CCCF45F-9C71-4FB2-99F4-F74777FB2F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5B09F62-6EB2-467A-A29C-E2F30DD308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7526E8C2-56B6-4F39-9AE6-5AB7DD0DDAFE}"/>
              </a:ext>
            </a:extLst>
          </p:cNvPr>
          <p:cNvSpPr>
            <a:spLocks noGrp="1"/>
          </p:cNvSpPr>
          <p:nvPr>
            <p:ph type="dt" sz="half" idx="10"/>
          </p:nvPr>
        </p:nvSpPr>
        <p:spPr/>
        <p:txBody>
          <a:bodyPr/>
          <a:lstStyle/>
          <a:p>
            <a:fld id="{90DEFB91-6C4D-40C8-B7D3-ED1F3ADCD0D8}" type="datetimeFigureOut">
              <a:rPr lang="en-US" smtClean="0"/>
              <a:t>12/1/2021</a:t>
            </a:fld>
            <a:endParaRPr lang="en-US"/>
          </a:p>
        </p:txBody>
      </p:sp>
      <p:sp>
        <p:nvSpPr>
          <p:cNvPr id="8" name="Footer Placeholder 7">
            <a:extLst>
              <a:ext uri="{FF2B5EF4-FFF2-40B4-BE49-F238E27FC236}">
                <a16:creationId xmlns="" xmlns:a16="http://schemas.microsoft.com/office/drawing/2014/main" id="{4EB4E457-E1C3-4F9E-BECF-DF03798903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7785B5A-9A7D-494E-8D2D-02DBFBD1CFBA}"/>
              </a:ext>
            </a:extLst>
          </p:cNvPr>
          <p:cNvSpPr>
            <a:spLocks noGrp="1"/>
          </p:cNvSpPr>
          <p:nvPr>
            <p:ph type="sldNum" sz="quarter" idx="12"/>
          </p:nvPr>
        </p:nvSpPr>
        <p:spPr/>
        <p:txBody>
          <a:bodyPr/>
          <a:lstStyle/>
          <a:p>
            <a:fld id="{03B70D09-24CF-4D49-ADF6-A91392718759}" type="slidenum">
              <a:rPr lang="en-US" smtClean="0"/>
              <a:t>‹#›</a:t>
            </a:fld>
            <a:endParaRPr lang="en-US"/>
          </a:p>
        </p:txBody>
      </p:sp>
    </p:spTree>
    <p:extLst>
      <p:ext uri="{BB962C8B-B14F-4D97-AF65-F5344CB8AC3E}">
        <p14:creationId xmlns:p14="http://schemas.microsoft.com/office/powerpoint/2010/main" val="3553870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38B35E-E4E8-4202-963D-51EAC09280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A89E9294-3D32-4D44-9EB6-57400C57DAA8}"/>
              </a:ext>
            </a:extLst>
          </p:cNvPr>
          <p:cNvSpPr>
            <a:spLocks noGrp="1"/>
          </p:cNvSpPr>
          <p:nvPr>
            <p:ph type="dt" sz="half" idx="10"/>
          </p:nvPr>
        </p:nvSpPr>
        <p:spPr/>
        <p:txBody>
          <a:bodyPr/>
          <a:lstStyle/>
          <a:p>
            <a:fld id="{90DEFB91-6C4D-40C8-B7D3-ED1F3ADCD0D8}" type="datetimeFigureOut">
              <a:rPr lang="en-US" smtClean="0"/>
              <a:t>12/1/2021</a:t>
            </a:fld>
            <a:endParaRPr lang="en-US"/>
          </a:p>
        </p:txBody>
      </p:sp>
      <p:sp>
        <p:nvSpPr>
          <p:cNvPr id="4" name="Footer Placeholder 3">
            <a:extLst>
              <a:ext uri="{FF2B5EF4-FFF2-40B4-BE49-F238E27FC236}">
                <a16:creationId xmlns="" xmlns:a16="http://schemas.microsoft.com/office/drawing/2014/main" id="{69EEBF40-AA1F-45F1-8421-0D150A775B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2B57E021-7225-4A54-BA0B-CCA260AFD53B}"/>
              </a:ext>
            </a:extLst>
          </p:cNvPr>
          <p:cNvSpPr>
            <a:spLocks noGrp="1"/>
          </p:cNvSpPr>
          <p:nvPr>
            <p:ph type="sldNum" sz="quarter" idx="12"/>
          </p:nvPr>
        </p:nvSpPr>
        <p:spPr/>
        <p:txBody>
          <a:bodyPr/>
          <a:lstStyle/>
          <a:p>
            <a:fld id="{03B70D09-24CF-4D49-ADF6-A91392718759}" type="slidenum">
              <a:rPr lang="en-US" smtClean="0"/>
              <a:t>‹#›</a:t>
            </a:fld>
            <a:endParaRPr lang="en-US"/>
          </a:p>
        </p:txBody>
      </p:sp>
    </p:spTree>
    <p:extLst>
      <p:ext uri="{BB962C8B-B14F-4D97-AF65-F5344CB8AC3E}">
        <p14:creationId xmlns:p14="http://schemas.microsoft.com/office/powerpoint/2010/main" val="2965574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5A754A1-B553-4B4C-A69E-BCF9B869E311}"/>
              </a:ext>
            </a:extLst>
          </p:cNvPr>
          <p:cNvSpPr>
            <a:spLocks noGrp="1"/>
          </p:cNvSpPr>
          <p:nvPr>
            <p:ph type="dt" sz="half" idx="10"/>
          </p:nvPr>
        </p:nvSpPr>
        <p:spPr/>
        <p:txBody>
          <a:bodyPr/>
          <a:lstStyle/>
          <a:p>
            <a:fld id="{90DEFB91-6C4D-40C8-B7D3-ED1F3ADCD0D8}" type="datetimeFigureOut">
              <a:rPr lang="en-US" smtClean="0"/>
              <a:t>12/1/2021</a:t>
            </a:fld>
            <a:endParaRPr lang="en-US"/>
          </a:p>
        </p:txBody>
      </p:sp>
      <p:sp>
        <p:nvSpPr>
          <p:cNvPr id="3" name="Footer Placeholder 2">
            <a:extLst>
              <a:ext uri="{FF2B5EF4-FFF2-40B4-BE49-F238E27FC236}">
                <a16:creationId xmlns="" xmlns:a16="http://schemas.microsoft.com/office/drawing/2014/main" id="{286C77B2-1ADD-4FB9-9385-1E1072A614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8AE26D05-24BC-4597-AB4C-30CCCA4A4B43}"/>
              </a:ext>
            </a:extLst>
          </p:cNvPr>
          <p:cNvSpPr>
            <a:spLocks noGrp="1"/>
          </p:cNvSpPr>
          <p:nvPr>
            <p:ph type="sldNum" sz="quarter" idx="12"/>
          </p:nvPr>
        </p:nvSpPr>
        <p:spPr/>
        <p:txBody>
          <a:bodyPr/>
          <a:lstStyle/>
          <a:p>
            <a:fld id="{03B70D09-24CF-4D49-ADF6-A91392718759}" type="slidenum">
              <a:rPr lang="en-US" smtClean="0"/>
              <a:t>‹#›</a:t>
            </a:fld>
            <a:endParaRPr lang="en-US"/>
          </a:p>
        </p:txBody>
      </p:sp>
    </p:spTree>
    <p:extLst>
      <p:ext uri="{BB962C8B-B14F-4D97-AF65-F5344CB8AC3E}">
        <p14:creationId xmlns:p14="http://schemas.microsoft.com/office/powerpoint/2010/main" val="101657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B50D9C-0137-4C70-BDEA-420D18654C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EC57CDB5-57C9-4249-82A6-665848BE6B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6A4420BF-7EE3-4DE3-B21E-1945B1FA6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C6A15A4-E4D3-4BE3-AC44-71ECD29AC81A}"/>
              </a:ext>
            </a:extLst>
          </p:cNvPr>
          <p:cNvSpPr>
            <a:spLocks noGrp="1"/>
          </p:cNvSpPr>
          <p:nvPr>
            <p:ph type="dt" sz="half" idx="10"/>
          </p:nvPr>
        </p:nvSpPr>
        <p:spPr/>
        <p:txBody>
          <a:bodyPr/>
          <a:lstStyle/>
          <a:p>
            <a:fld id="{90DEFB91-6C4D-40C8-B7D3-ED1F3ADCD0D8}" type="datetimeFigureOut">
              <a:rPr lang="en-US" smtClean="0"/>
              <a:t>12/1/2021</a:t>
            </a:fld>
            <a:endParaRPr lang="en-US"/>
          </a:p>
        </p:txBody>
      </p:sp>
      <p:sp>
        <p:nvSpPr>
          <p:cNvPr id="6" name="Footer Placeholder 5">
            <a:extLst>
              <a:ext uri="{FF2B5EF4-FFF2-40B4-BE49-F238E27FC236}">
                <a16:creationId xmlns="" xmlns:a16="http://schemas.microsoft.com/office/drawing/2014/main" id="{EFD2D1AA-89A1-4F35-B6B5-F3088C66F5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20E1546-93A0-4AC5-8C1C-1417ED96BB10}"/>
              </a:ext>
            </a:extLst>
          </p:cNvPr>
          <p:cNvSpPr>
            <a:spLocks noGrp="1"/>
          </p:cNvSpPr>
          <p:nvPr>
            <p:ph type="sldNum" sz="quarter" idx="12"/>
          </p:nvPr>
        </p:nvSpPr>
        <p:spPr/>
        <p:txBody>
          <a:bodyPr/>
          <a:lstStyle/>
          <a:p>
            <a:fld id="{03B70D09-24CF-4D49-ADF6-A91392718759}" type="slidenum">
              <a:rPr lang="en-US" smtClean="0"/>
              <a:t>‹#›</a:t>
            </a:fld>
            <a:endParaRPr lang="en-US"/>
          </a:p>
        </p:txBody>
      </p:sp>
    </p:spTree>
    <p:extLst>
      <p:ext uri="{BB962C8B-B14F-4D97-AF65-F5344CB8AC3E}">
        <p14:creationId xmlns:p14="http://schemas.microsoft.com/office/powerpoint/2010/main" val="1655228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7D865C-37DE-42D4-83F1-97908EE6BD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1EE8357D-8904-4A51-8D62-30E02EA585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E482F36E-52B3-49BF-BCD4-71FCAFD496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5B355DF-B431-49D5-8E16-D7781CEC8C4B}"/>
              </a:ext>
            </a:extLst>
          </p:cNvPr>
          <p:cNvSpPr>
            <a:spLocks noGrp="1"/>
          </p:cNvSpPr>
          <p:nvPr>
            <p:ph type="dt" sz="half" idx="10"/>
          </p:nvPr>
        </p:nvSpPr>
        <p:spPr/>
        <p:txBody>
          <a:bodyPr/>
          <a:lstStyle/>
          <a:p>
            <a:fld id="{90DEFB91-6C4D-40C8-B7D3-ED1F3ADCD0D8}" type="datetimeFigureOut">
              <a:rPr lang="en-US" smtClean="0"/>
              <a:t>12/1/2021</a:t>
            </a:fld>
            <a:endParaRPr lang="en-US"/>
          </a:p>
        </p:txBody>
      </p:sp>
      <p:sp>
        <p:nvSpPr>
          <p:cNvPr id="6" name="Footer Placeholder 5">
            <a:extLst>
              <a:ext uri="{FF2B5EF4-FFF2-40B4-BE49-F238E27FC236}">
                <a16:creationId xmlns="" xmlns:a16="http://schemas.microsoft.com/office/drawing/2014/main" id="{9ADE5CBE-4BC7-4F07-BF79-103C5E1F4E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F882DE9-0769-4C77-AD92-CB5D66DB567E}"/>
              </a:ext>
            </a:extLst>
          </p:cNvPr>
          <p:cNvSpPr>
            <a:spLocks noGrp="1"/>
          </p:cNvSpPr>
          <p:nvPr>
            <p:ph type="sldNum" sz="quarter" idx="12"/>
          </p:nvPr>
        </p:nvSpPr>
        <p:spPr/>
        <p:txBody>
          <a:bodyPr/>
          <a:lstStyle/>
          <a:p>
            <a:fld id="{03B70D09-24CF-4D49-ADF6-A91392718759}" type="slidenum">
              <a:rPr lang="en-US" smtClean="0"/>
              <a:t>‹#›</a:t>
            </a:fld>
            <a:endParaRPr lang="en-US"/>
          </a:p>
        </p:txBody>
      </p:sp>
    </p:spTree>
    <p:extLst>
      <p:ext uri="{BB962C8B-B14F-4D97-AF65-F5344CB8AC3E}">
        <p14:creationId xmlns:p14="http://schemas.microsoft.com/office/powerpoint/2010/main" val="3050580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42C0091-4B48-429A-A28C-D481EE203F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E62F6B93-047E-4DC9-87BE-99335C9C1F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6EAF668-F530-4594-80B5-19DA9541F3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DEFB91-6C4D-40C8-B7D3-ED1F3ADCD0D8}" type="datetimeFigureOut">
              <a:rPr lang="en-US" smtClean="0"/>
              <a:t>12/1/2021</a:t>
            </a:fld>
            <a:endParaRPr lang="en-US"/>
          </a:p>
        </p:txBody>
      </p:sp>
      <p:sp>
        <p:nvSpPr>
          <p:cNvPr id="5" name="Footer Placeholder 4">
            <a:extLst>
              <a:ext uri="{FF2B5EF4-FFF2-40B4-BE49-F238E27FC236}">
                <a16:creationId xmlns="" xmlns:a16="http://schemas.microsoft.com/office/drawing/2014/main" id="{6981CF3F-12CD-4392-BF6A-7D6B772EAB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CDCF7D10-709A-4F2F-A4D9-76ADFFC5C8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B70D09-24CF-4D49-ADF6-A91392718759}" type="slidenum">
              <a:rPr lang="en-US" smtClean="0"/>
              <a:t>‹#›</a:t>
            </a:fld>
            <a:endParaRPr lang="en-US"/>
          </a:p>
        </p:txBody>
      </p:sp>
    </p:spTree>
    <p:extLst>
      <p:ext uri="{BB962C8B-B14F-4D97-AF65-F5344CB8AC3E}">
        <p14:creationId xmlns:p14="http://schemas.microsoft.com/office/powerpoint/2010/main" val="2833974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guru.org/best-subreddits-of-all-the-tim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241081-52A1-4007-85E8-12320D2DDB9B}"/>
              </a:ext>
            </a:extLst>
          </p:cNvPr>
          <p:cNvSpPr>
            <a:spLocks noGrp="1"/>
          </p:cNvSpPr>
          <p:nvPr>
            <p:ph type="ctrTitle"/>
          </p:nvPr>
        </p:nvSpPr>
        <p:spPr/>
        <p:txBody>
          <a:bodyPr/>
          <a:lstStyle/>
          <a:p>
            <a:r>
              <a:rPr lang="en-US" dirty="0" smtClean="0"/>
              <a:t>An Investigation into </a:t>
            </a:r>
            <a:r>
              <a:rPr lang="en-US" dirty="0" err="1" smtClean="0"/>
              <a:t>Incel</a:t>
            </a:r>
            <a:r>
              <a:rPr lang="en-US" dirty="0" smtClean="0"/>
              <a:t> Posting Habits on </a:t>
            </a:r>
            <a:r>
              <a:rPr lang="en-US" dirty="0" err="1" smtClean="0"/>
              <a:t>Reddit</a:t>
            </a:r>
            <a:endParaRPr lang="en-US" dirty="0"/>
          </a:p>
        </p:txBody>
      </p:sp>
      <p:sp>
        <p:nvSpPr>
          <p:cNvPr id="3" name="Subtitle 2">
            <a:extLst>
              <a:ext uri="{FF2B5EF4-FFF2-40B4-BE49-F238E27FC236}">
                <a16:creationId xmlns="" xmlns:a16="http://schemas.microsoft.com/office/drawing/2014/main" id="{D9A5551B-B43D-4772-8969-C4EDE2AC99AD}"/>
              </a:ext>
            </a:extLst>
          </p:cNvPr>
          <p:cNvSpPr>
            <a:spLocks noGrp="1"/>
          </p:cNvSpPr>
          <p:nvPr>
            <p:ph type="subTitle" idx="1"/>
          </p:nvPr>
        </p:nvSpPr>
        <p:spPr>
          <a:xfrm>
            <a:off x="1524000" y="3602038"/>
            <a:ext cx="9144000" cy="2755630"/>
          </a:xfrm>
        </p:spPr>
        <p:txBody>
          <a:bodyPr>
            <a:normAutofit/>
          </a:bodyPr>
          <a:lstStyle/>
          <a:p>
            <a:r>
              <a:rPr lang="en-US" dirty="0" smtClean="0"/>
              <a:t>William Frazee</a:t>
            </a:r>
            <a:endParaRPr lang="en-US" dirty="0"/>
          </a:p>
          <a:p>
            <a:endParaRPr lang="en-US" dirty="0"/>
          </a:p>
          <a:p>
            <a:r>
              <a:rPr lang="en-US" b="1" dirty="0"/>
              <a:t>Stage 1: Gathering </a:t>
            </a:r>
          </a:p>
          <a:p>
            <a:r>
              <a:rPr lang="en-US" b="1" dirty="0"/>
              <a:t>&amp; Processing Data</a:t>
            </a:r>
          </a:p>
          <a:p>
            <a:r>
              <a:rPr lang="en-US" dirty="0"/>
              <a:t>ESI5937</a:t>
            </a:r>
          </a:p>
          <a:p>
            <a:r>
              <a:rPr lang="en-US" dirty="0"/>
              <a:t>Fall 2021</a:t>
            </a:r>
          </a:p>
        </p:txBody>
      </p:sp>
    </p:spTree>
    <p:extLst>
      <p:ext uri="{BB962C8B-B14F-4D97-AF65-F5344CB8AC3E}">
        <p14:creationId xmlns:p14="http://schemas.microsoft.com/office/powerpoint/2010/main" val="115276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10135F-436C-43A6-B97B-0D3290966A31}"/>
              </a:ext>
            </a:extLst>
          </p:cNvPr>
          <p:cNvSpPr>
            <a:spLocks noGrp="1"/>
          </p:cNvSpPr>
          <p:nvPr>
            <p:ph type="title"/>
          </p:nvPr>
        </p:nvSpPr>
        <p:spPr/>
        <p:txBody>
          <a:bodyPr>
            <a:normAutofit/>
          </a:bodyPr>
          <a:lstStyle/>
          <a:p>
            <a:r>
              <a:rPr lang="en-US" dirty="0" smtClean="0"/>
              <a:t>Predictive Script</a:t>
            </a:r>
            <a:endParaRPr lang="en-US" dirty="0"/>
          </a:p>
        </p:txBody>
      </p:sp>
      <p:pic>
        <p:nvPicPr>
          <p:cNvPr id="4" name="Content Placeholder 3"/>
          <p:cNvPicPr>
            <a:picLocks noGrp="1" noChangeAspect="1"/>
          </p:cNvPicPr>
          <p:nvPr>
            <p:ph idx="1"/>
          </p:nvPr>
        </p:nvPicPr>
        <p:blipFill>
          <a:blip r:embed="rId2"/>
          <a:stretch>
            <a:fillRect/>
          </a:stretch>
        </p:blipFill>
        <p:spPr>
          <a:xfrm>
            <a:off x="1151657" y="1690688"/>
            <a:ext cx="9296400" cy="1438275"/>
          </a:xfrm>
          <a:prstGeom prst="rect">
            <a:avLst/>
          </a:prstGeom>
        </p:spPr>
      </p:pic>
    </p:spTree>
    <p:extLst>
      <p:ext uri="{BB962C8B-B14F-4D97-AF65-F5344CB8AC3E}">
        <p14:creationId xmlns:p14="http://schemas.microsoft.com/office/powerpoint/2010/main" val="2092698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10135F-436C-43A6-B97B-0D3290966A31}"/>
              </a:ext>
            </a:extLst>
          </p:cNvPr>
          <p:cNvSpPr>
            <a:spLocks noGrp="1"/>
          </p:cNvSpPr>
          <p:nvPr>
            <p:ph type="title"/>
          </p:nvPr>
        </p:nvSpPr>
        <p:spPr/>
        <p:txBody>
          <a:bodyPr>
            <a:normAutofit/>
          </a:bodyPr>
          <a:lstStyle/>
          <a:p>
            <a:r>
              <a:rPr lang="en-US" sz="4000" dirty="0" smtClean="0"/>
              <a:t>Post Mortem</a:t>
            </a:r>
            <a:endParaRPr lang="en-US" sz="4000" dirty="0"/>
          </a:p>
        </p:txBody>
      </p:sp>
      <p:sp>
        <p:nvSpPr>
          <p:cNvPr id="3" name="Content Placeholder 2">
            <a:extLst>
              <a:ext uri="{FF2B5EF4-FFF2-40B4-BE49-F238E27FC236}">
                <a16:creationId xmlns="" xmlns:a16="http://schemas.microsoft.com/office/drawing/2014/main" id="{7635C22D-C353-4667-A7F1-9B336C79683E}"/>
              </a:ext>
            </a:extLst>
          </p:cNvPr>
          <p:cNvSpPr>
            <a:spLocks noGrp="1"/>
          </p:cNvSpPr>
          <p:nvPr>
            <p:ph idx="1"/>
          </p:nvPr>
        </p:nvSpPr>
        <p:spPr>
          <a:xfrm>
            <a:off x="731109" y="1759723"/>
            <a:ext cx="10515600" cy="4351338"/>
          </a:xfrm>
        </p:spPr>
        <p:txBody>
          <a:bodyPr>
            <a:normAutofit/>
          </a:bodyPr>
          <a:lstStyle/>
          <a:p>
            <a:r>
              <a:rPr lang="en-US" sz="2200" b="1" dirty="0">
                <a:solidFill>
                  <a:srgbClr val="FF0000"/>
                </a:solidFill>
              </a:rPr>
              <a:t>Compare my model with and without my domain knowledge </a:t>
            </a:r>
            <a:r>
              <a:rPr lang="en-US" sz="2200" b="1" dirty="0" err="1">
                <a:solidFill>
                  <a:srgbClr val="FF0000"/>
                </a:solidFill>
              </a:rPr>
              <a:t>subreddits</a:t>
            </a:r>
            <a:r>
              <a:rPr lang="en-US" sz="2200" b="1" dirty="0">
                <a:solidFill>
                  <a:srgbClr val="FF0000"/>
                </a:solidFill>
              </a:rPr>
              <a:t> that I’ve selected</a:t>
            </a:r>
          </a:p>
          <a:p>
            <a:r>
              <a:rPr lang="en-US" sz="2200" b="1" dirty="0" smtClean="0">
                <a:solidFill>
                  <a:srgbClr val="FF0000"/>
                </a:solidFill>
              </a:rPr>
              <a:t>More Months of Data. Maybe train on a year’s worth of data?</a:t>
            </a:r>
          </a:p>
        </p:txBody>
      </p:sp>
    </p:spTree>
    <p:extLst>
      <p:ext uri="{BB962C8B-B14F-4D97-AF65-F5344CB8AC3E}">
        <p14:creationId xmlns:p14="http://schemas.microsoft.com/office/powerpoint/2010/main" val="754072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10135F-436C-43A6-B97B-0D3290966A31}"/>
              </a:ext>
            </a:extLst>
          </p:cNvPr>
          <p:cNvSpPr>
            <a:spLocks noGrp="1"/>
          </p:cNvSpPr>
          <p:nvPr>
            <p:ph type="title"/>
          </p:nvPr>
        </p:nvSpPr>
        <p:spPr/>
        <p:txBody>
          <a:bodyPr>
            <a:normAutofit/>
          </a:bodyPr>
          <a:lstStyle/>
          <a:p>
            <a:r>
              <a:rPr lang="en-US" sz="4000" dirty="0" err="1" smtClean="0"/>
              <a:t>Github</a:t>
            </a:r>
            <a:endParaRPr lang="en-US" sz="4000" dirty="0"/>
          </a:p>
        </p:txBody>
      </p:sp>
      <p:sp>
        <p:nvSpPr>
          <p:cNvPr id="3" name="Content Placeholder 2">
            <a:extLst>
              <a:ext uri="{FF2B5EF4-FFF2-40B4-BE49-F238E27FC236}">
                <a16:creationId xmlns="" xmlns:a16="http://schemas.microsoft.com/office/drawing/2014/main" id="{7635C22D-C353-4667-A7F1-9B336C79683E}"/>
              </a:ext>
            </a:extLst>
          </p:cNvPr>
          <p:cNvSpPr>
            <a:spLocks noGrp="1"/>
          </p:cNvSpPr>
          <p:nvPr>
            <p:ph idx="1"/>
          </p:nvPr>
        </p:nvSpPr>
        <p:spPr>
          <a:xfrm>
            <a:off x="731109" y="1759723"/>
            <a:ext cx="10515600" cy="4351338"/>
          </a:xfrm>
        </p:spPr>
        <p:txBody>
          <a:bodyPr>
            <a:normAutofit/>
          </a:bodyPr>
          <a:lstStyle/>
          <a:p>
            <a:endParaRPr lang="en-US" sz="2200" b="1" dirty="0" smtClean="0">
              <a:solidFill>
                <a:srgbClr val="FF0000"/>
              </a:solidFill>
            </a:endParaRPr>
          </a:p>
        </p:txBody>
      </p:sp>
    </p:spTree>
    <p:extLst>
      <p:ext uri="{BB962C8B-B14F-4D97-AF65-F5344CB8AC3E}">
        <p14:creationId xmlns:p14="http://schemas.microsoft.com/office/powerpoint/2010/main" val="2457326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Next Steps</a:t>
            </a:r>
            <a:endParaRPr lang="en-US" sz="6000" b="1" dirty="0"/>
          </a:p>
        </p:txBody>
      </p:sp>
      <p:sp>
        <p:nvSpPr>
          <p:cNvPr id="3" name="Content Placeholder 2"/>
          <p:cNvSpPr>
            <a:spLocks noGrp="1"/>
          </p:cNvSpPr>
          <p:nvPr>
            <p:ph idx="1"/>
          </p:nvPr>
        </p:nvSpPr>
        <p:spPr/>
        <p:txBody>
          <a:bodyPr>
            <a:normAutofit/>
          </a:bodyPr>
          <a:lstStyle/>
          <a:p>
            <a:r>
              <a:rPr lang="en-US" sz="2200" b="1" dirty="0" smtClean="0">
                <a:solidFill>
                  <a:schemeClr val="accent6"/>
                </a:solidFill>
              </a:rPr>
              <a:t>Turn each user’s comment sample comment history into a single lined corpus, with tokens that indicate when the comments begin and end</a:t>
            </a:r>
          </a:p>
          <a:p>
            <a:r>
              <a:rPr lang="en-US" sz="2200" b="1" dirty="0" smtClean="0">
                <a:solidFill>
                  <a:schemeClr val="accent6"/>
                </a:solidFill>
              </a:rPr>
              <a:t>Do not do text processing, raw text may contain complexities</a:t>
            </a:r>
          </a:p>
          <a:p>
            <a:r>
              <a:rPr lang="en-US" sz="2200" b="1" dirty="0" smtClean="0">
                <a:solidFill>
                  <a:schemeClr val="accent6"/>
                </a:solidFill>
              </a:rPr>
              <a:t>Filter out moderator messages, deleted messages, and removed messages</a:t>
            </a:r>
          </a:p>
          <a:p>
            <a:r>
              <a:rPr lang="en-US" sz="2200" b="1" dirty="0" smtClean="0">
                <a:solidFill>
                  <a:schemeClr val="accent6"/>
                </a:solidFill>
              </a:rPr>
              <a:t>Divide my data into 60% Training, 20% Validation, and 20% Test training sets.</a:t>
            </a:r>
          </a:p>
          <a:p>
            <a:r>
              <a:rPr lang="en-US" sz="2200" b="1" dirty="0" smtClean="0">
                <a:solidFill>
                  <a:schemeClr val="accent6"/>
                </a:solidFill>
              </a:rPr>
              <a:t>Use TD-IDF to </a:t>
            </a:r>
            <a:r>
              <a:rPr lang="en-US" sz="2200" b="1" dirty="0" err="1" smtClean="0">
                <a:solidFill>
                  <a:schemeClr val="accent6"/>
                </a:solidFill>
              </a:rPr>
              <a:t>vectorize</a:t>
            </a:r>
            <a:r>
              <a:rPr lang="en-US" sz="2200" b="1" dirty="0" smtClean="0">
                <a:solidFill>
                  <a:schemeClr val="accent6"/>
                </a:solidFill>
              </a:rPr>
              <a:t> corpuses</a:t>
            </a:r>
          </a:p>
          <a:p>
            <a:r>
              <a:rPr lang="en-US" sz="2200" b="1" dirty="0" smtClean="0">
                <a:solidFill>
                  <a:schemeClr val="accent6"/>
                </a:solidFill>
              </a:rPr>
              <a:t>Create a classifier</a:t>
            </a:r>
          </a:p>
        </p:txBody>
      </p:sp>
    </p:spTree>
    <p:extLst>
      <p:ext uri="{BB962C8B-B14F-4D97-AF65-F5344CB8AC3E}">
        <p14:creationId xmlns:p14="http://schemas.microsoft.com/office/powerpoint/2010/main" val="2265957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 Part 2</a:t>
            </a:r>
            <a:endParaRPr lang="en-US" dirty="0"/>
          </a:p>
        </p:txBody>
      </p:sp>
      <p:sp>
        <p:nvSpPr>
          <p:cNvPr id="3" name="Content Placeholder 2"/>
          <p:cNvSpPr>
            <a:spLocks noGrp="1"/>
          </p:cNvSpPr>
          <p:nvPr>
            <p:ph idx="1"/>
          </p:nvPr>
        </p:nvSpPr>
        <p:spPr/>
        <p:txBody>
          <a:bodyPr>
            <a:normAutofit fontScale="92500"/>
          </a:bodyPr>
          <a:lstStyle/>
          <a:p>
            <a:r>
              <a:rPr lang="en-US" dirty="0" smtClean="0">
                <a:solidFill>
                  <a:schemeClr val="accent6"/>
                </a:solidFill>
              </a:rPr>
              <a:t>Ensure that we are comparing </a:t>
            </a:r>
            <a:r>
              <a:rPr lang="en-US" dirty="0" err="1" smtClean="0">
                <a:solidFill>
                  <a:schemeClr val="accent6"/>
                </a:solidFill>
              </a:rPr>
              <a:t>incel</a:t>
            </a:r>
            <a:r>
              <a:rPr lang="en-US" dirty="0" smtClean="0">
                <a:solidFill>
                  <a:schemeClr val="accent6"/>
                </a:solidFill>
              </a:rPr>
              <a:t> users and non </a:t>
            </a:r>
            <a:r>
              <a:rPr lang="en-US" dirty="0" err="1" smtClean="0">
                <a:solidFill>
                  <a:schemeClr val="accent6"/>
                </a:solidFill>
              </a:rPr>
              <a:t>incel</a:t>
            </a:r>
            <a:r>
              <a:rPr lang="en-US" dirty="0" smtClean="0">
                <a:solidFill>
                  <a:schemeClr val="accent6"/>
                </a:solidFill>
              </a:rPr>
              <a:t> users who have similar amounts of comments</a:t>
            </a:r>
          </a:p>
          <a:p>
            <a:r>
              <a:rPr lang="en-US" dirty="0" smtClean="0">
                <a:solidFill>
                  <a:schemeClr val="accent6"/>
                </a:solidFill>
              </a:rPr>
              <a:t>Gather more months of data</a:t>
            </a:r>
          </a:p>
          <a:p>
            <a:r>
              <a:rPr lang="en-US" dirty="0">
                <a:solidFill>
                  <a:schemeClr val="accent6"/>
                </a:solidFill>
              </a:rPr>
              <a:t>Plot T-SNE / feature maps to see if there are features that overlap, if they do I might need to plot in higher dimensions with like a kernel classifier</a:t>
            </a:r>
            <a:r>
              <a:rPr lang="en-US" dirty="0" smtClean="0">
                <a:solidFill>
                  <a:schemeClr val="accent6"/>
                </a:solidFill>
              </a:rPr>
              <a:t>.</a:t>
            </a:r>
          </a:p>
          <a:p>
            <a:r>
              <a:rPr lang="en-US" dirty="0" smtClean="0"/>
              <a:t>Compare my model with and without my domain knowledge </a:t>
            </a:r>
            <a:r>
              <a:rPr lang="en-US" dirty="0" err="1" smtClean="0"/>
              <a:t>subreddits</a:t>
            </a:r>
            <a:r>
              <a:rPr lang="en-US" dirty="0" smtClean="0"/>
              <a:t> that I’ve selected</a:t>
            </a:r>
          </a:p>
          <a:p>
            <a:r>
              <a:rPr lang="en-US" dirty="0" smtClean="0">
                <a:solidFill>
                  <a:schemeClr val="accent6"/>
                </a:solidFill>
              </a:rPr>
              <a:t>Get some more interesting statistics to show off, like: highest number of comments by an </a:t>
            </a:r>
            <a:r>
              <a:rPr lang="en-US" dirty="0" err="1" smtClean="0">
                <a:solidFill>
                  <a:schemeClr val="accent6"/>
                </a:solidFill>
              </a:rPr>
              <a:t>incel</a:t>
            </a:r>
            <a:r>
              <a:rPr lang="en-US" dirty="0" smtClean="0">
                <a:solidFill>
                  <a:schemeClr val="accent6"/>
                </a:solidFill>
              </a:rPr>
              <a:t> user. Or, most popular words used by </a:t>
            </a:r>
            <a:r>
              <a:rPr lang="en-US" dirty="0" err="1" smtClean="0">
                <a:solidFill>
                  <a:schemeClr val="accent6"/>
                </a:solidFill>
              </a:rPr>
              <a:t>incels</a:t>
            </a:r>
            <a:r>
              <a:rPr lang="en-US" dirty="0" smtClean="0">
                <a:solidFill>
                  <a:schemeClr val="accent6"/>
                </a:solidFill>
              </a:rPr>
              <a:t>/non </a:t>
            </a:r>
            <a:r>
              <a:rPr lang="en-US" dirty="0" err="1" smtClean="0">
                <a:solidFill>
                  <a:schemeClr val="accent6"/>
                </a:solidFill>
              </a:rPr>
              <a:t>incels</a:t>
            </a:r>
            <a:r>
              <a:rPr lang="en-US" dirty="0" smtClean="0">
                <a:solidFill>
                  <a:schemeClr val="accent6"/>
                </a:solidFill>
              </a:rPr>
              <a:t>.</a:t>
            </a:r>
          </a:p>
          <a:p>
            <a:pPr marL="0" indent="0">
              <a:buNone/>
            </a:pPr>
            <a:endParaRPr lang="en-US" dirty="0"/>
          </a:p>
        </p:txBody>
      </p:sp>
    </p:spTree>
    <p:extLst>
      <p:ext uri="{BB962C8B-B14F-4D97-AF65-F5344CB8AC3E}">
        <p14:creationId xmlns:p14="http://schemas.microsoft.com/office/powerpoint/2010/main" val="2058781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89E6D9-D7F4-40AC-A719-9B0F52E1D414}"/>
              </a:ext>
            </a:extLst>
          </p:cNvPr>
          <p:cNvSpPr>
            <a:spLocks noGrp="1"/>
          </p:cNvSpPr>
          <p:nvPr>
            <p:ph type="title"/>
          </p:nvPr>
        </p:nvSpPr>
        <p:spPr/>
        <p:txBody>
          <a:bodyPr/>
          <a:lstStyle/>
          <a:p>
            <a:r>
              <a:rPr lang="en-US" dirty="0"/>
              <a:t>Research Problem &amp; Goal </a:t>
            </a:r>
          </a:p>
        </p:txBody>
      </p:sp>
      <p:sp>
        <p:nvSpPr>
          <p:cNvPr id="3" name="Content Placeholder 2">
            <a:extLst>
              <a:ext uri="{FF2B5EF4-FFF2-40B4-BE49-F238E27FC236}">
                <a16:creationId xmlns="" xmlns:a16="http://schemas.microsoft.com/office/drawing/2014/main" id="{4A9F010A-AC7E-4EF4-AA8F-F79FB0E68681}"/>
              </a:ext>
            </a:extLst>
          </p:cNvPr>
          <p:cNvSpPr>
            <a:spLocks noGrp="1"/>
          </p:cNvSpPr>
          <p:nvPr>
            <p:ph idx="1"/>
          </p:nvPr>
        </p:nvSpPr>
        <p:spPr/>
        <p:txBody>
          <a:bodyPr/>
          <a:lstStyle/>
          <a:p>
            <a:r>
              <a:rPr lang="en-US" dirty="0"/>
              <a:t>What are you goals for your research project?  You can speak to what you might learn or how your project might benefit society.</a:t>
            </a:r>
          </a:p>
          <a:p>
            <a:pPr marL="0" indent="0">
              <a:buNone/>
            </a:pPr>
            <a:endParaRPr lang="en-US" dirty="0"/>
          </a:p>
        </p:txBody>
      </p:sp>
    </p:spTree>
    <p:extLst>
      <p:ext uri="{BB962C8B-B14F-4D97-AF65-F5344CB8AC3E}">
        <p14:creationId xmlns:p14="http://schemas.microsoft.com/office/powerpoint/2010/main" val="339950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89E6D9-D7F4-40AC-A719-9B0F52E1D414}"/>
              </a:ext>
            </a:extLst>
          </p:cNvPr>
          <p:cNvSpPr>
            <a:spLocks noGrp="1"/>
          </p:cNvSpPr>
          <p:nvPr>
            <p:ph type="title"/>
          </p:nvPr>
        </p:nvSpPr>
        <p:spPr/>
        <p:txBody>
          <a:bodyPr/>
          <a:lstStyle/>
          <a:p>
            <a:r>
              <a:rPr lang="en-US" dirty="0"/>
              <a:t>Research Problem &amp; Goal</a:t>
            </a:r>
          </a:p>
        </p:txBody>
      </p:sp>
      <p:sp>
        <p:nvSpPr>
          <p:cNvPr id="3" name="Content Placeholder 2">
            <a:extLst>
              <a:ext uri="{FF2B5EF4-FFF2-40B4-BE49-F238E27FC236}">
                <a16:creationId xmlns="" xmlns:a16="http://schemas.microsoft.com/office/drawing/2014/main" id="{4A9F010A-AC7E-4EF4-AA8F-F79FB0E68681}"/>
              </a:ext>
            </a:extLst>
          </p:cNvPr>
          <p:cNvSpPr>
            <a:spLocks noGrp="1"/>
          </p:cNvSpPr>
          <p:nvPr>
            <p:ph idx="1"/>
          </p:nvPr>
        </p:nvSpPr>
        <p:spPr/>
        <p:txBody>
          <a:bodyPr>
            <a:normAutofit/>
          </a:bodyPr>
          <a:lstStyle/>
          <a:p>
            <a:pPr marL="0" indent="0" algn="ctr">
              <a:buNone/>
            </a:pPr>
            <a:r>
              <a:rPr lang="en-US" b="1" dirty="0" smtClean="0">
                <a:solidFill>
                  <a:srgbClr val="FF0000"/>
                </a:solidFill>
              </a:rPr>
              <a:t>Problem:</a:t>
            </a:r>
          </a:p>
          <a:p>
            <a:pPr marL="0" indent="0" algn="ctr">
              <a:buNone/>
            </a:pPr>
            <a:r>
              <a:rPr lang="en-US" b="1" dirty="0" err="1" smtClean="0">
                <a:solidFill>
                  <a:srgbClr val="FF0000"/>
                </a:solidFill>
              </a:rPr>
              <a:t>Incels</a:t>
            </a:r>
            <a:r>
              <a:rPr lang="en-US" b="1" dirty="0" smtClean="0">
                <a:solidFill>
                  <a:srgbClr val="FF0000"/>
                </a:solidFill>
              </a:rPr>
              <a:t> are men who believe that they are unable to ever attract a female in a romantic manner. Their online communities tend to encourage misanthropic behaviors, which sometimes manifest violently in the real world. It would be beneficial for society if we could detect these users online and intervene before their radicalization is complete.</a:t>
            </a:r>
            <a:endParaRPr lang="en-US" b="1" dirty="0">
              <a:solidFill>
                <a:srgbClr val="FF0000"/>
              </a:solidFill>
            </a:endParaRPr>
          </a:p>
          <a:p>
            <a:pPr marL="0" indent="0" algn="ctr">
              <a:buNone/>
            </a:pPr>
            <a:r>
              <a:rPr lang="en-US" b="1" dirty="0" smtClean="0">
                <a:solidFill>
                  <a:srgbClr val="FF0000"/>
                </a:solidFill>
              </a:rPr>
              <a:t>Goal:</a:t>
            </a:r>
          </a:p>
          <a:p>
            <a:pPr marL="0" indent="0" algn="ctr">
              <a:buNone/>
            </a:pPr>
            <a:r>
              <a:rPr lang="en-US" b="1" dirty="0" smtClean="0">
                <a:solidFill>
                  <a:srgbClr val="FF0000"/>
                </a:solidFill>
              </a:rPr>
              <a:t>To build a classifier that can detect if a </a:t>
            </a:r>
            <a:r>
              <a:rPr lang="en-US" b="1" dirty="0" err="1" smtClean="0">
                <a:solidFill>
                  <a:srgbClr val="FF0000"/>
                </a:solidFill>
              </a:rPr>
              <a:t>Reddit</a:t>
            </a:r>
            <a:r>
              <a:rPr lang="en-US" b="1" dirty="0" smtClean="0">
                <a:solidFill>
                  <a:srgbClr val="FF0000"/>
                </a:solidFill>
              </a:rPr>
              <a:t> user is likely to be an apart of the </a:t>
            </a:r>
            <a:r>
              <a:rPr lang="en-US" b="1" dirty="0" err="1" smtClean="0">
                <a:solidFill>
                  <a:srgbClr val="FF0000"/>
                </a:solidFill>
              </a:rPr>
              <a:t>reddit</a:t>
            </a:r>
            <a:r>
              <a:rPr lang="en-US" b="1" dirty="0" smtClean="0">
                <a:solidFill>
                  <a:srgbClr val="FF0000"/>
                </a:solidFill>
              </a:rPr>
              <a:t> </a:t>
            </a:r>
            <a:r>
              <a:rPr lang="en-US" b="1" dirty="0" err="1" smtClean="0">
                <a:solidFill>
                  <a:srgbClr val="FF0000"/>
                </a:solidFill>
              </a:rPr>
              <a:t>incel</a:t>
            </a:r>
            <a:r>
              <a:rPr lang="en-US" b="1" dirty="0" smtClean="0">
                <a:solidFill>
                  <a:srgbClr val="FF0000"/>
                </a:solidFill>
              </a:rPr>
              <a:t> community based on their comment activity.</a:t>
            </a:r>
            <a:endParaRPr lang="en-US" b="1" dirty="0">
              <a:solidFill>
                <a:srgbClr val="FF0000"/>
              </a:solidFill>
            </a:endParaRPr>
          </a:p>
        </p:txBody>
      </p:sp>
    </p:spTree>
    <p:extLst>
      <p:ext uri="{BB962C8B-B14F-4D97-AF65-F5344CB8AC3E}">
        <p14:creationId xmlns:p14="http://schemas.microsoft.com/office/powerpoint/2010/main" val="1915814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D398DD-DFB0-4EA2-B8F5-52BE0FAFEBA1}"/>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 xmlns:a16="http://schemas.microsoft.com/office/drawing/2014/main" id="{E291FC76-0B80-4D5C-91B0-60568064D530}"/>
              </a:ext>
            </a:extLst>
          </p:cNvPr>
          <p:cNvSpPr>
            <a:spLocks noGrp="1"/>
          </p:cNvSpPr>
          <p:nvPr>
            <p:ph idx="1"/>
          </p:nvPr>
        </p:nvSpPr>
        <p:spPr/>
        <p:txBody>
          <a:bodyPr/>
          <a:lstStyle/>
          <a:p>
            <a:pPr marL="0" indent="0" algn="ctr">
              <a:buNone/>
            </a:pPr>
            <a:r>
              <a:rPr lang="en-US" b="1" dirty="0" smtClean="0">
                <a:solidFill>
                  <a:srgbClr val="FF0000"/>
                </a:solidFill>
              </a:rPr>
              <a:t>Can a framework of Natural Language Processing and Machine Learning explain the relationship between a </a:t>
            </a:r>
            <a:r>
              <a:rPr lang="en-US" b="1" dirty="0" err="1" smtClean="0">
                <a:solidFill>
                  <a:srgbClr val="FF0000"/>
                </a:solidFill>
              </a:rPr>
              <a:t>Reddit</a:t>
            </a:r>
            <a:r>
              <a:rPr lang="en-US" b="1" dirty="0" smtClean="0">
                <a:solidFill>
                  <a:srgbClr val="FF0000"/>
                </a:solidFill>
              </a:rPr>
              <a:t> user’s comment history, and them being an active user of r/</a:t>
            </a:r>
            <a:r>
              <a:rPr lang="en-US" b="1" dirty="0" err="1" smtClean="0">
                <a:solidFill>
                  <a:srgbClr val="FF0000"/>
                </a:solidFill>
              </a:rPr>
              <a:t>Incels</a:t>
            </a:r>
            <a:r>
              <a:rPr lang="en-US" b="1" dirty="0" smtClean="0">
                <a:solidFill>
                  <a:srgbClr val="FF0000"/>
                </a:solidFill>
              </a:rPr>
              <a:t>?</a:t>
            </a:r>
            <a:endParaRPr lang="en-US" dirty="0"/>
          </a:p>
        </p:txBody>
      </p:sp>
    </p:spTree>
    <p:extLst>
      <p:ext uri="{BB962C8B-B14F-4D97-AF65-F5344CB8AC3E}">
        <p14:creationId xmlns:p14="http://schemas.microsoft.com/office/powerpoint/2010/main" val="1256019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CC4DFC-CD9A-4ACB-821D-C53D96707809}"/>
              </a:ext>
            </a:extLst>
          </p:cNvPr>
          <p:cNvSpPr>
            <a:spLocks noGrp="1"/>
          </p:cNvSpPr>
          <p:nvPr>
            <p:ph type="title"/>
          </p:nvPr>
        </p:nvSpPr>
        <p:spPr/>
        <p:txBody>
          <a:bodyPr/>
          <a:lstStyle/>
          <a:p>
            <a:r>
              <a:rPr lang="en-US" dirty="0"/>
              <a:t>Variables and Metrics</a:t>
            </a:r>
          </a:p>
        </p:txBody>
      </p:sp>
      <p:sp>
        <p:nvSpPr>
          <p:cNvPr id="3" name="Content Placeholder 2">
            <a:extLst>
              <a:ext uri="{FF2B5EF4-FFF2-40B4-BE49-F238E27FC236}">
                <a16:creationId xmlns="" xmlns:a16="http://schemas.microsoft.com/office/drawing/2014/main" id="{A39554A4-FE78-4024-B803-2492EF292C84}"/>
              </a:ext>
            </a:extLst>
          </p:cNvPr>
          <p:cNvSpPr>
            <a:spLocks noGrp="1"/>
          </p:cNvSpPr>
          <p:nvPr>
            <p:ph idx="1"/>
          </p:nvPr>
        </p:nvSpPr>
        <p:spPr/>
        <p:txBody>
          <a:bodyPr/>
          <a:lstStyle/>
          <a:p>
            <a:r>
              <a:rPr lang="en-US" dirty="0"/>
              <a:t>Independent variables: </a:t>
            </a:r>
            <a:r>
              <a:rPr lang="en-US" b="1" dirty="0" smtClean="0">
                <a:solidFill>
                  <a:srgbClr val="FF0000"/>
                </a:solidFill>
              </a:rPr>
              <a:t>A user’s comment history as a document composed of individual comments. </a:t>
            </a:r>
            <a:endParaRPr lang="en-US" b="1" dirty="0">
              <a:solidFill>
                <a:srgbClr val="FF0000"/>
              </a:solidFill>
            </a:endParaRPr>
          </a:p>
          <a:p>
            <a:r>
              <a:rPr lang="en-US" dirty="0"/>
              <a:t>Dependent variable: </a:t>
            </a:r>
            <a:r>
              <a:rPr lang="en-US" b="1" dirty="0" smtClean="0">
                <a:solidFill>
                  <a:srgbClr val="FF0000"/>
                </a:solidFill>
              </a:rPr>
              <a:t>Binary classification label of being an active user of r/</a:t>
            </a:r>
            <a:r>
              <a:rPr lang="en-US" b="1" dirty="0" err="1" smtClean="0">
                <a:solidFill>
                  <a:srgbClr val="FF0000"/>
                </a:solidFill>
              </a:rPr>
              <a:t>Incels</a:t>
            </a:r>
            <a:r>
              <a:rPr lang="en-US" b="1" dirty="0" smtClean="0">
                <a:solidFill>
                  <a:srgbClr val="FF0000"/>
                </a:solidFill>
              </a:rPr>
              <a:t>.</a:t>
            </a:r>
            <a:endParaRPr lang="en-US" dirty="0"/>
          </a:p>
          <a:p>
            <a:endParaRPr lang="en-US" dirty="0"/>
          </a:p>
          <a:p>
            <a:pPr marL="0" indent="0">
              <a:buNone/>
            </a:pPr>
            <a:endParaRPr lang="en-US" dirty="0"/>
          </a:p>
        </p:txBody>
      </p:sp>
    </p:spTree>
    <p:extLst>
      <p:ext uri="{BB962C8B-B14F-4D97-AF65-F5344CB8AC3E}">
        <p14:creationId xmlns:p14="http://schemas.microsoft.com/office/powerpoint/2010/main" val="3193785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00886B-B8E6-4C92-8829-766976EA32DB}"/>
              </a:ext>
            </a:extLst>
          </p:cNvPr>
          <p:cNvSpPr>
            <a:spLocks noGrp="1"/>
          </p:cNvSpPr>
          <p:nvPr>
            <p:ph type="title"/>
          </p:nvPr>
        </p:nvSpPr>
        <p:spPr/>
        <p:txBody>
          <a:bodyPr/>
          <a:lstStyle/>
          <a:p>
            <a:r>
              <a:rPr lang="en-US" dirty="0"/>
              <a:t>Identify and Gather Data</a:t>
            </a:r>
          </a:p>
        </p:txBody>
      </p:sp>
      <p:sp>
        <p:nvSpPr>
          <p:cNvPr id="3" name="Content Placeholder 2">
            <a:extLst>
              <a:ext uri="{FF2B5EF4-FFF2-40B4-BE49-F238E27FC236}">
                <a16:creationId xmlns="" xmlns:a16="http://schemas.microsoft.com/office/drawing/2014/main" id="{C6A045D4-8B57-462C-920A-097C22388E0A}"/>
              </a:ext>
            </a:extLst>
          </p:cNvPr>
          <p:cNvSpPr>
            <a:spLocks noGrp="1"/>
          </p:cNvSpPr>
          <p:nvPr>
            <p:ph idx="1"/>
          </p:nvPr>
        </p:nvSpPr>
        <p:spPr>
          <a:xfrm>
            <a:off x="838200" y="1392196"/>
            <a:ext cx="10515600" cy="5115696"/>
          </a:xfrm>
        </p:spPr>
        <p:txBody>
          <a:bodyPr>
            <a:normAutofit fontScale="92500" lnSpcReduction="10000"/>
          </a:bodyPr>
          <a:lstStyle/>
          <a:p>
            <a:r>
              <a:rPr lang="en-US" b="1" dirty="0" smtClean="0">
                <a:solidFill>
                  <a:srgbClr val="FF0000"/>
                </a:solidFill>
              </a:rPr>
              <a:t>The data I need.</a:t>
            </a:r>
          </a:p>
          <a:p>
            <a:pPr lvl="1"/>
            <a:r>
              <a:rPr lang="en-US" b="1" dirty="0" smtClean="0">
                <a:solidFill>
                  <a:srgbClr val="FF0000"/>
                </a:solidFill>
              </a:rPr>
              <a:t>1. The text of comments of </a:t>
            </a:r>
            <a:r>
              <a:rPr lang="en-US" b="1" dirty="0" err="1" smtClean="0">
                <a:solidFill>
                  <a:srgbClr val="FF0000"/>
                </a:solidFill>
              </a:rPr>
              <a:t>reddit</a:t>
            </a:r>
            <a:r>
              <a:rPr lang="en-US" b="1" dirty="0" smtClean="0">
                <a:solidFill>
                  <a:srgbClr val="FF0000"/>
                </a:solidFill>
              </a:rPr>
              <a:t> users who are active users of r/</a:t>
            </a:r>
            <a:r>
              <a:rPr lang="en-US" b="1" dirty="0" err="1" smtClean="0">
                <a:solidFill>
                  <a:srgbClr val="FF0000"/>
                </a:solidFill>
              </a:rPr>
              <a:t>Incels</a:t>
            </a:r>
            <a:r>
              <a:rPr lang="en-US" b="1" dirty="0" smtClean="0">
                <a:solidFill>
                  <a:srgbClr val="FF0000"/>
                </a:solidFill>
              </a:rPr>
              <a:t>.</a:t>
            </a:r>
          </a:p>
          <a:p>
            <a:pPr lvl="1"/>
            <a:r>
              <a:rPr lang="en-US" b="1" dirty="0" smtClean="0">
                <a:solidFill>
                  <a:srgbClr val="FF0000"/>
                </a:solidFill>
              </a:rPr>
              <a:t>2. The text of comments of </a:t>
            </a:r>
            <a:r>
              <a:rPr lang="en-US" b="1" dirty="0" err="1" smtClean="0">
                <a:solidFill>
                  <a:srgbClr val="FF0000"/>
                </a:solidFill>
              </a:rPr>
              <a:t>reddit</a:t>
            </a:r>
            <a:r>
              <a:rPr lang="en-US" b="1" dirty="0" smtClean="0">
                <a:solidFill>
                  <a:srgbClr val="FF0000"/>
                </a:solidFill>
              </a:rPr>
              <a:t> users who are NOT active users of r/</a:t>
            </a:r>
            <a:r>
              <a:rPr lang="en-US" b="1" dirty="0" err="1" smtClean="0">
                <a:solidFill>
                  <a:srgbClr val="FF0000"/>
                </a:solidFill>
              </a:rPr>
              <a:t>Incels</a:t>
            </a:r>
            <a:r>
              <a:rPr lang="en-US" b="1" dirty="0" smtClean="0">
                <a:solidFill>
                  <a:srgbClr val="FF0000"/>
                </a:solidFill>
              </a:rPr>
              <a:t>.</a:t>
            </a:r>
          </a:p>
          <a:p>
            <a:r>
              <a:rPr lang="en-US" b="1" dirty="0" smtClean="0">
                <a:solidFill>
                  <a:srgbClr val="FF0000"/>
                </a:solidFill>
              </a:rPr>
              <a:t>My source data: Comment data from 60 popular </a:t>
            </a:r>
            <a:r>
              <a:rPr lang="en-US" b="1" dirty="0" err="1" smtClean="0">
                <a:solidFill>
                  <a:srgbClr val="FF0000"/>
                </a:solidFill>
              </a:rPr>
              <a:t>subreddits</a:t>
            </a:r>
            <a:r>
              <a:rPr lang="en-US" b="1" dirty="0" smtClean="0">
                <a:solidFill>
                  <a:srgbClr val="FF0000"/>
                </a:solidFill>
              </a:rPr>
              <a:t> and r/</a:t>
            </a:r>
            <a:r>
              <a:rPr lang="en-US" b="1" dirty="0" err="1" smtClean="0">
                <a:solidFill>
                  <a:srgbClr val="FF0000"/>
                </a:solidFill>
              </a:rPr>
              <a:t>Incels</a:t>
            </a:r>
            <a:r>
              <a:rPr lang="en-US" b="1" dirty="0" smtClean="0">
                <a:solidFill>
                  <a:srgbClr val="FF0000"/>
                </a:solidFill>
              </a:rPr>
              <a:t> over the 6 months of 2017 before r/</a:t>
            </a:r>
            <a:r>
              <a:rPr lang="en-US" b="1" dirty="0" err="1" smtClean="0">
                <a:solidFill>
                  <a:srgbClr val="FF0000"/>
                </a:solidFill>
              </a:rPr>
              <a:t>Incels</a:t>
            </a:r>
            <a:r>
              <a:rPr lang="en-US" b="1" dirty="0" smtClean="0">
                <a:solidFill>
                  <a:srgbClr val="FF0000"/>
                </a:solidFill>
              </a:rPr>
              <a:t> was banned.</a:t>
            </a:r>
          </a:p>
          <a:p>
            <a:pPr lvl="1"/>
            <a:r>
              <a:rPr lang="en-US" dirty="0">
                <a:solidFill>
                  <a:schemeClr val="accent6"/>
                </a:solidFill>
                <a:hlinkClick r:id="rId2"/>
              </a:rPr>
              <a:t>https://sguru.org/best-subreddits-of-all-the-time</a:t>
            </a:r>
            <a:r>
              <a:rPr lang="en-US" dirty="0" smtClean="0">
                <a:solidFill>
                  <a:schemeClr val="accent6"/>
                </a:solidFill>
                <a:hlinkClick r:id="rId2"/>
              </a:rPr>
              <a:t>/</a:t>
            </a:r>
            <a:endParaRPr lang="en-US" b="1" dirty="0" smtClean="0">
              <a:solidFill>
                <a:srgbClr val="FF0000"/>
              </a:solidFill>
            </a:endParaRPr>
          </a:p>
          <a:p>
            <a:r>
              <a:rPr lang="en-US" b="1" dirty="0" smtClean="0">
                <a:solidFill>
                  <a:srgbClr val="FF0000"/>
                </a:solidFill>
              </a:rPr>
              <a:t>1. Query for </a:t>
            </a:r>
            <a:r>
              <a:rPr lang="en-US" b="1" dirty="0" err="1" smtClean="0">
                <a:solidFill>
                  <a:srgbClr val="FF0000"/>
                </a:solidFill>
              </a:rPr>
              <a:t>Reddit</a:t>
            </a:r>
            <a:r>
              <a:rPr lang="en-US" b="1" dirty="0" smtClean="0">
                <a:solidFill>
                  <a:srgbClr val="FF0000"/>
                </a:solidFill>
              </a:rPr>
              <a:t> user comment histories over the r/</a:t>
            </a:r>
            <a:r>
              <a:rPr lang="en-US" b="1" dirty="0" err="1" smtClean="0">
                <a:solidFill>
                  <a:srgbClr val="FF0000"/>
                </a:solidFill>
              </a:rPr>
              <a:t>Incels</a:t>
            </a:r>
            <a:r>
              <a:rPr lang="en-US" b="1" dirty="0" smtClean="0">
                <a:solidFill>
                  <a:srgbClr val="FF0000"/>
                </a:solidFill>
              </a:rPr>
              <a:t> </a:t>
            </a:r>
            <a:r>
              <a:rPr lang="en-US" b="1" dirty="0" err="1" smtClean="0">
                <a:solidFill>
                  <a:srgbClr val="FF0000"/>
                </a:solidFill>
              </a:rPr>
              <a:t>subreddit</a:t>
            </a:r>
            <a:r>
              <a:rPr lang="en-US" b="1" dirty="0" smtClean="0">
                <a:solidFill>
                  <a:srgbClr val="FF0000"/>
                </a:solidFill>
              </a:rPr>
              <a:t> to determine who is an active </a:t>
            </a:r>
            <a:r>
              <a:rPr lang="en-US" b="1" dirty="0" err="1" smtClean="0">
                <a:solidFill>
                  <a:srgbClr val="FF0000"/>
                </a:solidFill>
              </a:rPr>
              <a:t>incel</a:t>
            </a:r>
            <a:r>
              <a:rPr lang="en-US" b="1" dirty="0" smtClean="0">
                <a:solidFill>
                  <a:srgbClr val="FF0000"/>
                </a:solidFill>
              </a:rPr>
              <a:t> user.</a:t>
            </a:r>
          </a:p>
          <a:p>
            <a:r>
              <a:rPr lang="en-US" b="1" dirty="0" smtClean="0">
                <a:solidFill>
                  <a:srgbClr val="FF0000"/>
                </a:solidFill>
              </a:rPr>
              <a:t>2. Query for comments those active </a:t>
            </a:r>
            <a:r>
              <a:rPr lang="en-US" b="1" dirty="0" err="1" smtClean="0">
                <a:solidFill>
                  <a:srgbClr val="FF0000"/>
                </a:solidFill>
              </a:rPr>
              <a:t>incel</a:t>
            </a:r>
            <a:r>
              <a:rPr lang="en-US" b="1" dirty="0" smtClean="0">
                <a:solidFill>
                  <a:srgbClr val="FF0000"/>
                </a:solidFill>
              </a:rPr>
              <a:t> users made in the list of 60 </a:t>
            </a:r>
            <a:r>
              <a:rPr lang="en-US" b="1" dirty="0" err="1" smtClean="0">
                <a:solidFill>
                  <a:srgbClr val="FF0000"/>
                </a:solidFill>
              </a:rPr>
              <a:t>subreddits</a:t>
            </a:r>
            <a:r>
              <a:rPr lang="en-US" b="1" dirty="0" smtClean="0">
                <a:solidFill>
                  <a:srgbClr val="FF0000"/>
                </a:solidFill>
              </a:rPr>
              <a:t>.</a:t>
            </a:r>
          </a:p>
          <a:p>
            <a:r>
              <a:rPr lang="en-US" b="1" dirty="0" smtClean="0">
                <a:solidFill>
                  <a:srgbClr val="FF0000"/>
                </a:solidFill>
              </a:rPr>
              <a:t>3. Query for comments non-</a:t>
            </a:r>
            <a:r>
              <a:rPr lang="en-US" b="1" dirty="0" err="1" smtClean="0">
                <a:solidFill>
                  <a:srgbClr val="FF0000"/>
                </a:solidFill>
              </a:rPr>
              <a:t>incel</a:t>
            </a:r>
            <a:r>
              <a:rPr lang="en-US" b="1" dirty="0" smtClean="0">
                <a:solidFill>
                  <a:srgbClr val="FF0000"/>
                </a:solidFill>
              </a:rPr>
              <a:t> users made in those same </a:t>
            </a:r>
            <a:r>
              <a:rPr lang="en-US" b="1" dirty="0" err="1" smtClean="0">
                <a:solidFill>
                  <a:srgbClr val="FF0000"/>
                </a:solidFill>
              </a:rPr>
              <a:t>subreddits</a:t>
            </a:r>
            <a:r>
              <a:rPr lang="en-US" b="1" dirty="0" smtClean="0">
                <a:solidFill>
                  <a:srgbClr val="FF0000"/>
                </a:solidFill>
              </a:rPr>
              <a:t>. Ensure that these users have a similar number of comments in these </a:t>
            </a:r>
            <a:r>
              <a:rPr lang="en-US" b="1" dirty="0" err="1" smtClean="0">
                <a:solidFill>
                  <a:srgbClr val="FF0000"/>
                </a:solidFill>
              </a:rPr>
              <a:t>subreddits</a:t>
            </a:r>
            <a:r>
              <a:rPr lang="en-US" b="1" dirty="0" smtClean="0">
                <a:solidFill>
                  <a:srgbClr val="FF0000"/>
                </a:solidFill>
              </a:rPr>
              <a:t> to </a:t>
            </a:r>
            <a:r>
              <a:rPr lang="en-US" b="1" dirty="0" err="1" smtClean="0">
                <a:solidFill>
                  <a:srgbClr val="FF0000"/>
                </a:solidFill>
              </a:rPr>
              <a:t>incel</a:t>
            </a:r>
            <a:r>
              <a:rPr lang="en-US" b="1" dirty="0" smtClean="0">
                <a:solidFill>
                  <a:srgbClr val="FF0000"/>
                </a:solidFill>
              </a:rPr>
              <a:t> users.</a:t>
            </a:r>
          </a:p>
          <a:p>
            <a:endParaRPr lang="en-US" dirty="0"/>
          </a:p>
        </p:txBody>
      </p:sp>
    </p:spTree>
    <p:extLst>
      <p:ext uri="{BB962C8B-B14F-4D97-AF65-F5344CB8AC3E}">
        <p14:creationId xmlns:p14="http://schemas.microsoft.com/office/powerpoint/2010/main" val="3235811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10135F-436C-43A6-B97B-0D3290966A31}"/>
              </a:ext>
            </a:extLst>
          </p:cNvPr>
          <p:cNvSpPr>
            <a:spLocks noGrp="1"/>
          </p:cNvSpPr>
          <p:nvPr>
            <p:ph type="title"/>
          </p:nvPr>
        </p:nvSpPr>
        <p:spPr/>
        <p:txBody>
          <a:bodyPr/>
          <a:lstStyle/>
          <a:p>
            <a:r>
              <a:rPr lang="en-US" dirty="0"/>
              <a:t>Process and Prepare Data</a:t>
            </a:r>
          </a:p>
        </p:txBody>
      </p:sp>
      <p:sp>
        <p:nvSpPr>
          <p:cNvPr id="3" name="Content Placeholder 2">
            <a:extLst>
              <a:ext uri="{FF2B5EF4-FFF2-40B4-BE49-F238E27FC236}">
                <a16:creationId xmlns="" xmlns:a16="http://schemas.microsoft.com/office/drawing/2014/main" id="{7635C22D-C353-4667-A7F1-9B336C79683E}"/>
              </a:ext>
            </a:extLst>
          </p:cNvPr>
          <p:cNvSpPr>
            <a:spLocks noGrp="1"/>
          </p:cNvSpPr>
          <p:nvPr>
            <p:ph idx="1"/>
          </p:nvPr>
        </p:nvSpPr>
        <p:spPr>
          <a:xfrm>
            <a:off x="731109" y="1759723"/>
            <a:ext cx="10515600" cy="4351338"/>
          </a:xfrm>
        </p:spPr>
        <p:txBody>
          <a:bodyPr>
            <a:normAutofit/>
          </a:bodyPr>
          <a:lstStyle/>
          <a:p>
            <a:r>
              <a:rPr lang="en-US" sz="2200" b="1" dirty="0" smtClean="0">
                <a:solidFill>
                  <a:srgbClr val="FF0000"/>
                </a:solidFill>
              </a:rPr>
              <a:t>Step 1: </a:t>
            </a:r>
            <a:r>
              <a:rPr lang="en-US" sz="2200" b="1" dirty="0">
                <a:solidFill>
                  <a:srgbClr val="FF0000"/>
                </a:solidFill>
              </a:rPr>
              <a:t>Remove [deleted], [removed], and moderator posts</a:t>
            </a:r>
            <a:r>
              <a:rPr lang="en-US" sz="2200" b="1" dirty="0" smtClean="0">
                <a:solidFill>
                  <a:srgbClr val="FF0000"/>
                </a:solidFill>
              </a:rPr>
              <a:t>.</a:t>
            </a:r>
          </a:p>
          <a:p>
            <a:r>
              <a:rPr lang="en-US" sz="2200" b="1" dirty="0" smtClean="0">
                <a:solidFill>
                  <a:srgbClr val="FF0000"/>
                </a:solidFill>
              </a:rPr>
              <a:t>Step </a:t>
            </a:r>
            <a:r>
              <a:rPr lang="en-US" sz="2200" b="1" dirty="0">
                <a:solidFill>
                  <a:srgbClr val="FF0000"/>
                </a:solidFill>
              </a:rPr>
              <a:t>2</a:t>
            </a:r>
            <a:r>
              <a:rPr lang="en-US" sz="2200" b="1" dirty="0" smtClean="0">
                <a:solidFill>
                  <a:srgbClr val="FF0000"/>
                </a:solidFill>
              </a:rPr>
              <a:t>: Turn every user’s comment history into an individual corpus. </a:t>
            </a:r>
            <a:r>
              <a:rPr lang="en-US" sz="2200" b="1" dirty="0" err="1" smtClean="0">
                <a:solidFill>
                  <a:srgbClr val="FF0000"/>
                </a:solidFill>
              </a:rPr>
              <a:t>Concat</a:t>
            </a:r>
            <a:r>
              <a:rPr lang="en-US" sz="2200" b="1" dirty="0" smtClean="0">
                <a:solidFill>
                  <a:srgbClr val="FF0000"/>
                </a:solidFill>
              </a:rPr>
              <a:t> comments, and append [START] and [END] to the start and end of every comment.</a:t>
            </a:r>
          </a:p>
          <a:p>
            <a:r>
              <a:rPr lang="en-US" sz="2200" b="1" dirty="0" smtClean="0">
                <a:solidFill>
                  <a:srgbClr val="FF0000"/>
                </a:solidFill>
              </a:rPr>
              <a:t>Step 3: </a:t>
            </a:r>
            <a:r>
              <a:rPr lang="en-US" sz="2200" b="1" dirty="0" err="1" smtClean="0">
                <a:solidFill>
                  <a:srgbClr val="FF0000"/>
                </a:solidFill>
              </a:rPr>
              <a:t>Vectorize</a:t>
            </a:r>
            <a:r>
              <a:rPr lang="en-US" sz="2200" b="1" dirty="0" smtClean="0">
                <a:solidFill>
                  <a:srgbClr val="FF0000"/>
                </a:solidFill>
              </a:rPr>
              <a:t> the textual </a:t>
            </a:r>
            <a:r>
              <a:rPr lang="en-US" sz="2200" b="1" dirty="0" smtClean="0">
                <a:solidFill>
                  <a:srgbClr val="FF0000"/>
                </a:solidFill>
              </a:rPr>
              <a:t>data using TD-IDF, </a:t>
            </a:r>
            <a:r>
              <a:rPr lang="en-US" sz="2200" b="1" dirty="0" smtClean="0">
                <a:solidFill>
                  <a:srgbClr val="FF0000"/>
                </a:solidFill>
              </a:rPr>
              <a:t>to prepare for feature creation/extraction</a:t>
            </a:r>
            <a:r>
              <a:rPr lang="en-US" sz="2200" b="1" dirty="0" smtClean="0">
                <a:solidFill>
                  <a:srgbClr val="FF0000"/>
                </a:solidFill>
              </a:rPr>
              <a:t>.</a:t>
            </a:r>
          </a:p>
          <a:p>
            <a:r>
              <a:rPr lang="en-US" sz="2200" b="1" dirty="0" smtClean="0">
                <a:solidFill>
                  <a:srgbClr val="FF0000"/>
                </a:solidFill>
              </a:rPr>
              <a:t>Step 4: Do a 5-fold </a:t>
            </a:r>
            <a:r>
              <a:rPr lang="en-US" sz="2200" b="1" dirty="0" err="1" smtClean="0">
                <a:solidFill>
                  <a:srgbClr val="FF0000"/>
                </a:solidFill>
              </a:rPr>
              <a:t>gridsearch</a:t>
            </a:r>
            <a:r>
              <a:rPr lang="en-US" sz="2200" b="1" dirty="0" smtClean="0">
                <a:solidFill>
                  <a:srgbClr val="FF0000"/>
                </a:solidFill>
              </a:rPr>
              <a:t> for best </a:t>
            </a:r>
            <a:r>
              <a:rPr lang="en-US" sz="2200" b="1" dirty="0" err="1" smtClean="0">
                <a:solidFill>
                  <a:srgbClr val="FF0000"/>
                </a:solidFill>
              </a:rPr>
              <a:t>hyperparameters</a:t>
            </a:r>
            <a:r>
              <a:rPr lang="en-US" sz="2200" b="1" dirty="0" smtClean="0">
                <a:solidFill>
                  <a:srgbClr val="FF0000"/>
                </a:solidFill>
              </a:rPr>
              <a:t>.</a:t>
            </a:r>
            <a:endParaRPr lang="en-US" sz="2200" b="1" dirty="0">
              <a:solidFill>
                <a:srgbClr val="FF0000"/>
              </a:solidFill>
            </a:endParaRPr>
          </a:p>
          <a:p>
            <a:r>
              <a:rPr lang="en-US" sz="2200" b="1" dirty="0" smtClean="0">
                <a:solidFill>
                  <a:srgbClr val="FF0000"/>
                </a:solidFill>
              </a:rPr>
              <a:t>Step 5: Save the result of the model.</a:t>
            </a:r>
          </a:p>
          <a:p>
            <a:pPr marL="0" indent="0">
              <a:buNone/>
            </a:pPr>
            <a:endParaRPr lang="en-US" sz="2200" b="1" dirty="0" smtClean="0">
              <a:solidFill>
                <a:srgbClr val="FF0000"/>
              </a:solidFill>
            </a:endParaRPr>
          </a:p>
        </p:txBody>
      </p:sp>
    </p:spTree>
    <p:extLst>
      <p:ext uri="{BB962C8B-B14F-4D97-AF65-F5344CB8AC3E}">
        <p14:creationId xmlns:p14="http://schemas.microsoft.com/office/powerpoint/2010/main" val="722054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10135F-436C-43A6-B97B-0D3290966A31}"/>
              </a:ext>
            </a:extLst>
          </p:cNvPr>
          <p:cNvSpPr>
            <a:spLocks noGrp="1"/>
          </p:cNvSpPr>
          <p:nvPr>
            <p:ph type="title"/>
          </p:nvPr>
        </p:nvSpPr>
        <p:spPr>
          <a:xfrm>
            <a:off x="862914" y="93276"/>
            <a:ext cx="10515600" cy="1325563"/>
          </a:xfrm>
        </p:spPr>
        <p:txBody>
          <a:bodyPr/>
          <a:lstStyle/>
          <a:p>
            <a:r>
              <a:rPr lang="en-US" dirty="0" smtClean="0"/>
              <a:t>Dataset Properties: T-SNE Graph</a:t>
            </a:r>
            <a:endParaRPr lang="en-US" dirty="0"/>
          </a:p>
        </p:txBody>
      </p:sp>
      <p:sp>
        <p:nvSpPr>
          <p:cNvPr id="4" name="TextBox 3"/>
          <p:cNvSpPr txBox="1"/>
          <p:nvPr/>
        </p:nvSpPr>
        <p:spPr>
          <a:xfrm>
            <a:off x="862914" y="1326292"/>
            <a:ext cx="2720545" cy="369332"/>
          </a:xfrm>
          <a:prstGeom prst="rect">
            <a:avLst/>
          </a:prstGeom>
          <a:noFill/>
        </p:spPr>
        <p:txBody>
          <a:bodyPr wrap="square" rtlCol="0">
            <a:spAutoFit/>
          </a:bodyPr>
          <a:lstStyle/>
          <a:p>
            <a:pPr algn="ctr"/>
            <a:r>
              <a:rPr lang="en-US" dirty="0" smtClean="0"/>
              <a:t>2017-05</a:t>
            </a:r>
            <a:endParaRPr lang="en-US" dirty="0"/>
          </a:p>
        </p:txBody>
      </p:sp>
      <p:sp>
        <p:nvSpPr>
          <p:cNvPr id="5" name="TextBox 4"/>
          <p:cNvSpPr txBox="1"/>
          <p:nvPr/>
        </p:nvSpPr>
        <p:spPr>
          <a:xfrm>
            <a:off x="4417541" y="1326292"/>
            <a:ext cx="2720545" cy="369332"/>
          </a:xfrm>
          <a:prstGeom prst="rect">
            <a:avLst/>
          </a:prstGeom>
          <a:noFill/>
        </p:spPr>
        <p:txBody>
          <a:bodyPr wrap="square" rtlCol="0">
            <a:spAutoFit/>
          </a:bodyPr>
          <a:lstStyle/>
          <a:p>
            <a:pPr algn="ctr"/>
            <a:r>
              <a:rPr lang="en-US" dirty="0" smtClean="0"/>
              <a:t>2017-06</a:t>
            </a:r>
            <a:endParaRPr lang="en-US" dirty="0"/>
          </a:p>
        </p:txBody>
      </p:sp>
      <p:sp>
        <p:nvSpPr>
          <p:cNvPr id="6" name="TextBox 5"/>
          <p:cNvSpPr txBox="1"/>
          <p:nvPr/>
        </p:nvSpPr>
        <p:spPr>
          <a:xfrm>
            <a:off x="7828006" y="1337964"/>
            <a:ext cx="2720545" cy="369332"/>
          </a:xfrm>
          <a:prstGeom prst="rect">
            <a:avLst/>
          </a:prstGeom>
          <a:noFill/>
        </p:spPr>
        <p:txBody>
          <a:bodyPr wrap="square" rtlCol="0">
            <a:spAutoFit/>
          </a:bodyPr>
          <a:lstStyle/>
          <a:p>
            <a:pPr algn="ctr"/>
            <a:r>
              <a:rPr lang="en-US" dirty="0" smtClean="0"/>
              <a:t>2017-07</a:t>
            </a:r>
            <a:endParaRPr lang="en-US" dirty="0"/>
          </a:p>
        </p:txBody>
      </p:sp>
      <p:sp>
        <p:nvSpPr>
          <p:cNvPr id="7" name="TextBox 6"/>
          <p:cNvSpPr txBox="1"/>
          <p:nvPr/>
        </p:nvSpPr>
        <p:spPr>
          <a:xfrm>
            <a:off x="862914" y="3917092"/>
            <a:ext cx="2720545" cy="369332"/>
          </a:xfrm>
          <a:prstGeom prst="rect">
            <a:avLst/>
          </a:prstGeom>
          <a:noFill/>
        </p:spPr>
        <p:txBody>
          <a:bodyPr wrap="square" rtlCol="0">
            <a:spAutoFit/>
          </a:bodyPr>
          <a:lstStyle/>
          <a:p>
            <a:pPr algn="ctr"/>
            <a:r>
              <a:rPr lang="en-US" dirty="0" smtClean="0"/>
              <a:t>2017-08</a:t>
            </a:r>
            <a:endParaRPr lang="en-US" dirty="0"/>
          </a:p>
        </p:txBody>
      </p:sp>
      <p:sp>
        <p:nvSpPr>
          <p:cNvPr id="8" name="TextBox 7"/>
          <p:cNvSpPr txBox="1"/>
          <p:nvPr/>
        </p:nvSpPr>
        <p:spPr>
          <a:xfrm>
            <a:off x="4417540" y="3917092"/>
            <a:ext cx="2720545" cy="369332"/>
          </a:xfrm>
          <a:prstGeom prst="rect">
            <a:avLst/>
          </a:prstGeom>
          <a:noFill/>
        </p:spPr>
        <p:txBody>
          <a:bodyPr wrap="square" rtlCol="0">
            <a:spAutoFit/>
          </a:bodyPr>
          <a:lstStyle/>
          <a:p>
            <a:pPr algn="ctr"/>
            <a:r>
              <a:rPr lang="en-US" dirty="0" smtClean="0"/>
              <a:t>2017-09</a:t>
            </a:r>
            <a:endParaRPr lang="en-US" dirty="0"/>
          </a:p>
        </p:txBody>
      </p:sp>
      <p:sp>
        <p:nvSpPr>
          <p:cNvPr id="9" name="TextBox 8"/>
          <p:cNvSpPr txBox="1"/>
          <p:nvPr/>
        </p:nvSpPr>
        <p:spPr>
          <a:xfrm>
            <a:off x="7828006" y="3917092"/>
            <a:ext cx="2720545" cy="369332"/>
          </a:xfrm>
          <a:prstGeom prst="rect">
            <a:avLst/>
          </a:prstGeom>
          <a:noFill/>
        </p:spPr>
        <p:txBody>
          <a:bodyPr wrap="square" rtlCol="0">
            <a:spAutoFit/>
          </a:bodyPr>
          <a:lstStyle/>
          <a:p>
            <a:pPr algn="ctr"/>
            <a:r>
              <a:rPr lang="en-US" dirty="0" smtClean="0"/>
              <a:t>2017-10</a:t>
            </a:r>
            <a:endParaRPr lang="en-US" dirty="0"/>
          </a:p>
        </p:txBody>
      </p:sp>
      <p:pic>
        <p:nvPicPr>
          <p:cNvPr id="11" name="Picture 10"/>
          <p:cNvPicPr>
            <a:picLocks noChangeAspect="1"/>
          </p:cNvPicPr>
          <p:nvPr/>
        </p:nvPicPr>
        <p:blipFill>
          <a:blip r:embed="rId2"/>
          <a:stretch>
            <a:fillRect/>
          </a:stretch>
        </p:blipFill>
        <p:spPr>
          <a:xfrm>
            <a:off x="678734" y="1659959"/>
            <a:ext cx="3283196" cy="2342697"/>
          </a:xfrm>
          <a:prstGeom prst="rect">
            <a:avLst/>
          </a:prstGeom>
        </p:spPr>
      </p:pic>
      <p:pic>
        <p:nvPicPr>
          <p:cNvPr id="12" name="Picture 11"/>
          <p:cNvPicPr>
            <a:picLocks noChangeAspect="1"/>
          </p:cNvPicPr>
          <p:nvPr/>
        </p:nvPicPr>
        <p:blipFill>
          <a:blip r:embed="rId3"/>
          <a:stretch>
            <a:fillRect/>
          </a:stretch>
        </p:blipFill>
        <p:spPr>
          <a:xfrm>
            <a:off x="4151356" y="1659959"/>
            <a:ext cx="3150806" cy="2342698"/>
          </a:xfrm>
          <a:prstGeom prst="rect">
            <a:avLst/>
          </a:prstGeom>
        </p:spPr>
      </p:pic>
      <p:pic>
        <p:nvPicPr>
          <p:cNvPr id="13" name="Picture 12"/>
          <p:cNvPicPr>
            <a:picLocks noChangeAspect="1"/>
          </p:cNvPicPr>
          <p:nvPr/>
        </p:nvPicPr>
        <p:blipFill>
          <a:blip r:embed="rId4"/>
          <a:stretch>
            <a:fillRect/>
          </a:stretch>
        </p:blipFill>
        <p:spPr>
          <a:xfrm>
            <a:off x="7668966" y="1707296"/>
            <a:ext cx="3038929" cy="2295361"/>
          </a:xfrm>
          <a:prstGeom prst="rect">
            <a:avLst/>
          </a:prstGeom>
        </p:spPr>
      </p:pic>
      <p:pic>
        <p:nvPicPr>
          <p:cNvPr id="14" name="Picture 13"/>
          <p:cNvPicPr>
            <a:picLocks noChangeAspect="1"/>
          </p:cNvPicPr>
          <p:nvPr/>
        </p:nvPicPr>
        <p:blipFill>
          <a:blip r:embed="rId5"/>
          <a:stretch>
            <a:fillRect/>
          </a:stretch>
        </p:blipFill>
        <p:spPr>
          <a:xfrm>
            <a:off x="728046" y="4248150"/>
            <a:ext cx="3125702" cy="2259742"/>
          </a:xfrm>
          <a:prstGeom prst="rect">
            <a:avLst/>
          </a:prstGeom>
        </p:spPr>
      </p:pic>
      <p:pic>
        <p:nvPicPr>
          <p:cNvPr id="15" name="Picture 14"/>
          <p:cNvPicPr>
            <a:picLocks noChangeAspect="1"/>
          </p:cNvPicPr>
          <p:nvPr/>
        </p:nvPicPr>
        <p:blipFill>
          <a:blip r:embed="rId6"/>
          <a:stretch>
            <a:fillRect/>
          </a:stretch>
        </p:blipFill>
        <p:spPr>
          <a:xfrm>
            <a:off x="4170406" y="4286424"/>
            <a:ext cx="3244447" cy="2331946"/>
          </a:xfrm>
          <a:prstGeom prst="rect">
            <a:avLst/>
          </a:prstGeom>
        </p:spPr>
      </p:pic>
      <p:pic>
        <p:nvPicPr>
          <p:cNvPr id="16" name="Picture 15"/>
          <p:cNvPicPr>
            <a:picLocks noChangeAspect="1"/>
          </p:cNvPicPr>
          <p:nvPr/>
        </p:nvPicPr>
        <p:blipFill>
          <a:blip r:embed="rId7"/>
          <a:stretch>
            <a:fillRect/>
          </a:stretch>
        </p:blipFill>
        <p:spPr>
          <a:xfrm>
            <a:off x="7661987" y="4286425"/>
            <a:ext cx="3342175" cy="2331946"/>
          </a:xfrm>
          <a:prstGeom prst="rect">
            <a:avLst/>
          </a:prstGeom>
        </p:spPr>
      </p:pic>
    </p:spTree>
    <p:extLst>
      <p:ext uri="{BB962C8B-B14F-4D97-AF65-F5344CB8AC3E}">
        <p14:creationId xmlns:p14="http://schemas.microsoft.com/office/powerpoint/2010/main" val="211619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10135F-436C-43A6-B97B-0D3290966A31}"/>
              </a:ext>
            </a:extLst>
          </p:cNvPr>
          <p:cNvSpPr>
            <a:spLocks noGrp="1"/>
          </p:cNvSpPr>
          <p:nvPr>
            <p:ph type="title"/>
          </p:nvPr>
        </p:nvSpPr>
        <p:spPr>
          <a:xfrm>
            <a:off x="862914" y="93276"/>
            <a:ext cx="10515600" cy="1325563"/>
          </a:xfrm>
        </p:spPr>
        <p:txBody>
          <a:bodyPr/>
          <a:lstStyle/>
          <a:p>
            <a:r>
              <a:rPr lang="en-US" dirty="0" smtClean="0"/>
              <a:t>Model Scores</a:t>
            </a:r>
            <a:endParaRPr lang="en-US" dirty="0"/>
          </a:p>
        </p:txBody>
      </p:sp>
      <p:sp>
        <p:nvSpPr>
          <p:cNvPr id="4" name="TextBox 3"/>
          <p:cNvSpPr txBox="1"/>
          <p:nvPr/>
        </p:nvSpPr>
        <p:spPr>
          <a:xfrm>
            <a:off x="862914" y="1326292"/>
            <a:ext cx="2720545" cy="369332"/>
          </a:xfrm>
          <a:prstGeom prst="rect">
            <a:avLst/>
          </a:prstGeom>
          <a:noFill/>
        </p:spPr>
        <p:txBody>
          <a:bodyPr wrap="square" rtlCol="0">
            <a:spAutoFit/>
          </a:bodyPr>
          <a:lstStyle/>
          <a:p>
            <a:pPr algn="ctr"/>
            <a:r>
              <a:rPr lang="en-US" dirty="0" smtClean="0"/>
              <a:t>2017-05</a:t>
            </a:r>
            <a:endParaRPr lang="en-US" dirty="0"/>
          </a:p>
        </p:txBody>
      </p:sp>
      <p:sp>
        <p:nvSpPr>
          <p:cNvPr id="5" name="TextBox 4"/>
          <p:cNvSpPr txBox="1"/>
          <p:nvPr/>
        </p:nvSpPr>
        <p:spPr>
          <a:xfrm>
            <a:off x="4417541" y="1326292"/>
            <a:ext cx="2720545" cy="369332"/>
          </a:xfrm>
          <a:prstGeom prst="rect">
            <a:avLst/>
          </a:prstGeom>
          <a:noFill/>
        </p:spPr>
        <p:txBody>
          <a:bodyPr wrap="square" rtlCol="0">
            <a:spAutoFit/>
          </a:bodyPr>
          <a:lstStyle/>
          <a:p>
            <a:pPr algn="ctr"/>
            <a:r>
              <a:rPr lang="en-US" dirty="0" smtClean="0"/>
              <a:t>2017-06</a:t>
            </a:r>
            <a:endParaRPr lang="en-US" dirty="0"/>
          </a:p>
        </p:txBody>
      </p:sp>
      <p:sp>
        <p:nvSpPr>
          <p:cNvPr id="6" name="TextBox 5"/>
          <p:cNvSpPr txBox="1"/>
          <p:nvPr/>
        </p:nvSpPr>
        <p:spPr>
          <a:xfrm>
            <a:off x="7828006" y="1337964"/>
            <a:ext cx="2720545" cy="369332"/>
          </a:xfrm>
          <a:prstGeom prst="rect">
            <a:avLst/>
          </a:prstGeom>
          <a:noFill/>
        </p:spPr>
        <p:txBody>
          <a:bodyPr wrap="square" rtlCol="0">
            <a:spAutoFit/>
          </a:bodyPr>
          <a:lstStyle/>
          <a:p>
            <a:pPr algn="ctr"/>
            <a:r>
              <a:rPr lang="en-US" dirty="0" smtClean="0"/>
              <a:t>2017-07</a:t>
            </a:r>
            <a:endParaRPr lang="en-US" dirty="0"/>
          </a:p>
        </p:txBody>
      </p:sp>
      <p:sp>
        <p:nvSpPr>
          <p:cNvPr id="7" name="TextBox 6"/>
          <p:cNvSpPr txBox="1"/>
          <p:nvPr/>
        </p:nvSpPr>
        <p:spPr>
          <a:xfrm>
            <a:off x="862914" y="3917092"/>
            <a:ext cx="2720545" cy="369332"/>
          </a:xfrm>
          <a:prstGeom prst="rect">
            <a:avLst/>
          </a:prstGeom>
          <a:noFill/>
        </p:spPr>
        <p:txBody>
          <a:bodyPr wrap="square" rtlCol="0">
            <a:spAutoFit/>
          </a:bodyPr>
          <a:lstStyle/>
          <a:p>
            <a:pPr algn="ctr"/>
            <a:r>
              <a:rPr lang="en-US" dirty="0" smtClean="0"/>
              <a:t>2017-08</a:t>
            </a:r>
            <a:endParaRPr lang="en-US" dirty="0"/>
          </a:p>
        </p:txBody>
      </p:sp>
      <p:sp>
        <p:nvSpPr>
          <p:cNvPr id="8" name="TextBox 7"/>
          <p:cNvSpPr txBox="1"/>
          <p:nvPr/>
        </p:nvSpPr>
        <p:spPr>
          <a:xfrm>
            <a:off x="4417540" y="3917092"/>
            <a:ext cx="2720545" cy="369332"/>
          </a:xfrm>
          <a:prstGeom prst="rect">
            <a:avLst/>
          </a:prstGeom>
          <a:noFill/>
        </p:spPr>
        <p:txBody>
          <a:bodyPr wrap="square" rtlCol="0">
            <a:spAutoFit/>
          </a:bodyPr>
          <a:lstStyle/>
          <a:p>
            <a:pPr algn="ctr"/>
            <a:r>
              <a:rPr lang="en-US" dirty="0" smtClean="0"/>
              <a:t>2017-09</a:t>
            </a:r>
            <a:endParaRPr lang="en-US" dirty="0"/>
          </a:p>
        </p:txBody>
      </p:sp>
      <p:sp>
        <p:nvSpPr>
          <p:cNvPr id="9" name="TextBox 8"/>
          <p:cNvSpPr txBox="1"/>
          <p:nvPr/>
        </p:nvSpPr>
        <p:spPr>
          <a:xfrm>
            <a:off x="7828006" y="3917092"/>
            <a:ext cx="2720545" cy="369332"/>
          </a:xfrm>
          <a:prstGeom prst="rect">
            <a:avLst/>
          </a:prstGeom>
          <a:noFill/>
        </p:spPr>
        <p:txBody>
          <a:bodyPr wrap="square" rtlCol="0">
            <a:spAutoFit/>
          </a:bodyPr>
          <a:lstStyle/>
          <a:p>
            <a:pPr algn="ctr"/>
            <a:r>
              <a:rPr lang="en-US" dirty="0" smtClean="0"/>
              <a:t>2017-10</a:t>
            </a:r>
            <a:endParaRPr lang="en-US" dirty="0"/>
          </a:p>
        </p:txBody>
      </p:sp>
      <p:pic>
        <p:nvPicPr>
          <p:cNvPr id="3" name="Picture 2"/>
          <p:cNvPicPr>
            <a:picLocks noChangeAspect="1"/>
          </p:cNvPicPr>
          <p:nvPr/>
        </p:nvPicPr>
        <p:blipFill>
          <a:blip r:embed="rId2"/>
          <a:stretch>
            <a:fillRect/>
          </a:stretch>
        </p:blipFill>
        <p:spPr>
          <a:xfrm>
            <a:off x="7507115" y="4958122"/>
            <a:ext cx="3362325" cy="409575"/>
          </a:xfrm>
          <a:prstGeom prst="rect">
            <a:avLst/>
          </a:prstGeom>
        </p:spPr>
      </p:pic>
      <p:pic>
        <p:nvPicPr>
          <p:cNvPr id="10" name="Picture 9"/>
          <p:cNvPicPr>
            <a:picLocks noChangeAspect="1"/>
          </p:cNvPicPr>
          <p:nvPr/>
        </p:nvPicPr>
        <p:blipFill>
          <a:blip r:embed="rId3"/>
          <a:stretch>
            <a:fillRect/>
          </a:stretch>
        </p:blipFill>
        <p:spPr>
          <a:xfrm>
            <a:off x="4060414" y="4958122"/>
            <a:ext cx="3505200" cy="419100"/>
          </a:xfrm>
          <a:prstGeom prst="rect">
            <a:avLst/>
          </a:prstGeom>
        </p:spPr>
      </p:pic>
      <p:pic>
        <p:nvPicPr>
          <p:cNvPr id="17" name="Picture 16"/>
          <p:cNvPicPr>
            <a:picLocks noChangeAspect="1"/>
          </p:cNvPicPr>
          <p:nvPr/>
        </p:nvPicPr>
        <p:blipFill>
          <a:blip r:embed="rId4"/>
          <a:stretch>
            <a:fillRect/>
          </a:stretch>
        </p:blipFill>
        <p:spPr>
          <a:xfrm>
            <a:off x="679039" y="4958122"/>
            <a:ext cx="3381375" cy="390525"/>
          </a:xfrm>
          <a:prstGeom prst="rect">
            <a:avLst/>
          </a:prstGeom>
        </p:spPr>
      </p:pic>
      <p:pic>
        <p:nvPicPr>
          <p:cNvPr id="18" name="Picture 17"/>
          <p:cNvPicPr>
            <a:picLocks noChangeAspect="1"/>
          </p:cNvPicPr>
          <p:nvPr/>
        </p:nvPicPr>
        <p:blipFill>
          <a:blip r:embed="rId5"/>
          <a:stretch>
            <a:fillRect/>
          </a:stretch>
        </p:blipFill>
        <p:spPr>
          <a:xfrm>
            <a:off x="7507114" y="2515565"/>
            <a:ext cx="3362325" cy="304800"/>
          </a:xfrm>
          <a:prstGeom prst="rect">
            <a:avLst/>
          </a:prstGeom>
        </p:spPr>
      </p:pic>
      <p:pic>
        <p:nvPicPr>
          <p:cNvPr id="19" name="Picture 18"/>
          <p:cNvPicPr>
            <a:picLocks noChangeAspect="1"/>
          </p:cNvPicPr>
          <p:nvPr/>
        </p:nvPicPr>
        <p:blipFill>
          <a:blip r:embed="rId6"/>
          <a:stretch>
            <a:fillRect/>
          </a:stretch>
        </p:blipFill>
        <p:spPr>
          <a:xfrm>
            <a:off x="4106174" y="2515565"/>
            <a:ext cx="3343275" cy="333375"/>
          </a:xfrm>
          <a:prstGeom prst="rect">
            <a:avLst/>
          </a:prstGeom>
        </p:spPr>
      </p:pic>
      <p:pic>
        <p:nvPicPr>
          <p:cNvPr id="21" name="Picture 20"/>
          <p:cNvPicPr>
            <a:picLocks noChangeAspect="1"/>
          </p:cNvPicPr>
          <p:nvPr/>
        </p:nvPicPr>
        <p:blipFill>
          <a:blip r:embed="rId7"/>
          <a:stretch>
            <a:fillRect/>
          </a:stretch>
        </p:blipFill>
        <p:spPr>
          <a:xfrm>
            <a:off x="638559" y="2504805"/>
            <a:ext cx="3409950" cy="438150"/>
          </a:xfrm>
          <a:prstGeom prst="rect">
            <a:avLst/>
          </a:prstGeom>
        </p:spPr>
      </p:pic>
    </p:spTree>
    <p:extLst>
      <p:ext uri="{BB962C8B-B14F-4D97-AF65-F5344CB8AC3E}">
        <p14:creationId xmlns:p14="http://schemas.microsoft.com/office/powerpoint/2010/main" val="302900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5223</TotalTime>
  <Words>657</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An Investigation into Incel Posting Habits on Reddit</vt:lpstr>
      <vt:lpstr>Research Problem &amp; Goal </vt:lpstr>
      <vt:lpstr>Research Problem &amp; Goal</vt:lpstr>
      <vt:lpstr>Research Question</vt:lpstr>
      <vt:lpstr>Variables and Metrics</vt:lpstr>
      <vt:lpstr>Identify and Gather Data</vt:lpstr>
      <vt:lpstr>Process and Prepare Data</vt:lpstr>
      <vt:lpstr>Dataset Properties: T-SNE Graph</vt:lpstr>
      <vt:lpstr>Model Scores</vt:lpstr>
      <vt:lpstr>Predictive Script</vt:lpstr>
      <vt:lpstr>Post Mortem</vt:lpstr>
      <vt:lpstr>Github</vt:lpstr>
      <vt:lpstr>Next Steps</vt:lpstr>
      <vt:lpstr>Next Steps Part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Adan Vela</dc:creator>
  <cp:lastModifiedBy>Will</cp:lastModifiedBy>
  <cp:revision>45</cp:revision>
  <dcterms:created xsi:type="dcterms:W3CDTF">2021-10-06T19:47:54Z</dcterms:created>
  <dcterms:modified xsi:type="dcterms:W3CDTF">2021-12-01T23:16:23Z</dcterms:modified>
</cp:coreProperties>
</file>