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75" r:id="rId7"/>
    <p:sldId id="265" r:id="rId8"/>
    <p:sldId id="279" r:id="rId9"/>
    <p:sldId id="268" r:id="rId10"/>
    <p:sldId id="278" r:id="rId11"/>
    <p:sldId id="277" r:id="rId12"/>
    <p:sldId id="276" r:id="rId13"/>
    <p:sldId id="273" r:id="rId14"/>
    <p:sldId id="271" r:id="rId15"/>
    <p:sldId id="272"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21" autoAdjust="0"/>
    <p:restoredTop sz="94660"/>
  </p:normalViewPr>
  <p:slideViewPr>
    <p:cSldViewPr>
      <p:cViewPr varScale="1">
        <p:scale>
          <a:sx n="110" d="100"/>
          <a:sy n="110" d="100"/>
        </p:scale>
        <p:origin x="96"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EFEB29-1C50-4CF6-A708-D0A7FC3ED4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94BC8D91-8911-4D2D-9621-821B067181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4972D821-D53C-4C3F-8088-2881A9EC6138}"/>
              </a:ext>
            </a:extLst>
          </p:cNvPr>
          <p:cNvSpPr>
            <a:spLocks noGrp="1"/>
          </p:cNvSpPr>
          <p:nvPr>
            <p:ph type="dt" sz="half" idx="10"/>
          </p:nvPr>
        </p:nvSpPr>
        <p:spPr/>
        <p:txBody>
          <a:bodyPr/>
          <a:lstStyle/>
          <a:p>
            <a:fld id="{90DEFB91-6C4D-40C8-B7D3-ED1F3ADCD0D8}" type="datetimeFigureOut">
              <a:rPr lang="en-US" smtClean="0"/>
              <a:t>12/12/2021</a:t>
            </a:fld>
            <a:endParaRPr lang="en-US"/>
          </a:p>
        </p:txBody>
      </p:sp>
      <p:sp>
        <p:nvSpPr>
          <p:cNvPr id="5" name="Footer Placeholder 4">
            <a:extLst>
              <a:ext uri="{FF2B5EF4-FFF2-40B4-BE49-F238E27FC236}">
                <a16:creationId xmlns="" xmlns:a16="http://schemas.microsoft.com/office/drawing/2014/main" id="{C77A2045-928E-4D0A-9E8E-F9E504DDB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615A62A-35AA-4468-8BEC-5B8AC081F857}"/>
              </a:ext>
            </a:extLst>
          </p:cNvPr>
          <p:cNvSpPr>
            <a:spLocks noGrp="1"/>
          </p:cNvSpPr>
          <p:nvPr>
            <p:ph type="sldNum" sz="quarter" idx="12"/>
          </p:nvPr>
        </p:nvSpPr>
        <p:spPr/>
        <p:txBody>
          <a:bodyPr/>
          <a:lstStyle/>
          <a:p>
            <a:fld id="{03B70D09-24CF-4D49-ADF6-A91392718759}" type="slidenum">
              <a:rPr lang="en-US" smtClean="0"/>
              <a:t>‹#›</a:t>
            </a:fld>
            <a:endParaRPr lang="en-US"/>
          </a:p>
        </p:txBody>
      </p:sp>
    </p:spTree>
    <p:extLst>
      <p:ext uri="{BB962C8B-B14F-4D97-AF65-F5344CB8AC3E}">
        <p14:creationId xmlns:p14="http://schemas.microsoft.com/office/powerpoint/2010/main" val="4048378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413C2E-77DA-451F-B8B3-242F3B1E33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F0DC555-0E4D-4A46-8BFD-5D3CF694D6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6929779-2B6D-40BF-A75D-F891DCDF4A12}"/>
              </a:ext>
            </a:extLst>
          </p:cNvPr>
          <p:cNvSpPr>
            <a:spLocks noGrp="1"/>
          </p:cNvSpPr>
          <p:nvPr>
            <p:ph type="dt" sz="half" idx="10"/>
          </p:nvPr>
        </p:nvSpPr>
        <p:spPr/>
        <p:txBody>
          <a:bodyPr/>
          <a:lstStyle/>
          <a:p>
            <a:fld id="{90DEFB91-6C4D-40C8-B7D3-ED1F3ADCD0D8}" type="datetimeFigureOut">
              <a:rPr lang="en-US" smtClean="0"/>
              <a:t>12/12/2021</a:t>
            </a:fld>
            <a:endParaRPr lang="en-US"/>
          </a:p>
        </p:txBody>
      </p:sp>
      <p:sp>
        <p:nvSpPr>
          <p:cNvPr id="5" name="Footer Placeholder 4">
            <a:extLst>
              <a:ext uri="{FF2B5EF4-FFF2-40B4-BE49-F238E27FC236}">
                <a16:creationId xmlns="" xmlns:a16="http://schemas.microsoft.com/office/drawing/2014/main" id="{38C24A8B-229C-4509-B124-52CF5E7CC8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0FB527F-FA70-4584-8CF0-A1C33E3C8A2B}"/>
              </a:ext>
            </a:extLst>
          </p:cNvPr>
          <p:cNvSpPr>
            <a:spLocks noGrp="1"/>
          </p:cNvSpPr>
          <p:nvPr>
            <p:ph type="sldNum" sz="quarter" idx="12"/>
          </p:nvPr>
        </p:nvSpPr>
        <p:spPr/>
        <p:txBody>
          <a:bodyPr/>
          <a:lstStyle/>
          <a:p>
            <a:fld id="{03B70D09-24CF-4D49-ADF6-A91392718759}" type="slidenum">
              <a:rPr lang="en-US" smtClean="0"/>
              <a:t>‹#›</a:t>
            </a:fld>
            <a:endParaRPr lang="en-US"/>
          </a:p>
        </p:txBody>
      </p:sp>
    </p:spTree>
    <p:extLst>
      <p:ext uri="{BB962C8B-B14F-4D97-AF65-F5344CB8AC3E}">
        <p14:creationId xmlns:p14="http://schemas.microsoft.com/office/powerpoint/2010/main" val="4107484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A73A48F-240D-44C0-9474-CA35F558E9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C00367DA-1FF2-46D0-9243-645C8E2606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A4CA8B6-E95D-46C2-8428-3759B66A438B}"/>
              </a:ext>
            </a:extLst>
          </p:cNvPr>
          <p:cNvSpPr>
            <a:spLocks noGrp="1"/>
          </p:cNvSpPr>
          <p:nvPr>
            <p:ph type="dt" sz="half" idx="10"/>
          </p:nvPr>
        </p:nvSpPr>
        <p:spPr/>
        <p:txBody>
          <a:bodyPr/>
          <a:lstStyle/>
          <a:p>
            <a:fld id="{90DEFB91-6C4D-40C8-B7D3-ED1F3ADCD0D8}" type="datetimeFigureOut">
              <a:rPr lang="en-US" smtClean="0"/>
              <a:t>12/12/2021</a:t>
            </a:fld>
            <a:endParaRPr lang="en-US"/>
          </a:p>
        </p:txBody>
      </p:sp>
      <p:sp>
        <p:nvSpPr>
          <p:cNvPr id="5" name="Footer Placeholder 4">
            <a:extLst>
              <a:ext uri="{FF2B5EF4-FFF2-40B4-BE49-F238E27FC236}">
                <a16:creationId xmlns="" xmlns:a16="http://schemas.microsoft.com/office/drawing/2014/main" id="{6AD6AD53-4F42-4D7D-9A4B-FF1EE261D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22F121E-B127-4A1E-A023-D82C0F1569B5}"/>
              </a:ext>
            </a:extLst>
          </p:cNvPr>
          <p:cNvSpPr>
            <a:spLocks noGrp="1"/>
          </p:cNvSpPr>
          <p:nvPr>
            <p:ph type="sldNum" sz="quarter" idx="12"/>
          </p:nvPr>
        </p:nvSpPr>
        <p:spPr/>
        <p:txBody>
          <a:bodyPr/>
          <a:lstStyle/>
          <a:p>
            <a:fld id="{03B70D09-24CF-4D49-ADF6-A91392718759}" type="slidenum">
              <a:rPr lang="en-US" smtClean="0"/>
              <a:t>‹#›</a:t>
            </a:fld>
            <a:endParaRPr lang="en-US"/>
          </a:p>
        </p:txBody>
      </p:sp>
    </p:spTree>
    <p:extLst>
      <p:ext uri="{BB962C8B-B14F-4D97-AF65-F5344CB8AC3E}">
        <p14:creationId xmlns:p14="http://schemas.microsoft.com/office/powerpoint/2010/main" val="3536327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967C16-37B0-4E06-8971-E2B9019589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1335010-4919-4B2C-8DE1-E928534662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88D949C-6CA0-4800-8A04-17441334A434}"/>
              </a:ext>
            </a:extLst>
          </p:cNvPr>
          <p:cNvSpPr>
            <a:spLocks noGrp="1"/>
          </p:cNvSpPr>
          <p:nvPr>
            <p:ph type="dt" sz="half" idx="10"/>
          </p:nvPr>
        </p:nvSpPr>
        <p:spPr/>
        <p:txBody>
          <a:bodyPr/>
          <a:lstStyle/>
          <a:p>
            <a:fld id="{90DEFB91-6C4D-40C8-B7D3-ED1F3ADCD0D8}" type="datetimeFigureOut">
              <a:rPr lang="en-US" smtClean="0"/>
              <a:t>12/12/2021</a:t>
            </a:fld>
            <a:endParaRPr lang="en-US"/>
          </a:p>
        </p:txBody>
      </p:sp>
      <p:sp>
        <p:nvSpPr>
          <p:cNvPr id="5" name="Footer Placeholder 4">
            <a:extLst>
              <a:ext uri="{FF2B5EF4-FFF2-40B4-BE49-F238E27FC236}">
                <a16:creationId xmlns="" xmlns:a16="http://schemas.microsoft.com/office/drawing/2014/main" id="{32C269B1-B565-42CE-B6B5-27A57168D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EFBA620-D1ED-42F3-87C0-20C086A1A9F3}"/>
              </a:ext>
            </a:extLst>
          </p:cNvPr>
          <p:cNvSpPr>
            <a:spLocks noGrp="1"/>
          </p:cNvSpPr>
          <p:nvPr>
            <p:ph type="sldNum" sz="quarter" idx="12"/>
          </p:nvPr>
        </p:nvSpPr>
        <p:spPr/>
        <p:txBody>
          <a:bodyPr/>
          <a:lstStyle/>
          <a:p>
            <a:fld id="{03B70D09-24CF-4D49-ADF6-A91392718759}" type="slidenum">
              <a:rPr lang="en-US" smtClean="0"/>
              <a:t>‹#›</a:t>
            </a:fld>
            <a:endParaRPr lang="en-US"/>
          </a:p>
        </p:txBody>
      </p:sp>
    </p:spTree>
    <p:extLst>
      <p:ext uri="{BB962C8B-B14F-4D97-AF65-F5344CB8AC3E}">
        <p14:creationId xmlns:p14="http://schemas.microsoft.com/office/powerpoint/2010/main" val="139551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919497-423C-4C1B-8EC2-37E1CDD12A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3CD4552-0C79-4442-81F9-79A794D898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CD5E419-AF6B-499C-9F2E-37400F135CEA}"/>
              </a:ext>
            </a:extLst>
          </p:cNvPr>
          <p:cNvSpPr>
            <a:spLocks noGrp="1"/>
          </p:cNvSpPr>
          <p:nvPr>
            <p:ph type="dt" sz="half" idx="10"/>
          </p:nvPr>
        </p:nvSpPr>
        <p:spPr/>
        <p:txBody>
          <a:bodyPr/>
          <a:lstStyle/>
          <a:p>
            <a:fld id="{90DEFB91-6C4D-40C8-B7D3-ED1F3ADCD0D8}" type="datetimeFigureOut">
              <a:rPr lang="en-US" smtClean="0"/>
              <a:t>12/12/2021</a:t>
            </a:fld>
            <a:endParaRPr lang="en-US"/>
          </a:p>
        </p:txBody>
      </p:sp>
      <p:sp>
        <p:nvSpPr>
          <p:cNvPr id="5" name="Footer Placeholder 4">
            <a:extLst>
              <a:ext uri="{FF2B5EF4-FFF2-40B4-BE49-F238E27FC236}">
                <a16:creationId xmlns="" xmlns:a16="http://schemas.microsoft.com/office/drawing/2014/main" id="{E714D4CC-00EF-42F8-AE07-B8B2351747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1A7F642-C8FD-46B4-AEC1-C3834965E7FA}"/>
              </a:ext>
            </a:extLst>
          </p:cNvPr>
          <p:cNvSpPr>
            <a:spLocks noGrp="1"/>
          </p:cNvSpPr>
          <p:nvPr>
            <p:ph type="sldNum" sz="quarter" idx="12"/>
          </p:nvPr>
        </p:nvSpPr>
        <p:spPr/>
        <p:txBody>
          <a:bodyPr/>
          <a:lstStyle/>
          <a:p>
            <a:fld id="{03B70D09-24CF-4D49-ADF6-A91392718759}" type="slidenum">
              <a:rPr lang="en-US" smtClean="0"/>
              <a:t>‹#›</a:t>
            </a:fld>
            <a:endParaRPr lang="en-US"/>
          </a:p>
        </p:txBody>
      </p:sp>
    </p:spTree>
    <p:extLst>
      <p:ext uri="{BB962C8B-B14F-4D97-AF65-F5344CB8AC3E}">
        <p14:creationId xmlns:p14="http://schemas.microsoft.com/office/powerpoint/2010/main" val="1580720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52B2C4-B7BB-49B4-A30B-3739504FF7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587BF0F-AEC4-4613-98A7-0DACA833B0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514409DF-72AC-4549-9A88-97BD4AFD68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60E779FC-8B2A-4A92-8D89-B360B1B9E36B}"/>
              </a:ext>
            </a:extLst>
          </p:cNvPr>
          <p:cNvSpPr>
            <a:spLocks noGrp="1"/>
          </p:cNvSpPr>
          <p:nvPr>
            <p:ph type="dt" sz="half" idx="10"/>
          </p:nvPr>
        </p:nvSpPr>
        <p:spPr/>
        <p:txBody>
          <a:bodyPr/>
          <a:lstStyle/>
          <a:p>
            <a:fld id="{90DEFB91-6C4D-40C8-B7D3-ED1F3ADCD0D8}" type="datetimeFigureOut">
              <a:rPr lang="en-US" smtClean="0"/>
              <a:t>12/12/2021</a:t>
            </a:fld>
            <a:endParaRPr lang="en-US"/>
          </a:p>
        </p:txBody>
      </p:sp>
      <p:sp>
        <p:nvSpPr>
          <p:cNvPr id="6" name="Footer Placeholder 5">
            <a:extLst>
              <a:ext uri="{FF2B5EF4-FFF2-40B4-BE49-F238E27FC236}">
                <a16:creationId xmlns="" xmlns:a16="http://schemas.microsoft.com/office/drawing/2014/main" id="{ABCA3063-5103-4305-B446-2E608DFF5B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F995A7D-C556-4D15-87FF-19E6F36950A6}"/>
              </a:ext>
            </a:extLst>
          </p:cNvPr>
          <p:cNvSpPr>
            <a:spLocks noGrp="1"/>
          </p:cNvSpPr>
          <p:nvPr>
            <p:ph type="sldNum" sz="quarter" idx="12"/>
          </p:nvPr>
        </p:nvSpPr>
        <p:spPr/>
        <p:txBody>
          <a:bodyPr/>
          <a:lstStyle/>
          <a:p>
            <a:fld id="{03B70D09-24CF-4D49-ADF6-A91392718759}" type="slidenum">
              <a:rPr lang="en-US" smtClean="0"/>
              <a:t>‹#›</a:t>
            </a:fld>
            <a:endParaRPr lang="en-US"/>
          </a:p>
        </p:txBody>
      </p:sp>
    </p:spTree>
    <p:extLst>
      <p:ext uri="{BB962C8B-B14F-4D97-AF65-F5344CB8AC3E}">
        <p14:creationId xmlns:p14="http://schemas.microsoft.com/office/powerpoint/2010/main" val="1838522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935CDC-EA88-498F-B56E-B8487EAA4E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85D5723-3933-4CC5-9B58-A464408B5B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2889996-AE5D-451C-B747-D3B13F700E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CCCF45F-9C71-4FB2-99F4-F74777FB2F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5B09F62-6EB2-467A-A29C-E2F30DD308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7526E8C2-56B6-4F39-9AE6-5AB7DD0DDAFE}"/>
              </a:ext>
            </a:extLst>
          </p:cNvPr>
          <p:cNvSpPr>
            <a:spLocks noGrp="1"/>
          </p:cNvSpPr>
          <p:nvPr>
            <p:ph type="dt" sz="half" idx="10"/>
          </p:nvPr>
        </p:nvSpPr>
        <p:spPr/>
        <p:txBody>
          <a:bodyPr/>
          <a:lstStyle/>
          <a:p>
            <a:fld id="{90DEFB91-6C4D-40C8-B7D3-ED1F3ADCD0D8}" type="datetimeFigureOut">
              <a:rPr lang="en-US" smtClean="0"/>
              <a:t>12/12/2021</a:t>
            </a:fld>
            <a:endParaRPr lang="en-US"/>
          </a:p>
        </p:txBody>
      </p:sp>
      <p:sp>
        <p:nvSpPr>
          <p:cNvPr id="8" name="Footer Placeholder 7">
            <a:extLst>
              <a:ext uri="{FF2B5EF4-FFF2-40B4-BE49-F238E27FC236}">
                <a16:creationId xmlns="" xmlns:a16="http://schemas.microsoft.com/office/drawing/2014/main" id="{4EB4E457-E1C3-4F9E-BECF-DF03798903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7785B5A-9A7D-494E-8D2D-02DBFBD1CFBA}"/>
              </a:ext>
            </a:extLst>
          </p:cNvPr>
          <p:cNvSpPr>
            <a:spLocks noGrp="1"/>
          </p:cNvSpPr>
          <p:nvPr>
            <p:ph type="sldNum" sz="quarter" idx="12"/>
          </p:nvPr>
        </p:nvSpPr>
        <p:spPr/>
        <p:txBody>
          <a:bodyPr/>
          <a:lstStyle/>
          <a:p>
            <a:fld id="{03B70D09-24CF-4D49-ADF6-A91392718759}" type="slidenum">
              <a:rPr lang="en-US" smtClean="0"/>
              <a:t>‹#›</a:t>
            </a:fld>
            <a:endParaRPr lang="en-US"/>
          </a:p>
        </p:txBody>
      </p:sp>
    </p:spTree>
    <p:extLst>
      <p:ext uri="{BB962C8B-B14F-4D97-AF65-F5344CB8AC3E}">
        <p14:creationId xmlns:p14="http://schemas.microsoft.com/office/powerpoint/2010/main" val="3553870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38B35E-E4E8-4202-963D-51EAC09280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A89E9294-3D32-4D44-9EB6-57400C57DAA8}"/>
              </a:ext>
            </a:extLst>
          </p:cNvPr>
          <p:cNvSpPr>
            <a:spLocks noGrp="1"/>
          </p:cNvSpPr>
          <p:nvPr>
            <p:ph type="dt" sz="half" idx="10"/>
          </p:nvPr>
        </p:nvSpPr>
        <p:spPr/>
        <p:txBody>
          <a:bodyPr/>
          <a:lstStyle/>
          <a:p>
            <a:fld id="{90DEFB91-6C4D-40C8-B7D3-ED1F3ADCD0D8}" type="datetimeFigureOut">
              <a:rPr lang="en-US" smtClean="0"/>
              <a:t>12/12/2021</a:t>
            </a:fld>
            <a:endParaRPr lang="en-US"/>
          </a:p>
        </p:txBody>
      </p:sp>
      <p:sp>
        <p:nvSpPr>
          <p:cNvPr id="4" name="Footer Placeholder 3">
            <a:extLst>
              <a:ext uri="{FF2B5EF4-FFF2-40B4-BE49-F238E27FC236}">
                <a16:creationId xmlns="" xmlns:a16="http://schemas.microsoft.com/office/drawing/2014/main" id="{69EEBF40-AA1F-45F1-8421-0D150A775B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2B57E021-7225-4A54-BA0B-CCA260AFD53B}"/>
              </a:ext>
            </a:extLst>
          </p:cNvPr>
          <p:cNvSpPr>
            <a:spLocks noGrp="1"/>
          </p:cNvSpPr>
          <p:nvPr>
            <p:ph type="sldNum" sz="quarter" idx="12"/>
          </p:nvPr>
        </p:nvSpPr>
        <p:spPr/>
        <p:txBody>
          <a:bodyPr/>
          <a:lstStyle/>
          <a:p>
            <a:fld id="{03B70D09-24CF-4D49-ADF6-A91392718759}" type="slidenum">
              <a:rPr lang="en-US" smtClean="0"/>
              <a:t>‹#›</a:t>
            </a:fld>
            <a:endParaRPr lang="en-US"/>
          </a:p>
        </p:txBody>
      </p:sp>
    </p:spTree>
    <p:extLst>
      <p:ext uri="{BB962C8B-B14F-4D97-AF65-F5344CB8AC3E}">
        <p14:creationId xmlns:p14="http://schemas.microsoft.com/office/powerpoint/2010/main" val="2965574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5A754A1-B553-4B4C-A69E-BCF9B869E311}"/>
              </a:ext>
            </a:extLst>
          </p:cNvPr>
          <p:cNvSpPr>
            <a:spLocks noGrp="1"/>
          </p:cNvSpPr>
          <p:nvPr>
            <p:ph type="dt" sz="half" idx="10"/>
          </p:nvPr>
        </p:nvSpPr>
        <p:spPr/>
        <p:txBody>
          <a:bodyPr/>
          <a:lstStyle/>
          <a:p>
            <a:fld id="{90DEFB91-6C4D-40C8-B7D3-ED1F3ADCD0D8}" type="datetimeFigureOut">
              <a:rPr lang="en-US" smtClean="0"/>
              <a:t>12/12/2021</a:t>
            </a:fld>
            <a:endParaRPr lang="en-US"/>
          </a:p>
        </p:txBody>
      </p:sp>
      <p:sp>
        <p:nvSpPr>
          <p:cNvPr id="3" name="Footer Placeholder 2">
            <a:extLst>
              <a:ext uri="{FF2B5EF4-FFF2-40B4-BE49-F238E27FC236}">
                <a16:creationId xmlns="" xmlns:a16="http://schemas.microsoft.com/office/drawing/2014/main" id="{286C77B2-1ADD-4FB9-9385-1E1072A614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8AE26D05-24BC-4597-AB4C-30CCCA4A4B43}"/>
              </a:ext>
            </a:extLst>
          </p:cNvPr>
          <p:cNvSpPr>
            <a:spLocks noGrp="1"/>
          </p:cNvSpPr>
          <p:nvPr>
            <p:ph type="sldNum" sz="quarter" idx="12"/>
          </p:nvPr>
        </p:nvSpPr>
        <p:spPr/>
        <p:txBody>
          <a:bodyPr/>
          <a:lstStyle/>
          <a:p>
            <a:fld id="{03B70D09-24CF-4D49-ADF6-A91392718759}" type="slidenum">
              <a:rPr lang="en-US" smtClean="0"/>
              <a:t>‹#›</a:t>
            </a:fld>
            <a:endParaRPr lang="en-US"/>
          </a:p>
        </p:txBody>
      </p:sp>
    </p:spTree>
    <p:extLst>
      <p:ext uri="{BB962C8B-B14F-4D97-AF65-F5344CB8AC3E}">
        <p14:creationId xmlns:p14="http://schemas.microsoft.com/office/powerpoint/2010/main" val="101657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B50D9C-0137-4C70-BDEA-420D18654C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EC57CDB5-57C9-4249-82A6-665848BE6B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6A4420BF-7EE3-4DE3-B21E-1945B1FA6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C6A15A4-E4D3-4BE3-AC44-71ECD29AC81A}"/>
              </a:ext>
            </a:extLst>
          </p:cNvPr>
          <p:cNvSpPr>
            <a:spLocks noGrp="1"/>
          </p:cNvSpPr>
          <p:nvPr>
            <p:ph type="dt" sz="half" idx="10"/>
          </p:nvPr>
        </p:nvSpPr>
        <p:spPr/>
        <p:txBody>
          <a:bodyPr/>
          <a:lstStyle/>
          <a:p>
            <a:fld id="{90DEFB91-6C4D-40C8-B7D3-ED1F3ADCD0D8}" type="datetimeFigureOut">
              <a:rPr lang="en-US" smtClean="0"/>
              <a:t>12/12/2021</a:t>
            </a:fld>
            <a:endParaRPr lang="en-US"/>
          </a:p>
        </p:txBody>
      </p:sp>
      <p:sp>
        <p:nvSpPr>
          <p:cNvPr id="6" name="Footer Placeholder 5">
            <a:extLst>
              <a:ext uri="{FF2B5EF4-FFF2-40B4-BE49-F238E27FC236}">
                <a16:creationId xmlns="" xmlns:a16="http://schemas.microsoft.com/office/drawing/2014/main" id="{EFD2D1AA-89A1-4F35-B6B5-F3088C66F5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20E1546-93A0-4AC5-8C1C-1417ED96BB10}"/>
              </a:ext>
            </a:extLst>
          </p:cNvPr>
          <p:cNvSpPr>
            <a:spLocks noGrp="1"/>
          </p:cNvSpPr>
          <p:nvPr>
            <p:ph type="sldNum" sz="quarter" idx="12"/>
          </p:nvPr>
        </p:nvSpPr>
        <p:spPr/>
        <p:txBody>
          <a:bodyPr/>
          <a:lstStyle/>
          <a:p>
            <a:fld id="{03B70D09-24CF-4D49-ADF6-A91392718759}" type="slidenum">
              <a:rPr lang="en-US" smtClean="0"/>
              <a:t>‹#›</a:t>
            </a:fld>
            <a:endParaRPr lang="en-US"/>
          </a:p>
        </p:txBody>
      </p:sp>
    </p:spTree>
    <p:extLst>
      <p:ext uri="{BB962C8B-B14F-4D97-AF65-F5344CB8AC3E}">
        <p14:creationId xmlns:p14="http://schemas.microsoft.com/office/powerpoint/2010/main" val="1655228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7D865C-37DE-42D4-83F1-97908EE6BD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1EE8357D-8904-4A51-8D62-30E02EA585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E482F36E-52B3-49BF-BCD4-71FCAFD496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5B355DF-B431-49D5-8E16-D7781CEC8C4B}"/>
              </a:ext>
            </a:extLst>
          </p:cNvPr>
          <p:cNvSpPr>
            <a:spLocks noGrp="1"/>
          </p:cNvSpPr>
          <p:nvPr>
            <p:ph type="dt" sz="half" idx="10"/>
          </p:nvPr>
        </p:nvSpPr>
        <p:spPr/>
        <p:txBody>
          <a:bodyPr/>
          <a:lstStyle/>
          <a:p>
            <a:fld id="{90DEFB91-6C4D-40C8-B7D3-ED1F3ADCD0D8}" type="datetimeFigureOut">
              <a:rPr lang="en-US" smtClean="0"/>
              <a:t>12/12/2021</a:t>
            </a:fld>
            <a:endParaRPr lang="en-US"/>
          </a:p>
        </p:txBody>
      </p:sp>
      <p:sp>
        <p:nvSpPr>
          <p:cNvPr id="6" name="Footer Placeholder 5">
            <a:extLst>
              <a:ext uri="{FF2B5EF4-FFF2-40B4-BE49-F238E27FC236}">
                <a16:creationId xmlns="" xmlns:a16="http://schemas.microsoft.com/office/drawing/2014/main" id="{9ADE5CBE-4BC7-4F07-BF79-103C5E1F4E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F882DE9-0769-4C77-AD92-CB5D66DB567E}"/>
              </a:ext>
            </a:extLst>
          </p:cNvPr>
          <p:cNvSpPr>
            <a:spLocks noGrp="1"/>
          </p:cNvSpPr>
          <p:nvPr>
            <p:ph type="sldNum" sz="quarter" idx="12"/>
          </p:nvPr>
        </p:nvSpPr>
        <p:spPr/>
        <p:txBody>
          <a:bodyPr/>
          <a:lstStyle/>
          <a:p>
            <a:fld id="{03B70D09-24CF-4D49-ADF6-A91392718759}" type="slidenum">
              <a:rPr lang="en-US" smtClean="0"/>
              <a:t>‹#›</a:t>
            </a:fld>
            <a:endParaRPr lang="en-US"/>
          </a:p>
        </p:txBody>
      </p:sp>
    </p:spTree>
    <p:extLst>
      <p:ext uri="{BB962C8B-B14F-4D97-AF65-F5344CB8AC3E}">
        <p14:creationId xmlns:p14="http://schemas.microsoft.com/office/powerpoint/2010/main" val="3050580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42C0091-4B48-429A-A28C-D481EE203F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E62F6B93-047E-4DC9-87BE-99335C9C1F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6EAF668-F530-4594-80B5-19DA9541F3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DEFB91-6C4D-40C8-B7D3-ED1F3ADCD0D8}" type="datetimeFigureOut">
              <a:rPr lang="en-US" smtClean="0"/>
              <a:t>12/12/2021</a:t>
            </a:fld>
            <a:endParaRPr lang="en-US"/>
          </a:p>
        </p:txBody>
      </p:sp>
      <p:sp>
        <p:nvSpPr>
          <p:cNvPr id="5" name="Footer Placeholder 4">
            <a:extLst>
              <a:ext uri="{FF2B5EF4-FFF2-40B4-BE49-F238E27FC236}">
                <a16:creationId xmlns="" xmlns:a16="http://schemas.microsoft.com/office/drawing/2014/main" id="{6981CF3F-12CD-4392-BF6A-7D6B772EAB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CDCF7D10-709A-4F2F-A4D9-76ADFFC5C8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B70D09-24CF-4D49-ADF6-A91392718759}" type="slidenum">
              <a:rPr lang="en-US" smtClean="0"/>
              <a:t>‹#›</a:t>
            </a:fld>
            <a:endParaRPr lang="en-US"/>
          </a:p>
        </p:txBody>
      </p:sp>
    </p:spTree>
    <p:extLst>
      <p:ext uri="{BB962C8B-B14F-4D97-AF65-F5344CB8AC3E}">
        <p14:creationId xmlns:p14="http://schemas.microsoft.com/office/powerpoint/2010/main" val="2833974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Spyrix/RedditUserClassific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guru.org/best-subreddits-of-all-the-tim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241081-52A1-4007-85E8-12320D2DDB9B}"/>
              </a:ext>
            </a:extLst>
          </p:cNvPr>
          <p:cNvSpPr>
            <a:spLocks noGrp="1"/>
          </p:cNvSpPr>
          <p:nvPr>
            <p:ph type="ctrTitle"/>
          </p:nvPr>
        </p:nvSpPr>
        <p:spPr/>
        <p:txBody>
          <a:bodyPr/>
          <a:lstStyle/>
          <a:p>
            <a:r>
              <a:rPr lang="en-US" dirty="0" smtClean="0"/>
              <a:t>An Investigation into </a:t>
            </a:r>
            <a:r>
              <a:rPr lang="en-US" dirty="0" err="1" smtClean="0"/>
              <a:t>Incel</a:t>
            </a:r>
            <a:r>
              <a:rPr lang="en-US" dirty="0" smtClean="0"/>
              <a:t> Posting Habits on </a:t>
            </a:r>
            <a:r>
              <a:rPr lang="en-US" dirty="0" err="1" smtClean="0"/>
              <a:t>Reddit</a:t>
            </a:r>
            <a:endParaRPr lang="en-US" dirty="0"/>
          </a:p>
        </p:txBody>
      </p:sp>
      <p:sp>
        <p:nvSpPr>
          <p:cNvPr id="3" name="Subtitle 2">
            <a:extLst>
              <a:ext uri="{FF2B5EF4-FFF2-40B4-BE49-F238E27FC236}">
                <a16:creationId xmlns="" xmlns:a16="http://schemas.microsoft.com/office/drawing/2014/main" id="{D9A5551B-B43D-4772-8969-C4EDE2AC99AD}"/>
              </a:ext>
            </a:extLst>
          </p:cNvPr>
          <p:cNvSpPr>
            <a:spLocks noGrp="1"/>
          </p:cNvSpPr>
          <p:nvPr>
            <p:ph type="subTitle" idx="1"/>
          </p:nvPr>
        </p:nvSpPr>
        <p:spPr>
          <a:xfrm>
            <a:off x="1524000" y="3602038"/>
            <a:ext cx="9144000" cy="2755630"/>
          </a:xfrm>
        </p:spPr>
        <p:txBody>
          <a:bodyPr>
            <a:normAutofit/>
          </a:bodyPr>
          <a:lstStyle/>
          <a:p>
            <a:r>
              <a:rPr lang="en-US" dirty="0" smtClean="0"/>
              <a:t>William </a:t>
            </a:r>
            <a:r>
              <a:rPr lang="en-US" dirty="0" smtClean="0"/>
              <a:t>Frazee</a:t>
            </a:r>
            <a:endParaRPr lang="en-US" dirty="0"/>
          </a:p>
          <a:p>
            <a:r>
              <a:rPr lang="en-US" dirty="0" smtClean="0"/>
              <a:t>ESI5937 – Modeli</a:t>
            </a:r>
            <a:r>
              <a:rPr lang="en-US" dirty="0" smtClean="0"/>
              <a:t>ng Fanaticism</a:t>
            </a:r>
            <a:endParaRPr lang="en-US" dirty="0"/>
          </a:p>
          <a:p>
            <a:r>
              <a:rPr lang="en-US" dirty="0"/>
              <a:t>Fall 2021</a:t>
            </a:r>
          </a:p>
        </p:txBody>
      </p:sp>
    </p:spTree>
    <p:extLst>
      <p:ext uri="{BB962C8B-B14F-4D97-AF65-F5344CB8AC3E}">
        <p14:creationId xmlns:p14="http://schemas.microsoft.com/office/powerpoint/2010/main" val="115276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10135F-436C-43A6-B97B-0D3290966A31}"/>
              </a:ext>
            </a:extLst>
          </p:cNvPr>
          <p:cNvSpPr>
            <a:spLocks noGrp="1"/>
          </p:cNvSpPr>
          <p:nvPr>
            <p:ph type="title"/>
          </p:nvPr>
        </p:nvSpPr>
        <p:spPr>
          <a:xfrm>
            <a:off x="862914" y="93276"/>
            <a:ext cx="10515600" cy="1325563"/>
          </a:xfrm>
        </p:spPr>
        <p:txBody>
          <a:bodyPr/>
          <a:lstStyle/>
          <a:p>
            <a:pPr algn="ctr"/>
            <a:r>
              <a:rPr lang="en-US" dirty="0" smtClean="0"/>
              <a:t>Dataset Properties: T-SNE Graph</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88563049"/>
              </p:ext>
            </p:extLst>
          </p:nvPr>
        </p:nvGraphicFramePr>
        <p:xfrm>
          <a:off x="1752600" y="1143000"/>
          <a:ext cx="8236899" cy="2629281"/>
        </p:xfrm>
        <a:graphic>
          <a:graphicData uri="http://schemas.openxmlformats.org/drawingml/2006/table">
            <a:tbl>
              <a:tblPr firstRow="1" bandRow="1">
                <a:tableStyleId>{5C22544A-7EE6-4342-B048-85BDC9FD1C3A}</a:tableStyleId>
              </a:tblPr>
              <a:tblGrid>
                <a:gridCol w="2745633"/>
                <a:gridCol w="2745633"/>
                <a:gridCol w="2745633"/>
              </a:tblGrid>
              <a:tr h="121216">
                <a:tc>
                  <a:txBody>
                    <a:bodyPr/>
                    <a:lstStyle/>
                    <a:p>
                      <a:pPr algn="ctr"/>
                      <a:r>
                        <a:rPr lang="en-US" dirty="0" smtClean="0"/>
                        <a:t>2017-05</a:t>
                      </a:r>
                      <a:endParaRPr lang="en-US" dirty="0"/>
                    </a:p>
                  </a:txBody>
                  <a:tcPr/>
                </a:tc>
                <a:tc>
                  <a:txBody>
                    <a:bodyPr/>
                    <a:lstStyle/>
                    <a:p>
                      <a:pPr algn="ctr"/>
                      <a:r>
                        <a:rPr lang="en-US" dirty="0" smtClean="0"/>
                        <a:t>2017-06</a:t>
                      </a:r>
                      <a:endParaRPr lang="en-US" dirty="0"/>
                    </a:p>
                  </a:txBody>
                  <a:tcPr/>
                </a:tc>
                <a:tc>
                  <a:txBody>
                    <a:bodyPr/>
                    <a:lstStyle/>
                    <a:p>
                      <a:pPr algn="ctr"/>
                      <a:r>
                        <a:rPr lang="en-US" dirty="0" smtClean="0"/>
                        <a:t>2017-07</a:t>
                      </a:r>
                      <a:endParaRPr lang="en-US" dirty="0"/>
                    </a:p>
                  </a:txBody>
                  <a:tcPr/>
                </a:tc>
              </a:tr>
              <a:tr h="2263521">
                <a:tc>
                  <a:txBody>
                    <a:bodyPr/>
                    <a:lstStyle/>
                    <a:p>
                      <a:endParaRPr lang="en-US" dirty="0"/>
                    </a:p>
                  </a:txBody>
                  <a:tcPr>
                    <a:blipFill>
                      <a:blip r:embed="rId2"/>
                      <a:stretch>
                        <a:fillRect/>
                      </a:stretch>
                    </a:blipFill>
                  </a:tcPr>
                </a:tc>
                <a:tc>
                  <a:txBody>
                    <a:bodyPr/>
                    <a:lstStyle/>
                    <a:p>
                      <a:endParaRPr lang="en-US" dirty="0"/>
                    </a:p>
                  </a:txBody>
                  <a:tcPr>
                    <a:blipFill>
                      <a:blip r:embed="rId3"/>
                      <a:stretch>
                        <a:fillRect/>
                      </a:stretch>
                    </a:blipFill>
                  </a:tcPr>
                </a:tc>
                <a:tc>
                  <a:txBody>
                    <a:bodyPr/>
                    <a:lstStyle/>
                    <a:p>
                      <a:endParaRPr lang="en-US" dirty="0"/>
                    </a:p>
                  </a:txBody>
                  <a:tcPr>
                    <a:blipFill>
                      <a:blip r:embed="rId4"/>
                      <a:stretch>
                        <a:fillRect/>
                      </a:stretch>
                    </a:blip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3576052"/>
              </p:ext>
            </p:extLst>
          </p:nvPr>
        </p:nvGraphicFramePr>
        <p:xfrm>
          <a:off x="1828800" y="3886200"/>
          <a:ext cx="8153400" cy="2575560"/>
        </p:xfrm>
        <a:graphic>
          <a:graphicData uri="http://schemas.openxmlformats.org/drawingml/2006/table">
            <a:tbl>
              <a:tblPr firstRow="1" bandRow="1">
                <a:tableStyleId>{5C22544A-7EE6-4342-B048-85BDC9FD1C3A}</a:tableStyleId>
              </a:tblPr>
              <a:tblGrid>
                <a:gridCol w="2717800"/>
                <a:gridCol w="2717800"/>
                <a:gridCol w="2717800"/>
              </a:tblGrid>
              <a:tr h="228600">
                <a:tc>
                  <a:txBody>
                    <a:bodyPr/>
                    <a:lstStyle/>
                    <a:p>
                      <a:pPr algn="ctr"/>
                      <a:r>
                        <a:rPr lang="en-US" dirty="0" smtClean="0"/>
                        <a:t>2017-08</a:t>
                      </a:r>
                      <a:endParaRPr lang="en-US" dirty="0"/>
                    </a:p>
                  </a:txBody>
                  <a:tcPr/>
                </a:tc>
                <a:tc>
                  <a:txBody>
                    <a:bodyPr/>
                    <a:lstStyle/>
                    <a:p>
                      <a:pPr algn="ctr"/>
                      <a:r>
                        <a:rPr lang="en-US" dirty="0" smtClean="0"/>
                        <a:t>2017-09</a:t>
                      </a:r>
                      <a:endParaRPr lang="en-US" dirty="0"/>
                    </a:p>
                  </a:txBody>
                  <a:tcPr/>
                </a:tc>
                <a:tc>
                  <a:txBody>
                    <a:bodyPr/>
                    <a:lstStyle/>
                    <a:p>
                      <a:pPr algn="ctr"/>
                      <a:r>
                        <a:rPr lang="en-US" dirty="0" smtClean="0"/>
                        <a:t>2017-10</a:t>
                      </a:r>
                      <a:endParaRPr lang="en-US" dirty="0"/>
                    </a:p>
                  </a:txBody>
                  <a:tcPr/>
                </a:tc>
              </a:tr>
              <a:tr h="2209800">
                <a:tc>
                  <a:txBody>
                    <a:bodyPr/>
                    <a:lstStyle/>
                    <a:p>
                      <a:endParaRPr lang="en-US" dirty="0"/>
                    </a:p>
                  </a:txBody>
                  <a:tcPr>
                    <a:blipFill>
                      <a:blip r:embed="rId5"/>
                      <a:stretch>
                        <a:fillRect/>
                      </a:stretch>
                    </a:blipFill>
                  </a:tcPr>
                </a:tc>
                <a:tc>
                  <a:txBody>
                    <a:bodyPr/>
                    <a:lstStyle/>
                    <a:p>
                      <a:endParaRPr lang="en-US" dirty="0"/>
                    </a:p>
                  </a:txBody>
                  <a:tcPr>
                    <a:blipFill>
                      <a:blip r:embed="rId6"/>
                      <a:stretch>
                        <a:fillRect/>
                      </a:stretch>
                    </a:blipFill>
                  </a:tcPr>
                </a:tc>
                <a:tc>
                  <a:txBody>
                    <a:bodyPr/>
                    <a:lstStyle/>
                    <a:p>
                      <a:endParaRPr lang="en-US" dirty="0"/>
                    </a:p>
                  </a:txBody>
                  <a:tcPr>
                    <a:blipFill>
                      <a:blip r:embed="rId7"/>
                      <a:stretch>
                        <a:fillRect/>
                      </a:stretch>
                    </a:blipFill>
                  </a:tcPr>
                </a:tc>
              </a:tr>
            </a:tbl>
          </a:graphicData>
        </a:graphic>
      </p:graphicFrame>
    </p:spTree>
    <p:extLst>
      <p:ext uri="{BB962C8B-B14F-4D97-AF65-F5344CB8AC3E}">
        <p14:creationId xmlns:p14="http://schemas.microsoft.com/office/powerpoint/2010/main" val="1411972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10135F-436C-43A6-B97B-0D3290966A31}"/>
              </a:ext>
            </a:extLst>
          </p:cNvPr>
          <p:cNvSpPr>
            <a:spLocks noGrp="1"/>
          </p:cNvSpPr>
          <p:nvPr>
            <p:ph type="title"/>
          </p:nvPr>
        </p:nvSpPr>
        <p:spPr>
          <a:xfrm>
            <a:off x="862914" y="93276"/>
            <a:ext cx="10515600" cy="1325563"/>
          </a:xfrm>
        </p:spPr>
        <p:txBody>
          <a:bodyPr/>
          <a:lstStyle/>
          <a:p>
            <a:pPr algn="ctr"/>
            <a:r>
              <a:rPr lang="en-US" dirty="0" smtClean="0"/>
              <a:t>Dataset Properties: </a:t>
            </a:r>
            <a:r>
              <a:rPr lang="en-US" dirty="0" smtClean="0"/>
              <a:t>High TD-IDF Scores</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88563049"/>
              </p:ext>
            </p:extLst>
          </p:nvPr>
        </p:nvGraphicFramePr>
        <p:xfrm>
          <a:off x="1752600" y="1143000"/>
          <a:ext cx="8236899" cy="2629281"/>
        </p:xfrm>
        <a:graphic>
          <a:graphicData uri="http://schemas.openxmlformats.org/drawingml/2006/table">
            <a:tbl>
              <a:tblPr firstRow="1" bandRow="1">
                <a:tableStyleId>{5C22544A-7EE6-4342-B048-85BDC9FD1C3A}</a:tableStyleId>
              </a:tblPr>
              <a:tblGrid>
                <a:gridCol w="2745633"/>
                <a:gridCol w="2745633"/>
                <a:gridCol w="2745633"/>
              </a:tblGrid>
              <a:tr h="121216">
                <a:tc>
                  <a:txBody>
                    <a:bodyPr/>
                    <a:lstStyle/>
                    <a:p>
                      <a:pPr algn="ctr"/>
                      <a:r>
                        <a:rPr lang="en-US" dirty="0" smtClean="0"/>
                        <a:t>2017-05</a:t>
                      </a:r>
                      <a:endParaRPr lang="en-US" dirty="0"/>
                    </a:p>
                  </a:txBody>
                  <a:tcPr/>
                </a:tc>
                <a:tc>
                  <a:txBody>
                    <a:bodyPr/>
                    <a:lstStyle/>
                    <a:p>
                      <a:pPr algn="ctr"/>
                      <a:r>
                        <a:rPr lang="en-US" dirty="0" smtClean="0"/>
                        <a:t>2017-06</a:t>
                      </a:r>
                      <a:endParaRPr lang="en-US" dirty="0"/>
                    </a:p>
                  </a:txBody>
                  <a:tcPr/>
                </a:tc>
                <a:tc>
                  <a:txBody>
                    <a:bodyPr/>
                    <a:lstStyle/>
                    <a:p>
                      <a:pPr algn="ctr"/>
                      <a:r>
                        <a:rPr lang="en-US" dirty="0" smtClean="0"/>
                        <a:t>2017-07</a:t>
                      </a:r>
                      <a:endParaRPr lang="en-US" dirty="0"/>
                    </a:p>
                  </a:txBody>
                  <a:tcPr/>
                </a:tc>
              </a:tr>
              <a:tr h="2263521">
                <a:tc>
                  <a:txBody>
                    <a:bodyPr/>
                    <a:lstStyle/>
                    <a:p>
                      <a:endParaRPr lang="en-US" dirty="0"/>
                    </a:p>
                  </a:txBody>
                  <a:tcPr>
                    <a:blipFill>
                      <a:blip r:embed="rId2"/>
                      <a:stretch>
                        <a:fillRect/>
                      </a:stretch>
                    </a:blipFill>
                  </a:tcPr>
                </a:tc>
                <a:tc>
                  <a:txBody>
                    <a:bodyPr/>
                    <a:lstStyle/>
                    <a:p>
                      <a:endParaRPr lang="en-US" dirty="0"/>
                    </a:p>
                  </a:txBody>
                  <a:tcPr>
                    <a:blipFill>
                      <a:blip r:embed="rId3"/>
                      <a:stretch>
                        <a:fillRect/>
                      </a:stretch>
                    </a:blipFill>
                  </a:tcPr>
                </a:tc>
                <a:tc>
                  <a:txBody>
                    <a:bodyPr/>
                    <a:lstStyle/>
                    <a:p>
                      <a:endParaRPr lang="en-US" dirty="0"/>
                    </a:p>
                  </a:txBody>
                  <a:tcPr>
                    <a:blipFill>
                      <a:blip r:embed="rId4"/>
                      <a:stretch>
                        <a:fillRect/>
                      </a:stretch>
                    </a:blip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3576052"/>
              </p:ext>
            </p:extLst>
          </p:nvPr>
        </p:nvGraphicFramePr>
        <p:xfrm>
          <a:off x="1828800" y="3886200"/>
          <a:ext cx="8153400" cy="2575560"/>
        </p:xfrm>
        <a:graphic>
          <a:graphicData uri="http://schemas.openxmlformats.org/drawingml/2006/table">
            <a:tbl>
              <a:tblPr firstRow="1" bandRow="1">
                <a:tableStyleId>{5C22544A-7EE6-4342-B048-85BDC9FD1C3A}</a:tableStyleId>
              </a:tblPr>
              <a:tblGrid>
                <a:gridCol w="2717800"/>
                <a:gridCol w="2717800"/>
                <a:gridCol w="2717800"/>
              </a:tblGrid>
              <a:tr h="228600">
                <a:tc>
                  <a:txBody>
                    <a:bodyPr/>
                    <a:lstStyle/>
                    <a:p>
                      <a:pPr algn="ctr"/>
                      <a:r>
                        <a:rPr lang="en-US" dirty="0" smtClean="0"/>
                        <a:t>2017-08</a:t>
                      </a:r>
                      <a:endParaRPr lang="en-US" dirty="0"/>
                    </a:p>
                  </a:txBody>
                  <a:tcPr/>
                </a:tc>
                <a:tc>
                  <a:txBody>
                    <a:bodyPr/>
                    <a:lstStyle/>
                    <a:p>
                      <a:pPr algn="ctr"/>
                      <a:r>
                        <a:rPr lang="en-US" dirty="0" smtClean="0"/>
                        <a:t>2017-09</a:t>
                      </a:r>
                      <a:endParaRPr lang="en-US" dirty="0"/>
                    </a:p>
                  </a:txBody>
                  <a:tcPr/>
                </a:tc>
                <a:tc>
                  <a:txBody>
                    <a:bodyPr/>
                    <a:lstStyle/>
                    <a:p>
                      <a:pPr algn="ctr"/>
                      <a:r>
                        <a:rPr lang="en-US" dirty="0" smtClean="0"/>
                        <a:t>2017-10</a:t>
                      </a:r>
                      <a:endParaRPr lang="en-US" dirty="0"/>
                    </a:p>
                  </a:txBody>
                  <a:tcPr/>
                </a:tc>
              </a:tr>
              <a:tr h="2209800">
                <a:tc>
                  <a:txBody>
                    <a:bodyPr/>
                    <a:lstStyle/>
                    <a:p>
                      <a:endParaRPr lang="en-US" dirty="0"/>
                    </a:p>
                  </a:txBody>
                  <a:tcPr>
                    <a:blipFill>
                      <a:blip r:embed="rId5"/>
                      <a:stretch>
                        <a:fillRect/>
                      </a:stretch>
                    </a:blipFill>
                  </a:tcPr>
                </a:tc>
                <a:tc>
                  <a:txBody>
                    <a:bodyPr/>
                    <a:lstStyle/>
                    <a:p>
                      <a:endParaRPr lang="en-US" dirty="0"/>
                    </a:p>
                  </a:txBody>
                  <a:tcPr>
                    <a:blipFill>
                      <a:blip r:embed="rId6"/>
                      <a:stretch>
                        <a:fillRect/>
                      </a:stretch>
                    </a:blipFill>
                  </a:tcPr>
                </a:tc>
                <a:tc>
                  <a:txBody>
                    <a:bodyPr/>
                    <a:lstStyle/>
                    <a:p>
                      <a:endParaRPr lang="en-US" dirty="0"/>
                    </a:p>
                  </a:txBody>
                  <a:tcPr>
                    <a:blipFill>
                      <a:blip r:embed="rId7"/>
                      <a:stretch>
                        <a:fillRect/>
                      </a:stretch>
                    </a:blipFill>
                  </a:tcPr>
                </a:tc>
              </a:tr>
            </a:tbl>
          </a:graphicData>
        </a:graphic>
      </p:graphicFrame>
    </p:spTree>
    <p:extLst>
      <p:ext uri="{BB962C8B-B14F-4D97-AF65-F5344CB8AC3E}">
        <p14:creationId xmlns:p14="http://schemas.microsoft.com/office/powerpoint/2010/main" val="4177030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10135F-436C-43A6-B97B-0D3290966A31}"/>
              </a:ext>
            </a:extLst>
          </p:cNvPr>
          <p:cNvSpPr>
            <a:spLocks noGrp="1"/>
          </p:cNvSpPr>
          <p:nvPr>
            <p:ph type="title"/>
          </p:nvPr>
        </p:nvSpPr>
        <p:spPr>
          <a:xfrm>
            <a:off x="862914" y="93276"/>
            <a:ext cx="10515600" cy="1325563"/>
          </a:xfrm>
        </p:spPr>
        <p:txBody>
          <a:bodyPr/>
          <a:lstStyle/>
          <a:p>
            <a:pPr algn="ctr"/>
            <a:r>
              <a:rPr lang="en-US" dirty="0" smtClean="0"/>
              <a:t>Model Training/Tuning/Testing</a:t>
            </a:r>
            <a:endParaRPr lang="en-US" dirty="0"/>
          </a:p>
        </p:txBody>
      </p:sp>
      <p:pic>
        <p:nvPicPr>
          <p:cNvPr id="3" name="Picture 2"/>
          <p:cNvPicPr>
            <a:picLocks noChangeAspect="1"/>
          </p:cNvPicPr>
          <p:nvPr/>
        </p:nvPicPr>
        <p:blipFill>
          <a:blip r:embed="rId2"/>
          <a:stretch>
            <a:fillRect/>
          </a:stretch>
        </p:blipFill>
        <p:spPr>
          <a:xfrm>
            <a:off x="1600200" y="1219200"/>
            <a:ext cx="8763000" cy="5170814"/>
          </a:xfrm>
          <a:prstGeom prst="rect">
            <a:avLst/>
          </a:prstGeom>
        </p:spPr>
      </p:pic>
    </p:spTree>
    <p:extLst>
      <p:ext uri="{BB962C8B-B14F-4D97-AF65-F5344CB8AC3E}">
        <p14:creationId xmlns:p14="http://schemas.microsoft.com/office/powerpoint/2010/main" val="1595205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10135F-436C-43A6-B97B-0D3290966A31}"/>
              </a:ext>
            </a:extLst>
          </p:cNvPr>
          <p:cNvSpPr>
            <a:spLocks noGrp="1"/>
          </p:cNvSpPr>
          <p:nvPr>
            <p:ph type="title"/>
          </p:nvPr>
        </p:nvSpPr>
        <p:spPr>
          <a:xfrm>
            <a:off x="862914" y="93276"/>
            <a:ext cx="10515600" cy="1325563"/>
          </a:xfrm>
        </p:spPr>
        <p:txBody>
          <a:bodyPr/>
          <a:lstStyle/>
          <a:p>
            <a:pPr algn="ctr"/>
            <a:r>
              <a:rPr lang="en-US" dirty="0" smtClean="0"/>
              <a:t>Model Scores</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719206655"/>
              </p:ext>
            </p:extLst>
          </p:nvPr>
        </p:nvGraphicFramePr>
        <p:xfrm>
          <a:off x="2743200" y="1600200"/>
          <a:ext cx="6629400" cy="3088035"/>
        </p:xfrm>
        <a:graphic>
          <a:graphicData uri="http://schemas.openxmlformats.org/drawingml/2006/table">
            <a:tbl>
              <a:tblPr firstRow="1" bandRow="1">
                <a:tableStyleId>{5C22544A-7EE6-4342-B048-85BDC9FD1C3A}</a:tableStyleId>
              </a:tblPr>
              <a:tblGrid>
                <a:gridCol w="1660208"/>
                <a:gridCol w="2302192"/>
                <a:gridCol w="2667000"/>
              </a:tblGrid>
              <a:tr h="868075">
                <a:tc>
                  <a:txBody>
                    <a:bodyPr/>
                    <a:lstStyle/>
                    <a:p>
                      <a:pPr algn="l"/>
                      <a:r>
                        <a:rPr lang="en-US" dirty="0" smtClean="0"/>
                        <a:t>Month</a:t>
                      </a:r>
                      <a:r>
                        <a:rPr lang="en-US" baseline="0" dirty="0" smtClean="0"/>
                        <a:t> of Data</a:t>
                      </a:r>
                      <a:endParaRPr lang="en-US" dirty="0"/>
                    </a:p>
                  </a:txBody>
                  <a:tcPr/>
                </a:tc>
                <a:tc>
                  <a:txBody>
                    <a:bodyPr/>
                    <a:lstStyle/>
                    <a:p>
                      <a:pPr algn="l"/>
                      <a:r>
                        <a:rPr lang="en-US" dirty="0" smtClean="0"/>
                        <a:t>Accuracy Score</a:t>
                      </a:r>
                      <a:endParaRPr lang="en-US" dirty="0"/>
                    </a:p>
                  </a:txBody>
                  <a:tcPr/>
                </a:tc>
                <a:tc>
                  <a:txBody>
                    <a:bodyPr/>
                    <a:lstStyle/>
                    <a:p>
                      <a:pPr algn="l"/>
                      <a:r>
                        <a:rPr lang="en-US" dirty="0" smtClean="0"/>
                        <a:t>Precision Score</a:t>
                      </a:r>
                    </a:p>
                    <a:p>
                      <a:pPr algn="l"/>
                      <a:r>
                        <a:rPr lang="en-US" dirty="0" smtClean="0"/>
                        <a:t>[</a:t>
                      </a:r>
                      <a:r>
                        <a:rPr lang="en-US" dirty="0" err="1" smtClean="0"/>
                        <a:t>Incel</a:t>
                      </a:r>
                      <a:r>
                        <a:rPr lang="en-US" dirty="0" smtClean="0"/>
                        <a:t>,</a:t>
                      </a:r>
                      <a:r>
                        <a:rPr lang="en-US" baseline="0" dirty="0" smtClean="0"/>
                        <a:t> non-</a:t>
                      </a:r>
                      <a:r>
                        <a:rPr lang="en-US" baseline="0" dirty="0" err="1" smtClean="0"/>
                        <a:t>Incel</a:t>
                      </a:r>
                      <a:r>
                        <a:rPr lang="en-US" baseline="0" dirty="0" smtClean="0"/>
                        <a:t>]</a:t>
                      </a:r>
                      <a:endParaRPr lang="en-US" dirty="0"/>
                    </a:p>
                  </a:txBody>
                  <a:tcPr/>
                </a:tc>
              </a:tr>
              <a:tr h="370840">
                <a:tc>
                  <a:txBody>
                    <a:bodyPr/>
                    <a:lstStyle/>
                    <a:p>
                      <a:r>
                        <a:rPr lang="en-US" dirty="0" smtClean="0"/>
                        <a:t>2017-05</a:t>
                      </a:r>
                      <a:endParaRPr lang="en-US" dirty="0"/>
                    </a:p>
                  </a:txBody>
                  <a:tcPr/>
                </a:tc>
                <a:tc>
                  <a:txBody>
                    <a:bodyPr/>
                    <a:lstStyle/>
                    <a:p>
                      <a:r>
                        <a:rPr lang="en-US" dirty="0" smtClean="0"/>
                        <a:t>0.66</a:t>
                      </a:r>
                      <a:endParaRPr lang="en-US" dirty="0"/>
                    </a:p>
                  </a:txBody>
                  <a:tcPr/>
                </a:tc>
                <a:tc>
                  <a:txBody>
                    <a:bodyPr/>
                    <a:lstStyle/>
                    <a:p>
                      <a:r>
                        <a:rPr lang="en-US" dirty="0" smtClean="0"/>
                        <a:t>[0.69, 0.64]</a:t>
                      </a:r>
                      <a:endParaRPr lang="en-US" dirty="0"/>
                    </a:p>
                  </a:txBody>
                  <a:tcPr/>
                </a:tc>
              </a:tr>
              <a:tr h="370840">
                <a:tc>
                  <a:txBody>
                    <a:bodyPr/>
                    <a:lstStyle/>
                    <a:p>
                      <a:r>
                        <a:rPr lang="en-US" dirty="0" smtClean="0"/>
                        <a:t>2017-06</a:t>
                      </a:r>
                      <a:endParaRPr lang="en-US" dirty="0"/>
                    </a:p>
                  </a:txBody>
                  <a:tcPr/>
                </a:tc>
                <a:tc>
                  <a:txBody>
                    <a:bodyPr/>
                    <a:lstStyle/>
                    <a:p>
                      <a:r>
                        <a:rPr lang="en-US" dirty="0" smtClean="0"/>
                        <a:t>0.60</a:t>
                      </a:r>
                      <a:endParaRPr lang="en-US" dirty="0"/>
                    </a:p>
                  </a:txBody>
                  <a:tcPr/>
                </a:tc>
                <a:tc>
                  <a:txBody>
                    <a:bodyPr/>
                    <a:lstStyle/>
                    <a:p>
                      <a:r>
                        <a:rPr lang="en-US" dirty="0" smtClean="0"/>
                        <a:t>[0.71, 0.56]</a:t>
                      </a:r>
                      <a:endParaRPr lang="en-US" dirty="0"/>
                    </a:p>
                  </a:txBody>
                  <a:tcPr/>
                </a:tc>
              </a:tr>
              <a:tr h="370840">
                <a:tc>
                  <a:txBody>
                    <a:bodyPr/>
                    <a:lstStyle/>
                    <a:p>
                      <a:r>
                        <a:rPr lang="en-US" dirty="0" smtClean="0"/>
                        <a:t>2017-07</a:t>
                      </a:r>
                      <a:endParaRPr lang="en-US" dirty="0"/>
                    </a:p>
                  </a:txBody>
                  <a:tcPr/>
                </a:tc>
                <a:tc>
                  <a:txBody>
                    <a:bodyPr/>
                    <a:lstStyle/>
                    <a:p>
                      <a:r>
                        <a:rPr lang="en-US" dirty="0" smtClean="0"/>
                        <a:t>0.66</a:t>
                      </a:r>
                      <a:endParaRPr lang="en-US" dirty="0"/>
                    </a:p>
                  </a:txBody>
                  <a:tcPr/>
                </a:tc>
                <a:tc>
                  <a:txBody>
                    <a:bodyPr/>
                    <a:lstStyle/>
                    <a:p>
                      <a:r>
                        <a:rPr lang="en-US" dirty="0" smtClean="0"/>
                        <a:t>[0.71, 0.62]</a:t>
                      </a:r>
                      <a:endParaRPr lang="en-US" dirty="0"/>
                    </a:p>
                  </a:txBody>
                  <a:tcPr/>
                </a:tc>
              </a:tr>
              <a:tr h="370840">
                <a:tc>
                  <a:txBody>
                    <a:bodyPr/>
                    <a:lstStyle/>
                    <a:p>
                      <a:r>
                        <a:rPr lang="en-US" dirty="0" smtClean="0"/>
                        <a:t>2017-08</a:t>
                      </a:r>
                      <a:endParaRPr lang="en-US" dirty="0"/>
                    </a:p>
                  </a:txBody>
                  <a:tcPr/>
                </a:tc>
                <a:tc>
                  <a:txBody>
                    <a:bodyPr/>
                    <a:lstStyle/>
                    <a:p>
                      <a:r>
                        <a:rPr lang="en-US" dirty="0" smtClean="0"/>
                        <a:t>0.73</a:t>
                      </a:r>
                      <a:endParaRPr lang="en-US" dirty="0"/>
                    </a:p>
                  </a:txBody>
                  <a:tcPr/>
                </a:tc>
                <a:tc>
                  <a:txBody>
                    <a:bodyPr/>
                    <a:lstStyle/>
                    <a:p>
                      <a:r>
                        <a:rPr lang="en-US" dirty="0" smtClean="0"/>
                        <a:t>[0.78, 0.68]</a:t>
                      </a:r>
                      <a:endParaRPr lang="en-US" dirty="0"/>
                    </a:p>
                  </a:txBody>
                  <a:tcPr/>
                </a:tc>
              </a:tr>
              <a:tr h="370840">
                <a:tc>
                  <a:txBody>
                    <a:bodyPr/>
                    <a:lstStyle/>
                    <a:p>
                      <a:r>
                        <a:rPr lang="en-US" dirty="0" smtClean="0"/>
                        <a:t>2017-09</a:t>
                      </a:r>
                      <a:endParaRPr lang="en-US" dirty="0"/>
                    </a:p>
                  </a:txBody>
                  <a:tcPr/>
                </a:tc>
                <a:tc>
                  <a:txBody>
                    <a:bodyPr/>
                    <a:lstStyle/>
                    <a:p>
                      <a:r>
                        <a:rPr lang="en-US" dirty="0" smtClean="0"/>
                        <a:t>0.60</a:t>
                      </a:r>
                      <a:endParaRPr lang="en-US" dirty="0"/>
                    </a:p>
                  </a:txBody>
                  <a:tcPr/>
                </a:tc>
                <a:tc>
                  <a:txBody>
                    <a:bodyPr/>
                    <a:lstStyle/>
                    <a:p>
                      <a:r>
                        <a:rPr lang="en-US" dirty="0" smtClean="0"/>
                        <a:t>[0.53,</a:t>
                      </a:r>
                      <a:r>
                        <a:rPr lang="en-US" baseline="0" dirty="0" smtClean="0"/>
                        <a:t> 0.65</a:t>
                      </a:r>
                      <a:r>
                        <a:rPr lang="en-US" dirty="0" smtClean="0"/>
                        <a:t>]</a:t>
                      </a:r>
                      <a:endParaRPr lang="en-US" dirty="0"/>
                    </a:p>
                  </a:txBody>
                  <a:tcPr/>
                </a:tc>
              </a:tr>
              <a:tr h="0">
                <a:tc>
                  <a:txBody>
                    <a:bodyPr/>
                    <a:lstStyle/>
                    <a:p>
                      <a:r>
                        <a:rPr lang="en-US" dirty="0" smtClean="0"/>
                        <a:t>2017-10</a:t>
                      </a:r>
                      <a:endParaRPr lang="en-US" dirty="0"/>
                    </a:p>
                  </a:txBody>
                  <a:tcPr/>
                </a:tc>
                <a:tc>
                  <a:txBody>
                    <a:bodyPr/>
                    <a:lstStyle/>
                    <a:p>
                      <a:r>
                        <a:rPr lang="en-US" dirty="0" smtClean="0"/>
                        <a:t>0.66</a:t>
                      </a:r>
                      <a:endParaRPr lang="en-US" dirty="0"/>
                    </a:p>
                  </a:txBody>
                  <a:tcPr/>
                </a:tc>
                <a:tc>
                  <a:txBody>
                    <a:bodyPr/>
                    <a:lstStyle/>
                    <a:p>
                      <a:r>
                        <a:rPr lang="en-US" dirty="0" smtClean="0"/>
                        <a:t>[0.72, 0.61]</a:t>
                      </a:r>
                      <a:endParaRPr lang="en-US" dirty="0"/>
                    </a:p>
                  </a:txBody>
                  <a:tcPr/>
                </a:tc>
              </a:tr>
            </a:tbl>
          </a:graphicData>
        </a:graphic>
      </p:graphicFrame>
    </p:spTree>
    <p:extLst>
      <p:ext uri="{BB962C8B-B14F-4D97-AF65-F5344CB8AC3E}">
        <p14:creationId xmlns:p14="http://schemas.microsoft.com/office/powerpoint/2010/main" val="302900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10135F-436C-43A6-B97B-0D3290966A31}"/>
              </a:ext>
            </a:extLst>
          </p:cNvPr>
          <p:cNvSpPr>
            <a:spLocks noGrp="1"/>
          </p:cNvSpPr>
          <p:nvPr>
            <p:ph type="title"/>
          </p:nvPr>
        </p:nvSpPr>
        <p:spPr/>
        <p:txBody>
          <a:bodyPr>
            <a:normAutofit/>
          </a:bodyPr>
          <a:lstStyle/>
          <a:p>
            <a:pPr algn="ctr"/>
            <a:r>
              <a:rPr lang="en-US" dirty="0" smtClean="0"/>
              <a:t>Application: Predictive Script</a:t>
            </a:r>
            <a:endParaRPr lang="en-US" dirty="0"/>
          </a:p>
        </p:txBody>
      </p:sp>
      <p:pic>
        <p:nvPicPr>
          <p:cNvPr id="4" name="Content Placeholder 3"/>
          <p:cNvPicPr>
            <a:picLocks noGrp="1" noChangeAspect="1"/>
          </p:cNvPicPr>
          <p:nvPr>
            <p:ph idx="1"/>
          </p:nvPr>
        </p:nvPicPr>
        <p:blipFill>
          <a:blip r:embed="rId2"/>
          <a:stretch>
            <a:fillRect/>
          </a:stretch>
        </p:blipFill>
        <p:spPr>
          <a:xfrm>
            <a:off x="1600200" y="1702190"/>
            <a:ext cx="9067800" cy="1438275"/>
          </a:xfrm>
          <a:prstGeom prst="rect">
            <a:avLst/>
          </a:prstGeom>
        </p:spPr>
      </p:pic>
    </p:spTree>
    <p:extLst>
      <p:ext uri="{BB962C8B-B14F-4D97-AF65-F5344CB8AC3E}">
        <p14:creationId xmlns:p14="http://schemas.microsoft.com/office/powerpoint/2010/main" val="2092698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10135F-436C-43A6-B97B-0D3290966A31}"/>
              </a:ext>
            </a:extLst>
          </p:cNvPr>
          <p:cNvSpPr>
            <a:spLocks noGrp="1"/>
          </p:cNvSpPr>
          <p:nvPr>
            <p:ph type="title"/>
          </p:nvPr>
        </p:nvSpPr>
        <p:spPr/>
        <p:txBody>
          <a:bodyPr>
            <a:normAutofit/>
          </a:bodyPr>
          <a:lstStyle/>
          <a:p>
            <a:pPr algn="ctr"/>
            <a:r>
              <a:rPr lang="en-US" sz="4000" dirty="0" smtClean="0"/>
              <a:t>Post Mortem</a:t>
            </a:r>
            <a:endParaRPr lang="en-US" sz="4000" dirty="0"/>
          </a:p>
        </p:txBody>
      </p:sp>
      <p:sp>
        <p:nvSpPr>
          <p:cNvPr id="3" name="Content Placeholder 2">
            <a:extLst>
              <a:ext uri="{FF2B5EF4-FFF2-40B4-BE49-F238E27FC236}">
                <a16:creationId xmlns="" xmlns:a16="http://schemas.microsoft.com/office/drawing/2014/main" id="{7635C22D-C353-4667-A7F1-9B336C79683E}"/>
              </a:ext>
            </a:extLst>
          </p:cNvPr>
          <p:cNvSpPr>
            <a:spLocks noGrp="1"/>
          </p:cNvSpPr>
          <p:nvPr>
            <p:ph idx="1"/>
          </p:nvPr>
        </p:nvSpPr>
        <p:spPr>
          <a:xfrm>
            <a:off x="731109" y="1759723"/>
            <a:ext cx="10515600" cy="4351338"/>
          </a:xfrm>
        </p:spPr>
        <p:txBody>
          <a:bodyPr>
            <a:normAutofit/>
          </a:bodyPr>
          <a:lstStyle/>
          <a:p>
            <a:r>
              <a:rPr lang="en-US" sz="2200" b="1" dirty="0" smtClean="0">
                <a:solidFill>
                  <a:srgbClr val="FF0000"/>
                </a:solidFill>
              </a:rPr>
              <a:t>Vary the </a:t>
            </a:r>
            <a:r>
              <a:rPr lang="en-US" sz="2200" b="1" dirty="0" err="1" smtClean="0">
                <a:solidFill>
                  <a:srgbClr val="FF0000"/>
                </a:solidFill>
              </a:rPr>
              <a:t>subreddits</a:t>
            </a:r>
            <a:r>
              <a:rPr lang="en-US" sz="2200" b="1" dirty="0" smtClean="0">
                <a:solidFill>
                  <a:srgbClr val="FF0000"/>
                </a:solidFill>
              </a:rPr>
              <a:t> that comments were pulled from.</a:t>
            </a:r>
            <a:endParaRPr lang="en-US" sz="2200" b="1" dirty="0">
              <a:solidFill>
                <a:srgbClr val="FF0000"/>
              </a:solidFill>
            </a:endParaRPr>
          </a:p>
          <a:p>
            <a:r>
              <a:rPr lang="en-US" sz="2200" b="1" dirty="0" smtClean="0">
                <a:solidFill>
                  <a:srgbClr val="FF0000"/>
                </a:solidFill>
              </a:rPr>
              <a:t>More Months of Data. Modify my script to train on a variable amount of data.</a:t>
            </a:r>
          </a:p>
          <a:p>
            <a:r>
              <a:rPr lang="en-US" sz="2200" b="1" dirty="0" smtClean="0">
                <a:solidFill>
                  <a:srgbClr val="FF0000"/>
                </a:solidFill>
              </a:rPr>
              <a:t>Additional Research Question: How well does this pipeline perform on other </a:t>
            </a:r>
            <a:r>
              <a:rPr lang="en-US" sz="2200" b="1" dirty="0" err="1" smtClean="0">
                <a:solidFill>
                  <a:srgbClr val="FF0000"/>
                </a:solidFill>
              </a:rPr>
              <a:t>subreddits</a:t>
            </a:r>
            <a:r>
              <a:rPr lang="en-US" sz="2200" b="1" dirty="0" smtClean="0">
                <a:solidFill>
                  <a:srgbClr val="FF0000"/>
                </a:solidFill>
              </a:rPr>
              <a:t>, not just r/</a:t>
            </a:r>
            <a:r>
              <a:rPr lang="en-US" sz="2200" b="1" dirty="0" err="1" smtClean="0">
                <a:solidFill>
                  <a:srgbClr val="FF0000"/>
                </a:solidFill>
              </a:rPr>
              <a:t>Incels</a:t>
            </a:r>
            <a:r>
              <a:rPr lang="en-US" sz="2200" b="1" dirty="0" smtClean="0">
                <a:solidFill>
                  <a:srgbClr val="FF0000"/>
                </a:solidFill>
              </a:rPr>
              <a:t>?</a:t>
            </a:r>
          </a:p>
        </p:txBody>
      </p:sp>
    </p:spTree>
    <p:extLst>
      <p:ext uri="{BB962C8B-B14F-4D97-AF65-F5344CB8AC3E}">
        <p14:creationId xmlns:p14="http://schemas.microsoft.com/office/powerpoint/2010/main" val="754072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10135F-436C-43A6-B97B-0D3290966A31}"/>
              </a:ext>
            </a:extLst>
          </p:cNvPr>
          <p:cNvSpPr>
            <a:spLocks noGrp="1"/>
          </p:cNvSpPr>
          <p:nvPr>
            <p:ph type="title"/>
          </p:nvPr>
        </p:nvSpPr>
        <p:spPr/>
        <p:txBody>
          <a:bodyPr>
            <a:normAutofit/>
          </a:bodyPr>
          <a:lstStyle/>
          <a:p>
            <a:pPr algn="ctr"/>
            <a:r>
              <a:rPr lang="en-US" sz="4000" dirty="0" err="1" smtClean="0"/>
              <a:t>Github</a:t>
            </a:r>
            <a:endParaRPr lang="en-US" sz="4000" dirty="0"/>
          </a:p>
        </p:txBody>
      </p:sp>
      <p:sp>
        <p:nvSpPr>
          <p:cNvPr id="3" name="Content Placeholder 2">
            <a:extLst>
              <a:ext uri="{FF2B5EF4-FFF2-40B4-BE49-F238E27FC236}">
                <a16:creationId xmlns="" xmlns:a16="http://schemas.microsoft.com/office/drawing/2014/main" id="{7635C22D-C353-4667-A7F1-9B336C79683E}"/>
              </a:ext>
            </a:extLst>
          </p:cNvPr>
          <p:cNvSpPr>
            <a:spLocks noGrp="1"/>
          </p:cNvSpPr>
          <p:nvPr>
            <p:ph idx="1"/>
          </p:nvPr>
        </p:nvSpPr>
        <p:spPr>
          <a:xfrm>
            <a:off x="731109" y="1759723"/>
            <a:ext cx="10515600" cy="4351338"/>
          </a:xfrm>
        </p:spPr>
        <p:txBody>
          <a:bodyPr>
            <a:normAutofit/>
          </a:bodyPr>
          <a:lstStyle/>
          <a:p>
            <a:pPr marL="0" indent="0">
              <a:buNone/>
            </a:pPr>
            <a:r>
              <a:rPr lang="en-US" sz="2200" b="1" dirty="0">
                <a:solidFill>
                  <a:srgbClr val="FF0000"/>
                </a:solidFill>
                <a:hlinkClick r:id="rId2"/>
              </a:rPr>
              <a:t>https://</a:t>
            </a:r>
            <a:r>
              <a:rPr lang="en-US" sz="2200" b="1" dirty="0" smtClean="0">
                <a:solidFill>
                  <a:srgbClr val="FF0000"/>
                </a:solidFill>
                <a:hlinkClick r:id="rId2"/>
              </a:rPr>
              <a:t>github.com/Spyrix/RedditUserClassification</a:t>
            </a:r>
            <a:endParaRPr lang="en-US" sz="2200" b="1" dirty="0" smtClean="0">
              <a:solidFill>
                <a:srgbClr val="FF0000"/>
              </a:solidFill>
            </a:endParaRPr>
          </a:p>
          <a:p>
            <a:endParaRPr lang="en-US" sz="2200" b="1" dirty="0" smtClean="0">
              <a:solidFill>
                <a:srgbClr val="FF0000"/>
              </a:solidFill>
            </a:endParaRPr>
          </a:p>
        </p:txBody>
      </p:sp>
    </p:spTree>
    <p:extLst>
      <p:ext uri="{BB962C8B-B14F-4D97-AF65-F5344CB8AC3E}">
        <p14:creationId xmlns:p14="http://schemas.microsoft.com/office/powerpoint/2010/main" val="2457326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89E6D9-D7F4-40AC-A719-9B0F52E1D414}"/>
              </a:ext>
            </a:extLst>
          </p:cNvPr>
          <p:cNvSpPr>
            <a:spLocks noGrp="1"/>
          </p:cNvSpPr>
          <p:nvPr>
            <p:ph type="title"/>
          </p:nvPr>
        </p:nvSpPr>
        <p:spPr/>
        <p:txBody>
          <a:bodyPr/>
          <a:lstStyle/>
          <a:p>
            <a:pPr algn="ctr"/>
            <a:r>
              <a:rPr lang="en-US" dirty="0"/>
              <a:t>Research Problem &amp; Goal</a:t>
            </a:r>
          </a:p>
        </p:txBody>
      </p:sp>
      <p:sp>
        <p:nvSpPr>
          <p:cNvPr id="3" name="Content Placeholder 2">
            <a:extLst>
              <a:ext uri="{FF2B5EF4-FFF2-40B4-BE49-F238E27FC236}">
                <a16:creationId xmlns="" xmlns:a16="http://schemas.microsoft.com/office/drawing/2014/main" id="{4A9F010A-AC7E-4EF4-AA8F-F79FB0E68681}"/>
              </a:ext>
            </a:extLst>
          </p:cNvPr>
          <p:cNvSpPr>
            <a:spLocks noGrp="1"/>
          </p:cNvSpPr>
          <p:nvPr>
            <p:ph idx="1"/>
          </p:nvPr>
        </p:nvSpPr>
        <p:spPr>
          <a:xfrm>
            <a:off x="838200" y="1600200"/>
            <a:ext cx="10515600" cy="5014783"/>
          </a:xfrm>
        </p:spPr>
        <p:txBody>
          <a:bodyPr>
            <a:normAutofit/>
          </a:bodyPr>
          <a:lstStyle/>
          <a:p>
            <a:pPr marL="0" indent="0" algn="ctr">
              <a:buNone/>
            </a:pPr>
            <a:r>
              <a:rPr lang="en-US" b="1" dirty="0" smtClean="0">
                <a:solidFill>
                  <a:srgbClr val="FF0000"/>
                </a:solidFill>
              </a:rPr>
              <a:t>Problem:</a:t>
            </a:r>
          </a:p>
          <a:p>
            <a:pPr marL="0" indent="0" algn="ctr">
              <a:buNone/>
            </a:pPr>
            <a:r>
              <a:rPr lang="en-US" b="1" dirty="0" err="1" smtClean="0">
                <a:solidFill>
                  <a:srgbClr val="FF0000"/>
                </a:solidFill>
              </a:rPr>
              <a:t>Incels</a:t>
            </a:r>
            <a:r>
              <a:rPr lang="en-US" b="1" dirty="0" smtClean="0">
                <a:solidFill>
                  <a:srgbClr val="FF0000"/>
                </a:solidFill>
              </a:rPr>
              <a:t> are men who believe that they are unable (for reasons beyond their control) to attract a woman for a relationship. Their online communities tend to encourage misanthropic behaviors, which sometimes manifest violently in the offline world. It would be beneficial for society if we could detect these users online and intervene before their radicalization is complete.</a:t>
            </a:r>
            <a:endParaRPr lang="en-US" b="1" dirty="0">
              <a:solidFill>
                <a:srgbClr val="FF0000"/>
              </a:solidFill>
            </a:endParaRPr>
          </a:p>
          <a:p>
            <a:pPr marL="0" indent="0" algn="ctr">
              <a:buNone/>
            </a:pPr>
            <a:r>
              <a:rPr lang="en-US" b="1" dirty="0" smtClean="0">
                <a:solidFill>
                  <a:srgbClr val="FF0000"/>
                </a:solidFill>
              </a:rPr>
              <a:t>Goal:</a:t>
            </a:r>
          </a:p>
          <a:p>
            <a:pPr marL="0" indent="0" algn="ctr">
              <a:buNone/>
            </a:pPr>
            <a:r>
              <a:rPr lang="en-US" b="1" dirty="0" smtClean="0">
                <a:solidFill>
                  <a:srgbClr val="FF0000"/>
                </a:solidFill>
              </a:rPr>
              <a:t>To build a classifier that can detect if a </a:t>
            </a:r>
            <a:r>
              <a:rPr lang="en-US" b="1" dirty="0" err="1" smtClean="0">
                <a:solidFill>
                  <a:srgbClr val="FF0000"/>
                </a:solidFill>
              </a:rPr>
              <a:t>Reddit</a:t>
            </a:r>
            <a:r>
              <a:rPr lang="en-US" b="1" dirty="0" smtClean="0">
                <a:solidFill>
                  <a:srgbClr val="FF0000"/>
                </a:solidFill>
              </a:rPr>
              <a:t> user is an active participant of the </a:t>
            </a:r>
            <a:r>
              <a:rPr lang="en-US" b="1" dirty="0" err="1" smtClean="0">
                <a:solidFill>
                  <a:srgbClr val="FF0000"/>
                </a:solidFill>
              </a:rPr>
              <a:t>reddit</a:t>
            </a:r>
            <a:r>
              <a:rPr lang="en-US" b="1" dirty="0" smtClean="0">
                <a:solidFill>
                  <a:srgbClr val="FF0000"/>
                </a:solidFill>
              </a:rPr>
              <a:t> </a:t>
            </a:r>
            <a:r>
              <a:rPr lang="en-US" b="1" dirty="0" err="1" smtClean="0">
                <a:solidFill>
                  <a:srgbClr val="FF0000"/>
                </a:solidFill>
              </a:rPr>
              <a:t>incel</a:t>
            </a:r>
            <a:r>
              <a:rPr lang="en-US" b="1" dirty="0" smtClean="0">
                <a:solidFill>
                  <a:srgbClr val="FF0000"/>
                </a:solidFill>
              </a:rPr>
              <a:t> community based on their comment history</a:t>
            </a:r>
            <a:r>
              <a:rPr lang="en-US" b="1" dirty="0" smtClean="0">
                <a:solidFill>
                  <a:srgbClr val="FF0000"/>
                </a:solidFill>
              </a:rPr>
              <a:t>.</a:t>
            </a:r>
            <a:endParaRPr lang="en-US" b="1" dirty="0">
              <a:solidFill>
                <a:srgbClr val="FF0000"/>
              </a:solidFill>
            </a:endParaRPr>
          </a:p>
        </p:txBody>
      </p:sp>
    </p:spTree>
    <p:extLst>
      <p:ext uri="{BB962C8B-B14F-4D97-AF65-F5344CB8AC3E}">
        <p14:creationId xmlns:p14="http://schemas.microsoft.com/office/powerpoint/2010/main" val="1915814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D398DD-DFB0-4EA2-B8F5-52BE0FAFEBA1}"/>
              </a:ext>
            </a:extLst>
          </p:cNvPr>
          <p:cNvSpPr>
            <a:spLocks noGrp="1"/>
          </p:cNvSpPr>
          <p:nvPr>
            <p:ph type="title"/>
          </p:nvPr>
        </p:nvSpPr>
        <p:spPr/>
        <p:txBody>
          <a:bodyPr/>
          <a:lstStyle/>
          <a:p>
            <a:pPr algn="ctr"/>
            <a:r>
              <a:rPr lang="en-US" dirty="0"/>
              <a:t>Research Question</a:t>
            </a:r>
          </a:p>
        </p:txBody>
      </p:sp>
      <p:sp>
        <p:nvSpPr>
          <p:cNvPr id="3" name="Content Placeholder 2">
            <a:extLst>
              <a:ext uri="{FF2B5EF4-FFF2-40B4-BE49-F238E27FC236}">
                <a16:creationId xmlns="" xmlns:a16="http://schemas.microsoft.com/office/drawing/2014/main" id="{E291FC76-0B80-4D5C-91B0-60568064D530}"/>
              </a:ext>
            </a:extLst>
          </p:cNvPr>
          <p:cNvSpPr>
            <a:spLocks noGrp="1"/>
          </p:cNvSpPr>
          <p:nvPr>
            <p:ph idx="1"/>
          </p:nvPr>
        </p:nvSpPr>
        <p:spPr/>
        <p:txBody>
          <a:bodyPr/>
          <a:lstStyle/>
          <a:p>
            <a:pPr marL="0" indent="0" algn="ctr">
              <a:buNone/>
            </a:pPr>
            <a:r>
              <a:rPr lang="en-US" b="1" dirty="0" smtClean="0">
                <a:solidFill>
                  <a:srgbClr val="FF0000"/>
                </a:solidFill>
              </a:rPr>
              <a:t>Can a framework of Natural Language Processing and Machine Learning explain the relationship between a </a:t>
            </a:r>
            <a:r>
              <a:rPr lang="en-US" b="1" dirty="0" err="1" smtClean="0">
                <a:solidFill>
                  <a:srgbClr val="FF0000"/>
                </a:solidFill>
              </a:rPr>
              <a:t>Reddit</a:t>
            </a:r>
            <a:r>
              <a:rPr lang="en-US" b="1" dirty="0" smtClean="0">
                <a:solidFill>
                  <a:srgbClr val="FF0000"/>
                </a:solidFill>
              </a:rPr>
              <a:t> user’s comment history, and them being an active user of r/</a:t>
            </a:r>
            <a:r>
              <a:rPr lang="en-US" b="1" dirty="0" err="1" smtClean="0">
                <a:solidFill>
                  <a:srgbClr val="FF0000"/>
                </a:solidFill>
              </a:rPr>
              <a:t>Incels</a:t>
            </a:r>
            <a:r>
              <a:rPr lang="en-US" b="1" dirty="0" smtClean="0">
                <a:solidFill>
                  <a:srgbClr val="FF0000"/>
                </a:solidFill>
              </a:rPr>
              <a:t>?</a:t>
            </a:r>
          </a:p>
          <a:p>
            <a:pPr marL="0" indent="0" algn="ctr">
              <a:buNone/>
            </a:pPr>
            <a:r>
              <a:rPr lang="en-US" b="1" dirty="0">
                <a:solidFill>
                  <a:srgbClr val="FF0000"/>
                </a:solidFill>
              </a:rPr>
              <a:t>More broadly, how well can we classify </a:t>
            </a:r>
            <a:r>
              <a:rPr lang="en-US" b="1" dirty="0" err="1">
                <a:solidFill>
                  <a:srgbClr val="FF0000"/>
                </a:solidFill>
              </a:rPr>
              <a:t>Reddit</a:t>
            </a:r>
            <a:r>
              <a:rPr lang="en-US" b="1" dirty="0">
                <a:solidFill>
                  <a:srgbClr val="FF0000"/>
                </a:solidFill>
              </a:rPr>
              <a:t> users as active participants of </a:t>
            </a:r>
            <a:r>
              <a:rPr lang="en-US" b="1" dirty="0" err="1">
                <a:solidFill>
                  <a:srgbClr val="FF0000"/>
                </a:solidFill>
              </a:rPr>
              <a:t>subreddits</a:t>
            </a:r>
            <a:r>
              <a:rPr lang="en-US" b="1" dirty="0">
                <a:solidFill>
                  <a:srgbClr val="FF0000"/>
                </a:solidFill>
              </a:rPr>
              <a:t> based on comment history?</a:t>
            </a:r>
          </a:p>
          <a:p>
            <a:pPr marL="0" indent="0" algn="ctr">
              <a:buNone/>
            </a:pPr>
            <a:endParaRPr lang="en-US" dirty="0"/>
          </a:p>
        </p:txBody>
      </p:sp>
    </p:spTree>
    <p:extLst>
      <p:ext uri="{BB962C8B-B14F-4D97-AF65-F5344CB8AC3E}">
        <p14:creationId xmlns:p14="http://schemas.microsoft.com/office/powerpoint/2010/main" val="1256019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CC4DFC-CD9A-4ACB-821D-C53D96707809}"/>
              </a:ext>
            </a:extLst>
          </p:cNvPr>
          <p:cNvSpPr>
            <a:spLocks noGrp="1"/>
          </p:cNvSpPr>
          <p:nvPr>
            <p:ph type="title"/>
          </p:nvPr>
        </p:nvSpPr>
        <p:spPr/>
        <p:txBody>
          <a:bodyPr/>
          <a:lstStyle/>
          <a:p>
            <a:pPr algn="ctr"/>
            <a:r>
              <a:rPr lang="en-US" dirty="0" smtClean="0"/>
              <a:t>Variables</a:t>
            </a:r>
            <a:endParaRPr lang="en-US" dirty="0"/>
          </a:p>
        </p:txBody>
      </p:sp>
      <p:sp>
        <p:nvSpPr>
          <p:cNvPr id="3" name="Content Placeholder 2">
            <a:extLst>
              <a:ext uri="{FF2B5EF4-FFF2-40B4-BE49-F238E27FC236}">
                <a16:creationId xmlns="" xmlns:a16="http://schemas.microsoft.com/office/drawing/2014/main" id="{A39554A4-FE78-4024-B803-2492EF292C84}"/>
              </a:ext>
            </a:extLst>
          </p:cNvPr>
          <p:cNvSpPr>
            <a:spLocks noGrp="1"/>
          </p:cNvSpPr>
          <p:nvPr>
            <p:ph idx="1"/>
          </p:nvPr>
        </p:nvSpPr>
        <p:spPr/>
        <p:txBody>
          <a:bodyPr/>
          <a:lstStyle/>
          <a:p>
            <a:r>
              <a:rPr lang="en-US" b="1" dirty="0">
                <a:solidFill>
                  <a:srgbClr val="FF0000"/>
                </a:solidFill>
              </a:rPr>
              <a:t>Independent </a:t>
            </a:r>
            <a:r>
              <a:rPr lang="en-US" b="1" dirty="0" smtClean="0">
                <a:solidFill>
                  <a:srgbClr val="FF0000"/>
                </a:solidFill>
              </a:rPr>
              <a:t>variable: </a:t>
            </a:r>
            <a:r>
              <a:rPr lang="en-US" b="1" dirty="0" smtClean="0">
                <a:solidFill>
                  <a:srgbClr val="FF0000"/>
                </a:solidFill>
              </a:rPr>
              <a:t>A user’s comment history as a document composed of individual comments. </a:t>
            </a:r>
            <a:endParaRPr lang="en-US" b="1" dirty="0">
              <a:solidFill>
                <a:srgbClr val="FF0000"/>
              </a:solidFill>
            </a:endParaRPr>
          </a:p>
          <a:p>
            <a:r>
              <a:rPr lang="en-US" b="1" dirty="0">
                <a:solidFill>
                  <a:srgbClr val="FF0000"/>
                </a:solidFill>
              </a:rPr>
              <a:t>Dependent variable: </a:t>
            </a:r>
            <a:r>
              <a:rPr lang="en-US" b="1" dirty="0" smtClean="0">
                <a:solidFill>
                  <a:srgbClr val="FF0000"/>
                </a:solidFill>
              </a:rPr>
              <a:t>Binary classification label of being an active user of r/</a:t>
            </a:r>
            <a:r>
              <a:rPr lang="en-US" b="1" dirty="0" err="1" smtClean="0">
                <a:solidFill>
                  <a:srgbClr val="FF0000"/>
                </a:solidFill>
              </a:rPr>
              <a:t>Incels</a:t>
            </a:r>
            <a:r>
              <a:rPr lang="en-US" b="1" dirty="0" smtClean="0">
                <a:solidFill>
                  <a:srgbClr val="FF0000"/>
                </a:solidFill>
              </a:rPr>
              <a:t> or not.</a:t>
            </a:r>
            <a:endParaRPr lang="en-US" dirty="0"/>
          </a:p>
          <a:p>
            <a:endParaRPr lang="en-US" dirty="0"/>
          </a:p>
          <a:p>
            <a:pPr marL="0" indent="0">
              <a:buNone/>
            </a:pPr>
            <a:endParaRPr lang="en-US" dirty="0"/>
          </a:p>
        </p:txBody>
      </p:sp>
    </p:spTree>
    <p:extLst>
      <p:ext uri="{BB962C8B-B14F-4D97-AF65-F5344CB8AC3E}">
        <p14:creationId xmlns:p14="http://schemas.microsoft.com/office/powerpoint/2010/main" val="319378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00886B-B8E6-4C92-8829-766976EA32DB}"/>
              </a:ext>
            </a:extLst>
          </p:cNvPr>
          <p:cNvSpPr>
            <a:spLocks noGrp="1"/>
          </p:cNvSpPr>
          <p:nvPr>
            <p:ph type="title"/>
          </p:nvPr>
        </p:nvSpPr>
        <p:spPr/>
        <p:txBody>
          <a:bodyPr/>
          <a:lstStyle/>
          <a:p>
            <a:pPr algn="ctr"/>
            <a:r>
              <a:rPr lang="en-US" dirty="0"/>
              <a:t>Identify and Gather Data</a:t>
            </a:r>
          </a:p>
        </p:txBody>
      </p:sp>
      <p:sp>
        <p:nvSpPr>
          <p:cNvPr id="3" name="Content Placeholder 2">
            <a:extLst>
              <a:ext uri="{FF2B5EF4-FFF2-40B4-BE49-F238E27FC236}">
                <a16:creationId xmlns="" xmlns:a16="http://schemas.microsoft.com/office/drawing/2014/main" id="{C6A045D4-8B57-462C-920A-097C22388E0A}"/>
              </a:ext>
            </a:extLst>
          </p:cNvPr>
          <p:cNvSpPr>
            <a:spLocks noGrp="1"/>
          </p:cNvSpPr>
          <p:nvPr>
            <p:ph idx="1"/>
          </p:nvPr>
        </p:nvSpPr>
        <p:spPr>
          <a:xfrm>
            <a:off x="838200" y="1392196"/>
            <a:ext cx="10515600" cy="5115696"/>
          </a:xfrm>
        </p:spPr>
        <p:txBody>
          <a:bodyPr>
            <a:normAutofit fontScale="92500" lnSpcReduction="20000"/>
          </a:bodyPr>
          <a:lstStyle/>
          <a:p>
            <a:r>
              <a:rPr lang="en-US" b="1" dirty="0" smtClean="0">
                <a:solidFill>
                  <a:srgbClr val="FF0000"/>
                </a:solidFill>
              </a:rPr>
              <a:t>The data </a:t>
            </a:r>
            <a:r>
              <a:rPr lang="en-US" b="1" smtClean="0">
                <a:solidFill>
                  <a:srgbClr val="FF0000"/>
                </a:solidFill>
              </a:rPr>
              <a:t>I </a:t>
            </a:r>
            <a:r>
              <a:rPr lang="en-US" b="1" smtClean="0">
                <a:solidFill>
                  <a:srgbClr val="FF0000"/>
                </a:solidFill>
              </a:rPr>
              <a:t>needed:</a:t>
            </a:r>
            <a:endParaRPr lang="en-US" b="1" dirty="0" smtClean="0">
              <a:solidFill>
                <a:srgbClr val="FF0000"/>
              </a:solidFill>
            </a:endParaRPr>
          </a:p>
          <a:p>
            <a:pPr lvl="1"/>
            <a:r>
              <a:rPr lang="en-US" b="1" dirty="0" smtClean="0">
                <a:solidFill>
                  <a:srgbClr val="FF0000"/>
                </a:solidFill>
              </a:rPr>
              <a:t>1. The text of comments of </a:t>
            </a:r>
            <a:r>
              <a:rPr lang="en-US" b="1" dirty="0" err="1" smtClean="0">
                <a:solidFill>
                  <a:srgbClr val="FF0000"/>
                </a:solidFill>
              </a:rPr>
              <a:t>reddit</a:t>
            </a:r>
            <a:r>
              <a:rPr lang="en-US" b="1" dirty="0" smtClean="0">
                <a:solidFill>
                  <a:srgbClr val="FF0000"/>
                </a:solidFill>
              </a:rPr>
              <a:t> users who are active users of r/</a:t>
            </a:r>
            <a:r>
              <a:rPr lang="en-US" b="1" dirty="0" err="1" smtClean="0">
                <a:solidFill>
                  <a:srgbClr val="FF0000"/>
                </a:solidFill>
              </a:rPr>
              <a:t>Incels</a:t>
            </a:r>
            <a:r>
              <a:rPr lang="en-US" b="1" dirty="0" smtClean="0">
                <a:solidFill>
                  <a:srgbClr val="FF0000"/>
                </a:solidFill>
              </a:rPr>
              <a:t>.</a:t>
            </a:r>
          </a:p>
          <a:p>
            <a:pPr lvl="1"/>
            <a:r>
              <a:rPr lang="en-US" b="1" dirty="0" smtClean="0">
                <a:solidFill>
                  <a:srgbClr val="FF0000"/>
                </a:solidFill>
              </a:rPr>
              <a:t>2. The text of comments of </a:t>
            </a:r>
            <a:r>
              <a:rPr lang="en-US" b="1" dirty="0" err="1" smtClean="0">
                <a:solidFill>
                  <a:srgbClr val="FF0000"/>
                </a:solidFill>
              </a:rPr>
              <a:t>reddit</a:t>
            </a:r>
            <a:r>
              <a:rPr lang="en-US" b="1" dirty="0" smtClean="0">
                <a:solidFill>
                  <a:srgbClr val="FF0000"/>
                </a:solidFill>
              </a:rPr>
              <a:t> users who are NOT active users of </a:t>
            </a:r>
            <a:r>
              <a:rPr lang="en-US" b="1" dirty="0" smtClean="0">
                <a:solidFill>
                  <a:srgbClr val="FF0000"/>
                </a:solidFill>
              </a:rPr>
              <a:t>r/</a:t>
            </a:r>
            <a:r>
              <a:rPr lang="en-US" b="1" dirty="0" err="1" smtClean="0">
                <a:solidFill>
                  <a:srgbClr val="FF0000"/>
                </a:solidFill>
              </a:rPr>
              <a:t>Incels</a:t>
            </a:r>
            <a:r>
              <a:rPr lang="en-US" b="1" dirty="0" smtClean="0">
                <a:solidFill>
                  <a:srgbClr val="FF0000"/>
                </a:solidFill>
              </a:rPr>
              <a:t> and have a comment history </a:t>
            </a:r>
            <a:r>
              <a:rPr lang="en-US" b="1" dirty="0" smtClean="0">
                <a:solidFill>
                  <a:srgbClr val="FF0000"/>
                </a:solidFill>
              </a:rPr>
              <a:t>size equal to active r/</a:t>
            </a:r>
            <a:r>
              <a:rPr lang="en-US" b="1" dirty="0" err="1" smtClean="0">
                <a:solidFill>
                  <a:srgbClr val="FF0000"/>
                </a:solidFill>
              </a:rPr>
              <a:t>Incel</a:t>
            </a:r>
            <a:r>
              <a:rPr lang="en-US" b="1" dirty="0" smtClean="0">
                <a:solidFill>
                  <a:srgbClr val="FF0000"/>
                </a:solidFill>
              </a:rPr>
              <a:t> users</a:t>
            </a:r>
            <a:r>
              <a:rPr lang="en-US" b="1" dirty="0" smtClean="0">
                <a:solidFill>
                  <a:srgbClr val="FF0000"/>
                </a:solidFill>
              </a:rPr>
              <a:t>.</a:t>
            </a:r>
            <a:endParaRPr lang="en-US" b="1" dirty="0" smtClean="0">
              <a:solidFill>
                <a:srgbClr val="FF0000"/>
              </a:solidFill>
            </a:endParaRPr>
          </a:p>
          <a:p>
            <a:r>
              <a:rPr lang="en-US" b="1" dirty="0" smtClean="0">
                <a:solidFill>
                  <a:srgbClr val="FF0000"/>
                </a:solidFill>
              </a:rPr>
              <a:t>My source data: Comment data from </a:t>
            </a:r>
            <a:r>
              <a:rPr lang="en-US" b="1" dirty="0">
                <a:solidFill>
                  <a:srgbClr val="FF0000"/>
                </a:solidFill>
              </a:rPr>
              <a:t>5</a:t>
            </a:r>
            <a:r>
              <a:rPr lang="en-US" b="1" dirty="0" smtClean="0">
                <a:solidFill>
                  <a:srgbClr val="FF0000"/>
                </a:solidFill>
              </a:rPr>
              <a:t>0 popular </a:t>
            </a:r>
            <a:r>
              <a:rPr lang="en-US" b="1" dirty="0" err="1" smtClean="0">
                <a:solidFill>
                  <a:srgbClr val="FF0000"/>
                </a:solidFill>
              </a:rPr>
              <a:t>subreddits</a:t>
            </a:r>
            <a:r>
              <a:rPr lang="en-US" b="1" dirty="0" smtClean="0">
                <a:solidFill>
                  <a:srgbClr val="FF0000"/>
                </a:solidFill>
              </a:rPr>
              <a:t> and r/</a:t>
            </a:r>
            <a:r>
              <a:rPr lang="en-US" b="1" dirty="0" err="1" smtClean="0">
                <a:solidFill>
                  <a:srgbClr val="FF0000"/>
                </a:solidFill>
              </a:rPr>
              <a:t>Incels</a:t>
            </a:r>
            <a:r>
              <a:rPr lang="en-US" b="1" dirty="0" smtClean="0">
                <a:solidFill>
                  <a:srgbClr val="FF0000"/>
                </a:solidFill>
              </a:rPr>
              <a:t> over the 6 months of 2017 before r/</a:t>
            </a:r>
            <a:r>
              <a:rPr lang="en-US" b="1" dirty="0" err="1" smtClean="0">
                <a:solidFill>
                  <a:srgbClr val="FF0000"/>
                </a:solidFill>
              </a:rPr>
              <a:t>Incels</a:t>
            </a:r>
            <a:r>
              <a:rPr lang="en-US" b="1" dirty="0" smtClean="0">
                <a:solidFill>
                  <a:srgbClr val="FF0000"/>
                </a:solidFill>
              </a:rPr>
              <a:t> was banned. Plus comment data from 10 hand picked </a:t>
            </a:r>
            <a:r>
              <a:rPr lang="en-US" b="1" dirty="0" err="1" smtClean="0">
                <a:solidFill>
                  <a:srgbClr val="FF0000"/>
                </a:solidFill>
              </a:rPr>
              <a:t>subreddits</a:t>
            </a:r>
            <a:r>
              <a:rPr lang="en-US" b="1" dirty="0">
                <a:solidFill>
                  <a:srgbClr val="FF0000"/>
                </a:solidFill>
              </a:rPr>
              <a:t>.</a:t>
            </a:r>
            <a:endParaRPr lang="en-US" b="1" dirty="0" smtClean="0">
              <a:solidFill>
                <a:srgbClr val="FF0000"/>
              </a:solidFill>
            </a:endParaRPr>
          </a:p>
          <a:p>
            <a:pPr lvl="1"/>
            <a:r>
              <a:rPr lang="en-US" dirty="0">
                <a:solidFill>
                  <a:schemeClr val="accent6"/>
                </a:solidFill>
                <a:hlinkClick r:id="rId2"/>
              </a:rPr>
              <a:t>https://sguru.org/best-subreddits-of-all-the-time</a:t>
            </a:r>
            <a:r>
              <a:rPr lang="en-US" dirty="0" smtClean="0">
                <a:solidFill>
                  <a:schemeClr val="accent6"/>
                </a:solidFill>
                <a:hlinkClick r:id="rId2"/>
              </a:rPr>
              <a:t>/</a:t>
            </a:r>
            <a:endParaRPr lang="en-US" b="1" dirty="0" smtClean="0">
              <a:solidFill>
                <a:srgbClr val="FF0000"/>
              </a:solidFill>
            </a:endParaRPr>
          </a:p>
          <a:p>
            <a:r>
              <a:rPr lang="en-US" b="1" dirty="0" smtClean="0">
                <a:solidFill>
                  <a:srgbClr val="FF0000"/>
                </a:solidFill>
              </a:rPr>
              <a:t>1. Query for </a:t>
            </a:r>
            <a:r>
              <a:rPr lang="en-US" b="1" dirty="0" err="1" smtClean="0">
                <a:solidFill>
                  <a:srgbClr val="FF0000"/>
                </a:solidFill>
              </a:rPr>
              <a:t>Reddit</a:t>
            </a:r>
            <a:r>
              <a:rPr lang="en-US" b="1" dirty="0" smtClean="0">
                <a:solidFill>
                  <a:srgbClr val="FF0000"/>
                </a:solidFill>
              </a:rPr>
              <a:t> user comment histories over the r/</a:t>
            </a:r>
            <a:r>
              <a:rPr lang="en-US" b="1" dirty="0" err="1" smtClean="0">
                <a:solidFill>
                  <a:srgbClr val="FF0000"/>
                </a:solidFill>
              </a:rPr>
              <a:t>Incels</a:t>
            </a:r>
            <a:r>
              <a:rPr lang="en-US" b="1" dirty="0" smtClean="0">
                <a:solidFill>
                  <a:srgbClr val="FF0000"/>
                </a:solidFill>
              </a:rPr>
              <a:t> </a:t>
            </a:r>
            <a:r>
              <a:rPr lang="en-US" b="1" dirty="0" err="1" smtClean="0">
                <a:solidFill>
                  <a:srgbClr val="FF0000"/>
                </a:solidFill>
              </a:rPr>
              <a:t>subreddit</a:t>
            </a:r>
            <a:r>
              <a:rPr lang="en-US" b="1" dirty="0" smtClean="0">
                <a:solidFill>
                  <a:srgbClr val="FF0000"/>
                </a:solidFill>
              </a:rPr>
              <a:t> to determine who is an active </a:t>
            </a:r>
            <a:r>
              <a:rPr lang="en-US" b="1" dirty="0" err="1" smtClean="0">
                <a:solidFill>
                  <a:srgbClr val="FF0000"/>
                </a:solidFill>
              </a:rPr>
              <a:t>incel</a:t>
            </a:r>
            <a:r>
              <a:rPr lang="en-US" b="1" dirty="0" smtClean="0">
                <a:solidFill>
                  <a:srgbClr val="FF0000"/>
                </a:solidFill>
              </a:rPr>
              <a:t> user.</a:t>
            </a:r>
          </a:p>
          <a:p>
            <a:r>
              <a:rPr lang="en-US" b="1" dirty="0" smtClean="0">
                <a:solidFill>
                  <a:srgbClr val="FF0000"/>
                </a:solidFill>
              </a:rPr>
              <a:t>2. Query for comments those active </a:t>
            </a:r>
            <a:r>
              <a:rPr lang="en-US" b="1" dirty="0" err="1" smtClean="0">
                <a:solidFill>
                  <a:srgbClr val="FF0000"/>
                </a:solidFill>
              </a:rPr>
              <a:t>incel</a:t>
            </a:r>
            <a:r>
              <a:rPr lang="en-US" b="1" dirty="0" smtClean="0">
                <a:solidFill>
                  <a:srgbClr val="FF0000"/>
                </a:solidFill>
              </a:rPr>
              <a:t> users made in the list of 60 </a:t>
            </a:r>
            <a:r>
              <a:rPr lang="en-US" b="1" dirty="0" err="1" smtClean="0">
                <a:solidFill>
                  <a:srgbClr val="FF0000"/>
                </a:solidFill>
              </a:rPr>
              <a:t>subreddits</a:t>
            </a:r>
            <a:r>
              <a:rPr lang="en-US" b="1" dirty="0" smtClean="0">
                <a:solidFill>
                  <a:srgbClr val="FF0000"/>
                </a:solidFill>
              </a:rPr>
              <a:t>.</a:t>
            </a:r>
          </a:p>
          <a:p>
            <a:r>
              <a:rPr lang="en-US" b="1" dirty="0" smtClean="0">
                <a:solidFill>
                  <a:srgbClr val="FF0000"/>
                </a:solidFill>
              </a:rPr>
              <a:t>3. Query for comments non-</a:t>
            </a:r>
            <a:r>
              <a:rPr lang="en-US" b="1" dirty="0" err="1" smtClean="0">
                <a:solidFill>
                  <a:srgbClr val="FF0000"/>
                </a:solidFill>
              </a:rPr>
              <a:t>incel</a:t>
            </a:r>
            <a:r>
              <a:rPr lang="en-US" b="1" dirty="0" smtClean="0">
                <a:solidFill>
                  <a:srgbClr val="FF0000"/>
                </a:solidFill>
              </a:rPr>
              <a:t> users made in those same </a:t>
            </a:r>
            <a:r>
              <a:rPr lang="en-US" b="1" dirty="0" err="1" smtClean="0">
                <a:solidFill>
                  <a:srgbClr val="FF0000"/>
                </a:solidFill>
              </a:rPr>
              <a:t>subreddits</a:t>
            </a:r>
            <a:r>
              <a:rPr lang="en-US" b="1" dirty="0" smtClean="0">
                <a:solidFill>
                  <a:srgbClr val="FF0000"/>
                </a:solidFill>
              </a:rPr>
              <a:t>. Ensure that these users have a similar number of comments in these </a:t>
            </a:r>
            <a:r>
              <a:rPr lang="en-US" b="1" dirty="0" err="1" smtClean="0">
                <a:solidFill>
                  <a:srgbClr val="FF0000"/>
                </a:solidFill>
              </a:rPr>
              <a:t>subreddits</a:t>
            </a:r>
            <a:r>
              <a:rPr lang="en-US" b="1" dirty="0" smtClean="0">
                <a:solidFill>
                  <a:srgbClr val="FF0000"/>
                </a:solidFill>
              </a:rPr>
              <a:t> to </a:t>
            </a:r>
            <a:r>
              <a:rPr lang="en-US" b="1" dirty="0" err="1" smtClean="0">
                <a:solidFill>
                  <a:srgbClr val="FF0000"/>
                </a:solidFill>
              </a:rPr>
              <a:t>incel</a:t>
            </a:r>
            <a:r>
              <a:rPr lang="en-US" b="1" dirty="0" smtClean="0">
                <a:solidFill>
                  <a:srgbClr val="FF0000"/>
                </a:solidFill>
              </a:rPr>
              <a:t> users.</a:t>
            </a:r>
          </a:p>
          <a:p>
            <a:endParaRPr lang="en-US" dirty="0"/>
          </a:p>
        </p:txBody>
      </p:sp>
    </p:spTree>
    <p:extLst>
      <p:ext uri="{BB962C8B-B14F-4D97-AF65-F5344CB8AC3E}">
        <p14:creationId xmlns:p14="http://schemas.microsoft.com/office/powerpoint/2010/main" val="3235811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00886B-B8E6-4C92-8829-766976EA32DB}"/>
              </a:ext>
            </a:extLst>
          </p:cNvPr>
          <p:cNvSpPr>
            <a:spLocks noGrp="1"/>
          </p:cNvSpPr>
          <p:nvPr>
            <p:ph type="title"/>
          </p:nvPr>
        </p:nvSpPr>
        <p:spPr/>
        <p:txBody>
          <a:bodyPr/>
          <a:lstStyle/>
          <a:p>
            <a:pPr algn="ctr"/>
            <a:r>
              <a:rPr lang="en-US" dirty="0" smtClean="0"/>
              <a:t>Data Queries</a:t>
            </a:r>
            <a:endParaRPr lang="en-US" dirty="0"/>
          </a:p>
        </p:txBody>
      </p:sp>
      <p:pic>
        <p:nvPicPr>
          <p:cNvPr id="4" name="Picture 3"/>
          <p:cNvPicPr>
            <a:picLocks noChangeAspect="1"/>
          </p:cNvPicPr>
          <p:nvPr/>
        </p:nvPicPr>
        <p:blipFill>
          <a:blip r:embed="rId2"/>
          <a:stretch>
            <a:fillRect/>
          </a:stretch>
        </p:blipFill>
        <p:spPr>
          <a:xfrm>
            <a:off x="1524000" y="1600200"/>
            <a:ext cx="5416061" cy="3352800"/>
          </a:xfrm>
          <a:prstGeom prst="rect">
            <a:avLst/>
          </a:prstGeom>
        </p:spPr>
      </p:pic>
      <p:pic>
        <p:nvPicPr>
          <p:cNvPr id="5" name="Picture 4"/>
          <p:cNvPicPr>
            <a:picLocks noChangeAspect="1"/>
          </p:cNvPicPr>
          <p:nvPr/>
        </p:nvPicPr>
        <p:blipFill>
          <a:blip r:embed="rId3"/>
          <a:stretch>
            <a:fillRect/>
          </a:stretch>
        </p:blipFill>
        <p:spPr>
          <a:xfrm>
            <a:off x="7086600" y="1600200"/>
            <a:ext cx="3590632" cy="4547417"/>
          </a:xfrm>
          <a:prstGeom prst="rect">
            <a:avLst/>
          </a:prstGeom>
        </p:spPr>
      </p:pic>
    </p:spTree>
    <p:extLst>
      <p:ext uri="{BB962C8B-B14F-4D97-AF65-F5344CB8AC3E}">
        <p14:creationId xmlns:p14="http://schemas.microsoft.com/office/powerpoint/2010/main" val="2187015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10135F-436C-43A6-B97B-0D3290966A31}"/>
              </a:ext>
            </a:extLst>
          </p:cNvPr>
          <p:cNvSpPr>
            <a:spLocks noGrp="1"/>
          </p:cNvSpPr>
          <p:nvPr>
            <p:ph type="title"/>
          </p:nvPr>
        </p:nvSpPr>
        <p:spPr/>
        <p:txBody>
          <a:bodyPr/>
          <a:lstStyle/>
          <a:p>
            <a:pPr algn="ctr"/>
            <a:r>
              <a:rPr lang="en-US" dirty="0"/>
              <a:t>Process and </a:t>
            </a:r>
            <a:r>
              <a:rPr lang="en-US" smtClean="0"/>
              <a:t>Data Prep</a:t>
            </a:r>
            <a:endParaRPr lang="en-US" dirty="0"/>
          </a:p>
        </p:txBody>
      </p:sp>
      <p:sp>
        <p:nvSpPr>
          <p:cNvPr id="3" name="Content Placeholder 2">
            <a:extLst>
              <a:ext uri="{FF2B5EF4-FFF2-40B4-BE49-F238E27FC236}">
                <a16:creationId xmlns="" xmlns:a16="http://schemas.microsoft.com/office/drawing/2014/main" id="{7635C22D-C353-4667-A7F1-9B336C79683E}"/>
              </a:ext>
            </a:extLst>
          </p:cNvPr>
          <p:cNvSpPr>
            <a:spLocks noGrp="1"/>
          </p:cNvSpPr>
          <p:nvPr>
            <p:ph idx="1"/>
          </p:nvPr>
        </p:nvSpPr>
        <p:spPr>
          <a:xfrm>
            <a:off x="731109" y="1759723"/>
            <a:ext cx="10515600" cy="4351338"/>
          </a:xfrm>
        </p:spPr>
        <p:txBody>
          <a:bodyPr>
            <a:normAutofit/>
          </a:bodyPr>
          <a:lstStyle/>
          <a:p>
            <a:r>
              <a:rPr lang="en-US" sz="2200" b="1" dirty="0" smtClean="0">
                <a:solidFill>
                  <a:srgbClr val="FF0000"/>
                </a:solidFill>
              </a:rPr>
              <a:t>Step 1: </a:t>
            </a:r>
            <a:r>
              <a:rPr lang="en-US" sz="2200" b="1" dirty="0">
                <a:solidFill>
                  <a:srgbClr val="FF0000"/>
                </a:solidFill>
              </a:rPr>
              <a:t>Remove [deleted], [removed], and moderator posts</a:t>
            </a:r>
            <a:r>
              <a:rPr lang="en-US" sz="2200" b="1" dirty="0" smtClean="0">
                <a:solidFill>
                  <a:srgbClr val="FF0000"/>
                </a:solidFill>
              </a:rPr>
              <a:t>.</a:t>
            </a:r>
          </a:p>
          <a:p>
            <a:r>
              <a:rPr lang="en-US" sz="2200" b="1" dirty="0" smtClean="0">
                <a:solidFill>
                  <a:srgbClr val="FF0000"/>
                </a:solidFill>
              </a:rPr>
              <a:t>Step </a:t>
            </a:r>
            <a:r>
              <a:rPr lang="en-US" sz="2200" b="1" dirty="0">
                <a:solidFill>
                  <a:srgbClr val="FF0000"/>
                </a:solidFill>
              </a:rPr>
              <a:t>2</a:t>
            </a:r>
            <a:r>
              <a:rPr lang="en-US" sz="2200" b="1" dirty="0" smtClean="0">
                <a:solidFill>
                  <a:srgbClr val="FF0000"/>
                </a:solidFill>
              </a:rPr>
              <a:t>: Turn every user’s comment history into an individual corpus. </a:t>
            </a:r>
            <a:r>
              <a:rPr lang="en-US" sz="2200" b="1" dirty="0" err="1" smtClean="0">
                <a:solidFill>
                  <a:srgbClr val="FF0000"/>
                </a:solidFill>
              </a:rPr>
              <a:t>Concat</a:t>
            </a:r>
            <a:r>
              <a:rPr lang="en-US" sz="2200" b="1" dirty="0" smtClean="0">
                <a:solidFill>
                  <a:srgbClr val="FF0000"/>
                </a:solidFill>
              </a:rPr>
              <a:t> comments, and append [START] and [END] to the start and end of every comment.</a:t>
            </a:r>
          </a:p>
          <a:p>
            <a:r>
              <a:rPr lang="en-US" sz="2200" b="1" dirty="0" smtClean="0">
                <a:solidFill>
                  <a:srgbClr val="FF0000"/>
                </a:solidFill>
              </a:rPr>
              <a:t>Step 3: </a:t>
            </a:r>
            <a:r>
              <a:rPr lang="en-US" sz="2200" b="1" dirty="0" err="1" smtClean="0">
                <a:solidFill>
                  <a:srgbClr val="FF0000"/>
                </a:solidFill>
              </a:rPr>
              <a:t>Vectorize</a:t>
            </a:r>
            <a:r>
              <a:rPr lang="en-US" sz="2200" b="1" dirty="0" smtClean="0">
                <a:solidFill>
                  <a:srgbClr val="FF0000"/>
                </a:solidFill>
              </a:rPr>
              <a:t> the textual data using TD-IDF, to prepare for feature creation/extraction.</a:t>
            </a:r>
          </a:p>
          <a:p>
            <a:r>
              <a:rPr lang="en-US" sz="2200" b="1" dirty="0" smtClean="0">
                <a:solidFill>
                  <a:srgbClr val="FF0000"/>
                </a:solidFill>
              </a:rPr>
              <a:t>Step 4: Train a </a:t>
            </a:r>
            <a:r>
              <a:rPr lang="en-US" sz="2200" b="1" dirty="0" err="1" smtClean="0">
                <a:solidFill>
                  <a:srgbClr val="FF0000"/>
                </a:solidFill>
              </a:rPr>
              <a:t>svm</a:t>
            </a:r>
            <a:r>
              <a:rPr lang="en-US" sz="2200" b="1" dirty="0" smtClean="0">
                <a:solidFill>
                  <a:srgbClr val="FF0000"/>
                </a:solidFill>
              </a:rPr>
              <a:t> classifier.</a:t>
            </a:r>
          </a:p>
          <a:p>
            <a:r>
              <a:rPr lang="en-US" sz="2200" b="1" dirty="0" smtClean="0">
                <a:solidFill>
                  <a:srgbClr val="FF0000"/>
                </a:solidFill>
              </a:rPr>
              <a:t>Step 5: Do a 5-fold </a:t>
            </a:r>
            <a:r>
              <a:rPr lang="en-US" sz="2200" b="1" dirty="0" err="1" smtClean="0">
                <a:solidFill>
                  <a:srgbClr val="FF0000"/>
                </a:solidFill>
              </a:rPr>
              <a:t>gridsearch</a:t>
            </a:r>
            <a:r>
              <a:rPr lang="en-US" sz="2200" b="1" dirty="0" smtClean="0">
                <a:solidFill>
                  <a:srgbClr val="FF0000"/>
                </a:solidFill>
              </a:rPr>
              <a:t> for best </a:t>
            </a:r>
            <a:r>
              <a:rPr lang="en-US" sz="2200" b="1" dirty="0" err="1" smtClean="0">
                <a:solidFill>
                  <a:srgbClr val="FF0000"/>
                </a:solidFill>
              </a:rPr>
              <a:t>hyperparameters</a:t>
            </a:r>
            <a:r>
              <a:rPr lang="en-US" sz="2200" b="1" dirty="0" smtClean="0">
                <a:solidFill>
                  <a:srgbClr val="FF0000"/>
                </a:solidFill>
              </a:rPr>
              <a:t>.</a:t>
            </a:r>
            <a:endParaRPr lang="en-US" sz="2200" b="1" dirty="0">
              <a:solidFill>
                <a:srgbClr val="FF0000"/>
              </a:solidFill>
            </a:endParaRPr>
          </a:p>
          <a:p>
            <a:r>
              <a:rPr lang="en-US" sz="2200" b="1" dirty="0" smtClean="0">
                <a:solidFill>
                  <a:srgbClr val="FF0000"/>
                </a:solidFill>
              </a:rPr>
              <a:t>Step 6: Save the result of the model.</a:t>
            </a:r>
          </a:p>
        </p:txBody>
      </p:sp>
    </p:spTree>
    <p:extLst>
      <p:ext uri="{BB962C8B-B14F-4D97-AF65-F5344CB8AC3E}">
        <p14:creationId xmlns:p14="http://schemas.microsoft.com/office/powerpoint/2010/main" val="722054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10135F-436C-43A6-B97B-0D3290966A31}"/>
              </a:ext>
            </a:extLst>
          </p:cNvPr>
          <p:cNvSpPr>
            <a:spLocks noGrp="1"/>
          </p:cNvSpPr>
          <p:nvPr>
            <p:ph type="title"/>
          </p:nvPr>
        </p:nvSpPr>
        <p:spPr>
          <a:xfrm>
            <a:off x="862914" y="93276"/>
            <a:ext cx="10515600" cy="1325563"/>
          </a:xfrm>
        </p:spPr>
        <p:txBody>
          <a:bodyPr/>
          <a:lstStyle/>
          <a:p>
            <a:pPr algn="ctr"/>
            <a:r>
              <a:rPr lang="en-US" dirty="0" smtClean="0"/>
              <a:t>Dataset Properties: </a:t>
            </a:r>
            <a:r>
              <a:rPr lang="en-US" dirty="0" smtClean="0"/>
              <a:t>Number of Users</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894237369"/>
              </p:ext>
            </p:extLst>
          </p:nvPr>
        </p:nvGraphicFramePr>
        <p:xfrm>
          <a:off x="1752600" y="1143000"/>
          <a:ext cx="8236902" cy="2667000"/>
        </p:xfrm>
        <a:graphic>
          <a:graphicData uri="http://schemas.openxmlformats.org/drawingml/2006/table">
            <a:tbl>
              <a:tblPr firstRow="1" bandRow="1">
                <a:tableStyleId>{5C22544A-7EE6-4342-B048-85BDC9FD1C3A}</a:tableStyleId>
              </a:tblPr>
              <a:tblGrid>
                <a:gridCol w="1372817"/>
                <a:gridCol w="1372817"/>
                <a:gridCol w="1372817"/>
                <a:gridCol w="1372817"/>
                <a:gridCol w="1372817"/>
                <a:gridCol w="1372817"/>
              </a:tblGrid>
              <a:tr h="121216">
                <a:tc gridSpan="2">
                  <a:txBody>
                    <a:bodyPr/>
                    <a:lstStyle/>
                    <a:p>
                      <a:pPr algn="ctr"/>
                      <a:r>
                        <a:rPr lang="en-US" dirty="0" smtClean="0"/>
                        <a:t>2017-05</a:t>
                      </a:r>
                      <a:endParaRPr lang="en-US" dirty="0"/>
                    </a:p>
                  </a:txBody>
                  <a:tcPr/>
                </a:tc>
                <a:tc hMerge="1">
                  <a:txBody>
                    <a:bodyPr/>
                    <a:lstStyle/>
                    <a:p>
                      <a:endParaRPr lang="en-US"/>
                    </a:p>
                  </a:txBody>
                  <a:tcPr/>
                </a:tc>
                <a:tc gridSpan="2">
                  <a:txBody>
                    <a:bodyPr/>
                    <a:lstStyle/>
                    <a:p>
                      <a:pPr algn="ctr"/>
                      <a:r>
                        <a:rPr lang="en-US" dirty="0" smtClean="0"/>
                        <a:t>2017-06</a:t>
                      </a:r>
                      <a:endParaRPr lang="en-US" dirty="0"/>
                    </a:p>
                  </a:txBody>
                  <a:tcPr/>
                </a:tc>
                <a:tc hMerge="1">
                  <a:txBody>
                    <a:bodyPr/>
                    <a:lstStyle/>
                    <a:p>
                      <a:endParaRPr lang="en-US"/>
                    </a:p>
                  </a:txBody>
                  <a:tcPr/>
                </a:tc>
                <a:tc gridSpan="2">
                  <a:txBody>
                    <a:bodyPr/>
                    <a:lstStyle/>
                    <a:p>
                      <a:pPr algn="ctr"/>
                      <a:r>
                        <a:rPr lang="en-US" dirty="0" smtClean="0"/>
                        <a:t>2017-07</a:t>
                      </a:r>
                      <a:endParaRPr lang="en-US" dirty="0"/>
                    </a:p>
                  </a:txBody>
                  <a:tcPr/>
                </a:tc>
                <a:tc hMerge="1">
                  <a:txBody>
                    <a:bodyPr/>
                    <a:lstStyle/>
                    <a:p>
                      <a:endParaRPr lang="en-US"/>
                    </a:p>
                  </a:txBody>
                  <a:tcPr/>
                </a:tc>
              </a:tr>
              <a:tr h="548640">
                <a:tc>
                  <a:txBody>
                    <a:bodyPr/>
                    <a:lstStyle/>
                    <a:p>
                      <a:r>
                        <a:rPr lang="en-US" b="1" dirty="0" err="1" smtClean="0">
                          <a:solidFill>
                            <a:schemeClr val="bg1"/>
                          </a:solidFill>
                        </a:rPr>
                        <a:t>Incel</a:t>
                      </a:r>
                      <a:r>
                        <a:rPr lang="en-US" b="1" baseline="0" dirty="0" smtClean="0">
                          <a:solidFill>
                            <a:schemeClr val="bg1"/>
                          </a:solidFill>
                        </a:rPr>
                        <a:t> Users</a:t>
                      </a:r>
                      <a:endParaRPr lang="en-US" b="1" dirty="0">
                        <a:solidFill>
                          <a:schemeClr val="bg1"/>
                        </a:solidFill>
                      </a:endParaRPr>
                    </a:p>
                  </a:txBody>
                  <a:tcPr>
                    <a:solidFill>
                      <a:schemeClr val="accent1"/>
                    </a:solidFill>
                  </a:tcPr>
                </a:tc>
                <a:tc>
                  <a:txBody>
                    <a:bodyPr/>
                    <a:lstStyle/>
                    <a:p>
                      <a:r>
                        <a:rPr lang="en-US" b="1" dirty="0" smtClean="0">
                          <a:solidFill>
                            <a:schemeClr val="bg1"/>
                          </a:solidFill>
                        </a:rPr>
                        <a:t>Non </a:t>
                      </a:r>
                      <a:r>
                        <a:rPr lang="en-US" b="1" dirty="0" err="1" smtClean="0">
                          <a:solidFill>
                            <a:schemeClr val="bg1"/>
                          </a:solidFill>
                        </a:rPr>
                        <a:t>Incel</a:t>
                      </a:r>
                      <a:r>
                        <a:rPr lang="en-US" b="1" baseline="0" dirty="0" smtClean="0">
                          <a:solidFill>
                            <a:schemeClr val="bg1"/>
                          </a:solidFill>
                        </a:rPr>
                        <a:t> Users</a:t>
                      </a:r>
                      <a:endParaRPr lang="en-US" b="1" dirty="0">
                        <a:solidFill>
                          <a:schemeClr val="bg1"/>
                        </a:solidFill>
                      </a:endParaRPr>
                    </a:p>
                  </a:txBody>
                  <a:tcPr>
                    <a:solidFill>
                      <a:schemeClr val="accent1"/>
                    </a:solidFill>
                  </a:tcPr>
                </a:tc>
                <a:tc>
                  <a:txBody>
                    <a:bodyPr/>
                    <a:lstStyle/>
                    <a:p>
                      <a:r>
                        <a:rPr lang="en-US" b="1" dirty="0" err="1" smtClean="0">
                          <a:solidFill>
                            <a:schemeClr val="bg1"/>
                          </a:solidFill>
                        </a:rPr>
                        <a:t>Incel</a:t>
                      </a:r>
                      <a:r>
                        <a:rPr lang="en-US" b="1" dirty="0" smtClean="0">
                          <a:solidFill>
                            <a:schemeClr val="bg1"/>
                          </a:solidFill>
                        </a:rPr>
                        <a:t> Users</a:t>
                      </a:r>
                      <a:endParaRPr lang="en-US" b="1" dirty="0">
                        <a:solidFill>
                          <a:schemeClr val="bg1"/>
                        </a:solidFill>
                      </a:endParaRPr>
                    </a:p>
                  </a:txBody>
                  <a:tcPr>
                    <a:solidFill>
                      <a:schemeClr val="accent1"/>
                    </a:solidFill>
                  </a:tcPr>
                </a:tc>
                <a:tc>
                  <a:txBody>
                    <a:bodyPr/>
                    <a:lstStyle/>
                    <a:p>
                      <a:r>
                        <a:rPr lang="en-US" b="1" dirty="0" smtClean="0">
                          <a:solidFill>
                            <a:schemeClr val="bg1"/>
                          </a:solidFill>
                        </a:rPr>
                        <a:t>Non </a:t>
                      </a:r>
                      <a:r>
                        <a:rPr lang="en-US" b="1" dirty="0" err="1" smtClean="0">
                          <a:solidFill>
                            <a:schemeClr val="bg1"/>
                          </a:solidFill>
                        </a:rPr>
                        <a:t>Incel</a:t>
                      </a:r>
                      <a:r>
                        <a:rPr lang="en-US" b="1" baseline="0" dirty="0" smtClean="0">
                          <a:solidFill>
                            <a:schemeClr val="bg1"/>
                          </a:solidFill>
                        </a:rPr>
                        <a:t> Users</a:t>
                      </a:r>
                      <a:endParaRPr lang="en-US" b="1" dirty="0">
                        <a:solidFill>
                          <a:schemeClr val="bg1"/>
                        </a:solidFill>
                      </a:endParaRPr>
                    </a:p>
                  </a:txBody>
                  <a:tcPr>
                    <a:solidFill>
                      <a:schemeClr val="accent1"/>
                    </a:solidFill>
                  </a:tcPr>
                </a:tc>
                <a:tc>
                  <a:txBody>
                    <a:bodyPr/>
                    <a:lstStyle/>
                    <a:p>
                      <a:r>
                        <a:rPr lang="en-US" b="1" dirty="0" err="1" smtClean="0">
                          <a:solidFill>
                            <a:schemeClr val="bg1"/>
                          </a:solidFill>
                        </a:rPr>
                        <a:t>Incel</a:t>
                      </a:r>
                      <a:r>
                        <a:rPr lang="en-US" b="1" dirty="0" smtClean="0">
                          <a:solidFill>
                            <a:schemeClr val="bg1"/>
                          </a:solidFill>
                        </a:rPr>
                        <a:t> Users</a:t>
                      </a:r>
                      <a:endParaRPr lang="en-US" b="1" dirty="0">
                        <a:solidFill>
                          <a:schemeClr val="bg1"/>
                        </a:solidFill>
                      </a:endParaRPr>
                    </a:p>
                  </a:txBody>
                  <a:tcPr>
                    <a:solidFill>
                      <a:schemeClr val="accent1"/>
                    </a:solidFill>
                  </a:tcPr>
                </a:tc>
                <a:tc>
                  <a:txBody>
                    <a:bodyPr/>
                    <a:lstStyle/>
                    <a:p>
                      <a:r>
                        <a:rPr lang="en-US" b="1" dirty="0" smtClean="0">
                          <a:solidFill>
                            <a:schemeClr val="bg1"/>
                          </a:solidFill>
                        </a:rPr>
                        <a:t>Non </a:t>
                      </a:r>
                      <a:r>
                        <a:rPr lang="en-US" b="1" dirty="0" err="1" smtClean="0">
                          <a:solidFill>
                            <a:schemeClr val="bg1"/>
                          </a:solidFill>
                        </a:rPr>
                        <a:t>Incel</a:t>
                      </a:r>
                      <a:r>
                        <a:rPr lang="en-US" b="1" dirty="0" smtClean="0">
                          <a:solidFill>
                            <a:schemeClr val="bg1"/>
                          </a:solidFill>
                        </a:rPr>
                        <a:t> Users</a:t>
                      </a:r>
                      <a:endParaRPr lang="en-US" b="1" dirty="0">
                        <a:solidFill>
                          <a:schemeClr val="bg1"/>
                        </a:solidFill>
                      </a:endParaRPr>
                    </a:p>
                  </a:txBody>
                  <a:tcPr>
                    <a:solidFill>
                      <a:schemeClr val="accent1"/>
                    </a:solidFill>
                  </a:tcPr>
                </a:tc>
              </a:tr>
              <a:tr h="1661160">
                <a:tc>
                  <a:txBody>
                    <a:bodyPr/>
                    <a:lstStyle/>
                    <a:p>
                      <a:r>
                        <a:rPr lang="en-US" dirty="0" smtClean="0"/>
                        <a:t>224</a:t>
                      </a:r>
                      <a:endParaRPr lang="en-US" dirty="0"/>
                    </a:p>
                  </a:txBody>
                  <a:tcPr>
                    <a:noFill/>
                  </a:tcPr>
                </a:tc>
                <a:tc>
                  <a:txBody>
                    <a:bodyPr/>
                    <a:lstStyle/>
                    <a:p>
                      <a:r>
                        <a:rPr lang="en-US" dirty="0" smtClean="0"/>
                        <a:t>224</a:t>
                      </a:r>
                      <a:endParaRPr lang="en-US" dirty="0"/>
                    </a:p>
                  </a:txBody>
                  <a:tcPr>
                    <a:noFill/>
                  </a:tcPr>
                </a:tc>
                <a:tc>
                  <a:txBody>
                    <a:bodyPr/>
                    <a:lstStyle/>
                    <a:p>
                      <a:r>
                        <a:rPr lang="en-US" dirty="0" smtClean="0"/>
                        <a:t>194</a:t>
                      </a:r>
                      <a:endParaRPr lang="en-US" dirty="0"/>
                    </a:p>
                  </a:txBody>
                  <a:tcPr>
                    <a:noFill/>
                  </a:tcPr>
                </a:tc>
                <a:tc>
                  <a:txBody>
                    <a:bodyPr/>
                    <a:lstStyle/>
                    <a:p>
                      <a:r>
                        <a:rPr lang="en-US" dirty="0" smtClean="0"/>
                        <a:t>194</a:t>
                      </a:r>
                      <a:endParaRPr lang="en-US" dirty="0"/>
                    </a:p>
                  </a:txBody>
                  <a:tcPr>
                    <a:noFill/>
                  </a:tcPr>
                </a:tc>
                <a:tc>
                  <a:txBody>
                    <a:bodyPr/>
                    <a:lstStyle/>
                    <a:p>
                      <a:r>
                        <a:rPr lang="en-US" dirty="0" smtClean="0"/>
                        <a:t>197</a:t>
                      </a:r>
                      <a:endParaRPr lang="en-US" dirty="0"/>
                    </a:p>
                  </a:txBody>
                  <a:tcPr>
                    <a:noFill/>
                  </a:tcPr>
                </a:tc>
                <a:tc>
                  <a:txBody>
                    <a:bodyPr/>
                    <a:lstStyle/>
                    <a:p>
                      <a:r>
                        <a:rPr lang="en-US" dirty="0" smtClean="0"/>
                        <a:t>198</a:t>
                      </a:r>
                      <a:endParaRPr lang="en-US" dirty="0"/>
                    </a:p>
                  </a:txBody>
                  <a:tcPr>
                    <a:no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506459268"/>
              </p:ext>
            </p:extLst>
          </p:nvPr>
        </p:nvGraphicFramePr>
        <p:xfrm>
          <a:off x="1828800" y="3886200"/>
          <a:ext cx="8153400" cy="2394551"/>
        </p:xfrm>
        <a:graphic>
          <a:graphicData uri="http://schemas.openxmlformats.org/drawingml/2006/table">
            <a:tbl>
              <a:tblPr firstRow="1" bandRow="1">
                <a:tableStyleId>{5C22544A-7EE6-4342-B048-85BDC9FD1C3A}</a:tableStyleId>
              </a:tblPr>
              <a:tblGrid>
                <a:gridCol w="1358900"/>
                <a:gridCol w="1358900"/>
                <a:gridCol w="1358900"/>
                <a:gridCol w="1358900"/>
                <a:gridCol w="1358900"/>
                <a:gridCol w="1358900"/>
              </a:tblGrid>
              <a:tr h="436345">
                <a:tc gridSpan="2">
                  <a:txBody>
                    <a:bodyPr/>
                    <a:lstStyle/>
                    <a:p>
                      <a:pPr algn="ctr"/>
                      <a:r>
                        <a:rPr lang="en-US" dirty="0" smtClean="0"/>
                        <a:t>2017-08</a:t>
                      </a:r>
                      <a:endParaRPr lang="en-US" dirty="0"/>
                    </a:p>
                  </a:txBody>
                  <a:tcPr/>
                </a:tc>
                <a:tc hMerge="1">
                  <a:txBody>
                    <a:bodyPr/>
                    <a:lstStyle/>
                    <a:p>
                      <a:endParaRPr lang="en-US"/>
                    </a:p>
                  </a:txBody>
                  <a:tcPr/>
                </a:tc>
                <a:tc gridSpan="2">
                  <a:txBody>
                    <a:bodyPr/>
                    <a:lstStyle/>
                    <a:p>
                      <a:pPr algn="ctr"/>
                      <a:r>
                        <a:rPr lang="en-US" dirty="0" smtClean="0"/>
                        <a:t>2017-09</a:t>
                      </a:r>
                      <a:endParaRPr lang="en-US" dirty="0"/>
                    </a:p>
                  </a:txBody>
                  <a:tcPr/>
                </a:tc>
                <a:tc hMerge="1">
                  <a:txBody>
                    <a:bodyPr/>
                    <a:lstStyle/>
                    <a:p>
                      <a:endParaRPr lang="en-US"/>
                    </a:p>
                  </a:txBody>
                  <a:tcPr/>
                </a:tc>
                <a:tc gridSpan="2">
                  <a:txBody>
                    <a:bodyPr/>
                    <a:lstStyle/>
                    <a:p>
                      <a:pPr algn="ctr"/>
                      <a:r>
                        <a:rPr lang="en-US" dirty="0" smtClean="0"/>
                        <a:t>2017-10</a:t>
                      </a:r>
                      <a:endParaRPr lang="en-US" dirty="0"/>
                    </a:p>
                  </a:txBody>
                  <a:tcPr/>
                </a:tc>
                <a:tc hMerge="1">
                  <a:txBody>
                    <a:bodyPr/>
                    <a:lstStyle/>
                    <a:p>
                      <a:endParaRPr lang="en-US"/>
                    </a:p>
                  </a:txBody>
                  <a:tcPr/>
                </a:tc>
              </a:tr>
              <a:tr h="630455">
                <a:tc>
                  <a:txBody>
                    <a:bodyPr/>
                    <a:lstStyle/>
                    <a:p>
                      <a:r>
                        <a:rPr lang="en-US" b="1" dirty="0" err="1" smtClean="0">
                          <a:solidFill>
                            <a:schemeClr val="bg1"/>
                          </a:solidFill>
                        </a:rPr>
                        <a:t>Incel</a:t>
                      </a:r>
                      <a:r>
                        <a:rPr lang="en-US" b="1" baseline="0" dirty="0" smtClean="0">
                          <a:solidFill>
                            <a:schemeClr val="bg1"/>
                          </a:solidFill>
                        </a:rPr>
                        <a:t> Users</a:t>
                      </a:r>
                      <a:endParaRPr lang="en-US" b="1" dirty="0">
                        <a:solidFill>
                          <a:schemeClr val="bg1"/>
                        </a:solidFill>
                      </a:endParaRPr>
                    </a:p>
                  </a:txBody>
                  <a:tcPr>
                    <a:solidFill>
                      <a:schemeClr val="accent1"/>
                    </a:solidFill>
                  </a:tcPr>
                </a:tc>
                <a:tc>
                  <a:txBody>
                    <a:bodyPr/>
                    <a:lstStyle/>
                    <a:p>
                      <a:r>
                        <a:rPr lang="en-US" b="1" dirty="0" smtClean="0">
                          <a:solidFill>
                            <a:schemeClr val="bg1"/>
                          </a:solidFill>
                        </a:rPr>
                        <a:t>Non </a:t>
                      </a:r>
                      <a:r>
                        <a:rPr lang="en-US" b="1" dirty="0" err="1" smtClean="0">
                          <a:solidFill>
                            <a:schemeClr val="bg1"/>
                          </a:solidFill>
                        </a:rPr>
                        <a:t>Incel</a:t>
                      </a:r>
                      <a:r>
                        <a:rPr lang="en-US" b="1" dirty="0" smtClean="0">
                          <a:solidFill>
                            <a:schemeClr val="bg1"/>
                          </a:solidFill>
                        </a:rPr>
                        <a:t> Users</a:t>
                      </a:r>
                      <a:endParaRPr lang="en-US" b="1" dirty="0">
                        <a:solidFill>
                          <a:schemeClr val="bg1"/>
                        </a:solidFill>
                      </a:endParaRPr>
                    </a:p>
                  </a:txBody>
                  <a:tcPr>
                    <a:solidFill>
                      <a:schemeClr val="accent1"/>
                    </a:solidFill>
                  </a:tcPr>
                </a:tc>
                <a:tc>
                  <a:txBody>
                    <a:bodyPr/>
                    <a:lstStyle/>
                    <a:p>
                      <a:r>
                        <a:rPr lang="en-US" b="1" dirty="0" err="1" smtClean="0">
                          <a:solidFill>
                            <a:schemeClr val="bg1"/>
                          </a:solidFill>
                        </a:rPr>
                        <a:t>Incel</a:t>
                      </a:r>
                      <a:r>
                        <a:rPr lang="en-US" b="1" dirty="0" smtClean="0">
                          <a:solidFill>
                            <a:schemeClr val="bg1"/>
                          </a:solidFill>
                        </a:rPr>
                        <a:t> Users</a:t>
                      </a:r>
                      <a:endParaRPr lang="en-US" b="1" dirty="0">
                        <a:solidFill>
                          <a:schemeClr val="bg1"/>
                        </a:solidFill>
                      </a:endParaRPr>
                    </a:p>
                  </a:txBody>
                  <a:tcPr>
                    <a:solidFill>
                      <a:schemeClr val="accent1"/>
                    </a:solidFill>
                  </a:tcPr>
                </a:tc>
                <a:tc>
                  <a:txBody>
                    <a:bodyPr/>
                    <a:lstStyle/>
                    <a:p>
                      <a:r>
                        <a:rPr lang="en-US" b="1" dirty="0" smtClean="0">
                          <a:solidFill>
                            <a:schemeClr val="bg1"/>
                          </a:solidFill>
                        </a:rPr>
                        <a:t>Non </a:t>
                      </a:r>
                      <a:r>
                        <a:rPr lang="en-US" b="1" dirty="0" err="1" smtClean="0">
                          <a:solidFill>
                            <a:schemeClr val="bg1"/>
                          </a:solidFill>
                        </a:rPr>
                        <a:t>Incel</a:t>
                      </a:r>
                      <a:r>
                        <a:rPr lang="en-US" b="1" baseline="0" dirty="0" smtClean="0">
                          <a:solidFill>
                            <a:schemeClr val="bg1"/>
                          </a:solidFill>
                        </a:rPr>
                        <a:t> Users</a:t>
                      </a:r>
                      <a:endParaRPr lang="en-US" b="1" dirty="0">
                        <a:solidFill>
                          <a:schemeClr val="bg1"/>
                        </a:solidFill>
                      </a:endParaRPr>
                    </a:p>
                  </a:txBody>
                  <a:tcPr>
                    <a:solidFill>
                      <a:schemeClr val="accent1"/>
                    </a:solidFill>
                  </a:tcPr>
                </a:tc>
                <a:tc>
                  <a:txBody>
                    <a:bodyPr/>
                    <a:lstStyle/>
                    <a:p>
                      <a:r>
                        <a:rPr lang="en-US" b="1" dirty="0" err="1" smtClean="0">
                          <a:solidFill>
                            <a:schemeClr val="bg1"/>
                          </a:solidFill>
                        </a:rPr>
                        <a:t>Incel</a:t>
                      </a:r>
                      <a:r>
                        <a:rPr lang="en-US" b="1" dirty="0" smtClean="0">
                          <a:solidFill>
                            <a:schemeClr val="bg1"/>
                          </a:solidFill>
                        </a:rPr>
                        <a:t> Users</a:t>
                      </a:r>
                      <a:endParaRPr lang="en-US" b="1" dirty="0">
                        <a:solidFill>
                          <a:schemeClr val="bg1"/>
                        </a:solidFill>
                      </a:endParaRPr>
                    </a:p>
                  </a:txBody>
                  <a:tcPr>
                    <a:solidFill>
                      <a:schemeClr val="accent1"/>
                    </a:solidFill>
                  </a:tcPr>
                </a:tc>
                <a:tc>
                  <a:txBody>
                    <a:bodyPr/>
                    <a:lstStyle/>
                    <a:p>
                      <a:r>
                        <a:rPr lang="en-US" b="1" dirty="0" smtClean="0">
                          <a:solidFill>
                            <a:schemeClr val="bg1"/>
                          </a:solidFill>
                        </a:rPr>
                        <a:t>Non </a:t>
                      </a:r>
                      <a:r>
                        <a:rPr lang="en-US" b="1" dirty="0" err="1" smtClean="0">
                          <a:solidFill>
                            <a:schemeClr val="bg1"/>
                          </a:solidFill>
                        </a:rPr>
                        <a:t>Incel</a:t>
                      </a:r>
                      <a:r>
                        <a:rPr lang="en-US" b="1" dirty="0" smtClean="0">
                          <a:solidFill>
                            <a:schemeClr val="bg1"/>
                          </a:solidFill>
                        </a:rPr>
                        <a:t> Users</a:t>
                      </a:r>
                      <a:endParaRPr lang="en-US" b="1" dirty="0">
                        <a:solidFill>
                          <a:schemeClr val="bg1"/>
                        </a:solidFill>
                      </a:endParaRPr>
                    </a:p>
                  </a:txBody>
                  <a:tcPr>
                    <a:solidFill>
                      <a:schemeClr val="accent1"/>
                    </a:solidFill>
                  </a:tcPr>
                </a:tc>
              </a:tr>
              <a:tr h="1318126">
                <a:tc>
                  <a:txBody>
                    <a:bodyPr/>
                    <a:lstStyle/>
                    <a:p>
                      <a:r>
                        <a:rPr lang="en-US" dirty="0" smtClean="0"/>
                        <a:t>268</a:t>
                      </a:r>
                      <a:endParaRPr lang="en-US" dirty="0"/>
                    </a:p>
                  </a:txBody>
                  <a:tcPr>
                    <a:noFill/>
                  </a:tcPr>
                </a:tc>
                <a:tc>
                  <a:txBody>
                    <a:bodyPr/>
                    <a:lstStyle/>
                    <a:p>
                      <a:r>
                        <a:rPr lang="en-US" dirty="0" smtClean="0"/>
                        <a:t>267</a:t>
                      </a:r>
                      <a:endParaRPr lang="en-US" dirty="0"/>
                    </a:p>
                  </a:txBody>
                  <a:tcPr>
                    <a:noFill/>
                  </a:tcPr>
                </a:tc>
                <a:tc>
                  <a:txBody>
                    <a:bodyPr/>
                    <a:lstStyle/>
                    <a:p>
                      <a:r>
                        <a:rPr lang="en-US" dirty="0" smtClean="0"/>
                        <a:t>224</a:t>
                      </a:r>
                      <a:endParaRPr lang="en-US" dirty="0"/>
                    </a:p>
                  </a:txBody>
                  <a:tcPr>
                    <a:noFill/>
                  </a:tcPr>
                </a:tc>
                <a:tc>
                  <a:txBody>
                    <a:bodyPr/>
                    <a:lstStyle/>
                    <a:p>
                      <a:r>
                        <a:rPr lang="en-US" dirty="0" smtClean="0"/>
                        <a:t>223</a:t>
                      </a:r>
                      <a:endParaRPr lang="en-US" dirty="0"/>
                    </a:p>
                  </a:txBody>
                  <a:tcPr>
                    <a:noFill/>
                  </a:tcPr>
                </a:tc>
                <a:tc>
                  <a:txBody>
                    <a:bodyPr/>
                    <a:lstStyle/>
                    <a:p>
                      <a:r>
                        <a:rPr lang="en-US" dirty="0" smtClean="0"/>
                        <a:t>434</a:t>
                      </a:r>
                      <a:endParaRPr lang="en-US" dirty="0"/>
                    </a:p>
                  </a:txBody>
                  <a:tcPr>
                    <a:noFill/>
                  </a:tcPr>
                </a:tc>
                <a:tc>
                  <a:txBody>
                    <a:bodyPr/>
                    <a:lstStyle/>
                    <a:p>
                      <a:r>
                        <a:rPr lang="en-US" dirty="0" smtClean="0"/>
                        <a:t>434</a:t>
                      </a:r>
                      <a:endParaRPr lang="en-US" dirty="0"/>
                    </a:p>
                  </a:txBody>
                  <a:tcPr>
                    <a:noFill/>
                  </a:tcPr>
                </a:tc>
              </a:tr>
            </a:tbl>
          </a:graphicData>
        </a:graphic>
      </p:graphicFrame>
    </p:spTree>
    <p:extLst>
      <p:ext uri="{BB962C8B-B14F-4D97-AF65-F5344CB8AC3E}">
        <p14:creationId xmlns:p14="http://schemas.microsoft.com/office/powerpoint/2010/main" val="2169557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10135F-436C-43A6-B97B-0D3290966A31}"/>
              </a:ext>
            </a:extLst>
          </p:cNvPr>
          <p:cNvSpPr>
            <a:spLocks noGrp="1"/>
          </p:cNvSpPr>
          <p:nvPr>
            <p:ph type="title"/>
          </p:nvPr>
        </p:nvSpPr>
        <p:spPr>
          <a:xfrm>
            <a:off x="862914" y="93276"/>
            <a:ext cx="10515600" cy="1325563"/>
          </a:xfrm>
        </p:spPr>
        <p:txBody>
          <a:bodyPr/>
          <a:lstStyle/>
          <a:p>
            <a:pPr algn="ctr"/>
            <a:r>
              <a:rPr lang="en-US" dirty="0" smtClean="0"/>
              <a:t>Dataset Properties: </a:t>
            </a:r>
            <a:r>
              <a:rPr lang="en-US" dirty="0" smtClean="0"/>
              <a:t>Number of Comments</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870661304"/>
              </p:ext>
            </p:extLst>
          </p:nvPr>
        </p:nvGraphicFramePr>
        <p:xfrm>
          <a:off x="1752600" y="1143000"/>
          <a:ext cx="8236902" cy="2667000"/>
        </p:xfrm>
        <a:graphic>
          <a:graphicData uri="http://schemas.openxmlformats.org/drawingml/2006/table">
            <a:tbl>
              <a:tblPr firstRow="1" bandRow="1">
                <a:tableStyleId>{5C22544A-7EE6-4342-B048-85BDC9FD1C3A}</a:tableStyleId>
              </a:tblPr>
              <a:tblGrid>
                <a:gridCol w="1372817"/>
                <a:gridCol w="1372817"/>
                <a:gridCol w="1372817"/>
                <a:gridCol w="1372817"/>
                <a:gridCol w="1372817"/>
                <a:gridCol w="1372817"/>
              </a:tblGrid>
              <a:tr h="121216">
                <a:tc gridSpan="2">
                  <a:txBody>
                    <a:bodyPr/>
                    <a:lstStyle/>
                    <a:p>
                      <a:pPr algn="ctr"/>
                      <a:r>
                        <a:rPr lang="en-US" dirty="0" smtClean="0"/>
                        <a:t>2017-05</a:t>
                      </a:r>
                      <a:endParaRPr lang="en-US" dirty="0"/>
                    </a:p>
                  </a:txBody>
                  <a:tcPr/>
                </a:tc>
                <a:tc hMerge="1">
                  <a:txBody>
                    <a:bodyPr/>
                    <a:lstStyle/>
                    <a:p>
                      <a:endParaRPr lang="en-US"/>
                    </a:p>
                  </a:txBody>
                  <a:tcPr/>
                </a:tc>
                <a:tc gridSpan="2">
                  <a:txBody>
                    <a:bodyPr/>
                    <a:lstStyle/>
                    <a:p>
                      <a:pPr algn="ctr"/>
                      <a:r>
                        <a:rPr lang="en-US" dirty="0" smtClean="0"/>
                        <a:t>2017-06</a:t>
                      </a:r>
                      <a:endParaRPr lang="en-US" dirty="0"/>
                    </a:p>
                  </a:txBody>
                  <a:tcPr/>
                </a:tc>
                <a:tc hMerge="1">
                  <a:txBody>
                    <a:bodyPr/>
                    <a:lstStyle/>
                    <a:p>
                      <a:endParaRPr lang="en-US"/>
                    </a:p>
                  </a:txBody>
                  <a:tcPr/>
                </a:tc>
                <a:tc gridSpan="2">
                  <a:txBody>
                    <a:bodyPr/>
                    <a:lstStyle/>
                    <a:p>
                      <a:pPr algn="ctr"/>
                      <a:r>
                        <a:rPr lang="en-US" dirty="0" smtClean="0"/>
                        <a:t>2017-07</a:t>
                      </a:r>
                      <a:endParaRPr lang="en-US" dirty="0"/>
                    </a:p>
                  </a:txBody>
                  <a:tcPr/>
                </a:tc>
                <a:tc hMerge="1">
                  <a:txBody>
                    <a:bodyPr/>
                    <a:lstStyle/>
                    <a:p>
                      <a:endParaRPr lang="en-US"/>
                    </a:p>
                  </a:txBody>
                  <a:tcPr/>
                </a:tc>
              </a:tr>
              <a:tr h="548640">
                <a:tc>
                  <a:txBody>
                    <a:bodyPr/>
                    <a:lstStyle/>
                    <a:p>
                      <a:r>
                        <a:rPr lang="en-US" b="1" dirty="0" err="1" smtClean="0">
                          <a:solidFill>
                            <a:schemeClr val="bg1"/>
                          </a:solidFill>
                        </a:rPr>
                        <a:t>Incel</a:t>
                      </a:r>
                      <a:r>
                        <a:rPr lang="en-US" b="1" baseline="0" dirty="0" smtClean="0">
                          <a:solidFill>
                            <a:schemeClr val="bg1"/>
                          </a:solidFill>
                        </a:rPr>
                        <a:t> Users</a:t>
                      </a:r>
                      <a:endParaRPr lang="en-US" b="1" dirty="0">
                        <a:solidFill>
                          <a:schemeClr val="bg1"/>
                        </a:solidFill>
                      </a:endParaRPr>
                    </a:p>
                  </a:txBody>
                  <a:tcPr>
                    <a:solidFill>
                      <a:schemeClr val="accent1"/>
                    </a:solidFill>
                  </a:tcPr>
                </a:tc>
                <a:tc>
                  <a:txBody>
                    <a:bodyPr/>
                    <a:lstStyle/>
                    <a:p>
                      <a:r>
                        <a:rPr lang="en-US" b="1" dirty="0" smtClean="0">
                          <a:solidFill>
                            <a:schemeClr val="bg1"/>
                          </a:solidFill>
                        </a:rPr>
                        <a:t>Non </a:t>
                      </a:r>
                      <a:r>
                        <a:rPr lang="en-US" b="1" dirty="0" err="1" smtClean="0">
                          <a:solidFill>
                            <a:schemeClr val="bg1"/>
                          </a:solidFill>
                        </a:rPr>
                        <a:t>Incel</a:t>
                      </a:r>
                      <a:r>
                        <a:rPr lang="en-US" b="1" baseline="0" dirty="0" smtClean="0">
                          <a:solidFill>
                            <a:schemeClr val="bg1"/>
                          </a:solidFill>
                        </a:rPr>
                        <a:t> Users</a:t>
                      </a:r>
                      <a:endParaRPr lang="en-US" b="1" dirty="0">
                        <a:solidFill>
                          <a:schemeClr val="bg1"/>
                        </a:solidFill>
                      </a:endParaRPr>
                    </a:p>
                  </a:txBody>
                  <a:tcPr>
                    <a:solidFill>
                      <a:schemeClr val="accent1"/>
                    </a:solidFill>
                  </a:tcPr>
                </a:tc>
                <a:tc>
                  <a:txBody>
                    <a:bodyPr/>
                    <a:lstStyle/>
                    <a:p>
                      <a:r>
                        <a:rPr lang="en-US" b="1" dirty="0" err="1" smtClean="0">
                          <a:solidFill>
                            <a:schemeClr val="bg1"/>
                          </a:solidFill>
                        </a:rPr>
                        <a:t>Incel</a:t>
                      </a:r>
                      <a:r>
                        <a:rPr lang="en-US" b="1" dirty="0" smtClean="0">
                          <a:solidFill>
                            <a:schemeClr val="bg1"/>
                          </a:solidFill>
                        </a:rPr>
                        <a:t> Users</a:t>
                      </a:r>
                      <a:endParaRPr lang="en-US" b="1" dirty="0">
                        <a:solidFill>
                          <a:schemeClr val="bg1"/>
                        </a:solidFill>
                      </a:endParaRPr>
                    </a:p>
                  </a:txBody>
                  <a:tcPr>
                    <a:solidFill>
                      <a:schemeClr val="accent1"/>
                    </a:solidFill>
                  </a:tcPr>
                </a:tc>
                <a:tc>
                  <a:txBody>
                    <a:bodyPr/>
                    <a:lstStyle/>
                    <a:p>
                      <a:r>
                        <a:rPr lang="en-US" b="1" dirty="0" smtClean="0">
                          <a:solidFill>
                            <a:schemeClr val="bg1"/>
                          </a:solidFill>
                        </a:rPr>
                        <a:t>Non </a:t>
                      </a:r>
                      <a:r>
                        <a:rPr lang="en-US" b="1" dirty="0" err="1" smtClean="0">
                          <a:solidFill>
                            <a:schemeClr val="bg1"/>
                          </a:solidFill>
                        </a:rPr>
                        <a:t>Incel</a:t>
                      </a:r>
                      <a:r>
                        <a:rPr lang="en-US" b="1" baseline="0" dirty="0" smtClean="0">
                          <a:solidFill>
                            <a:schemeClr val="bg1"/>
                          </a:solidFill>
                        </a:rPr>
                        <a:t> Users</a:t>
                      </a:r>
                      <a:endParaRPr lang="en-US" b="1" dirty="0">
                        <a:solidFill>
                          <a:schemeClr val="bg1"/>
                        </a:solidFill>
                      </a:endParaRPr>
                    </a:p>
                  </a:txBody>
                  <a:tcPr>
                    <a:solidFill>
                      <a:schemeClr val="accent1"/>
                    </a:solidFill>
                  </a:tcPr>
                </a:tc>
                <a:tc>
                  <a:txBody>
                    <a:bodyPr/>
                    <a:lstStyle/>
                    <a:p>
                      <a:r>
                        <a:rPr lang="en-US" b="1" dirty="0" err="1" smtClean="0">
                          <a:solidFill>
                            <a:schemeClr val="bg1"/>
                          </a:solidFill>
                        </a:rPr>
                        <a:t>Incel</a:t>
                      </a:r>
                      <a:r>
                        <a:rPr lang="en-US" b="1" dirty="0" smtClean="0">
                          <a:solidFill>
                            <a:schemeClr val="bg1"/>
                          </a:solidFill>
                        </a:rPr>
                        <a:t> Users</a:t>
                      </a:r>
                      <a:endParaRPr lang="en-US" b="1" dirty="0">
                        <a:solidFill>
                          <a:schemeClr val="bg1"/>
                        </a:solidFill>
                      </a:endParaRPr>
                    </a:p>
                  </a:txBody>
                  <a:tcPr>
                    <a:solidFill>
                      <a:schemeClr val="accent1"/>
                    </a:solidFill>
                  </a:tcPr>
                </a:tc>
                <a:tc>
                  <a:txBody>
                    <a:bodyPr/>
                    <a:lstStyle/>
                    <a:p>
                      <a:r>
                        <a:rPr lang="en-US" b="1" dirty="0" smtClean="0">
                          <a:solidFill>
                            <a:schemeClr val="bg1"/>
                          </a:solidFill>
                        </a:rPr>
                        <a:t>Non </a:t>
                      </a:r>
                      <a:r>
                        <a:rPr lang="en-US" b="1" dirty="0" err="1" smtClean="0">
                          <a:solidFill>
                            <a:schemeClr val="bg1"/>
                          </a:solidFill>
                        </a:rPr>
                        <a:t>Incel</a:t>
                      </a:r>
                      <a:r>
                        <a:rPr lang="en-US" b="1" dirty="0" smtClean="0">
                          <a:solidFill>
                            <a:schemeClr val="bg1"/>
                          </a:solidFill>
                        </a:rPr>
                        <a:t> Users</a:t>
                      </a:r>
                      <a:endParaRPr lang="en-US" b="1" dirty="0">
                        <a:solidFill>
                          <a:schemeClr val="bg1"/>
                        </a:solidFill>
                      </a:endParaRPr>
                    </a:p>
                  </a:txBody>
                  <a:tcPr>
                    <a:solidFill>
                      <a:schemeClr val="accent1"/>
                    </a:solidFill>
                  </a:tcPr>
                </a:tc>
              </a:tr>
              <a:tr h="1661160">
                <a:tc>
                  <a:txBody>
                    <a:bodyPr/>
                    <a:lstStyle/>
                    <a:p>
                      <a:r>
                        <a:rPr lang="en-US" dirty="0" smtClean="0"/>
                        <a:t>10661</a:t>
                      </a:r>
                      <a:endParaRPr lang="en-US" dirty="0"/>
                    </a:p>
                  </a:txBody>
                  <a:tcPr>
                    <a:noFill/>
                  </a:tcPr>
                </a:tc>
                <a:tc>
                  <a:txBody>
                    <a:bodyPr/>
                    <a:lstStyle/>
                    <a:p>
                      <a:r>
                        <a:rPr lang="en-US" dirty="0" smtClean="0"/>
                        <a:t>8735</a:t>
                      </a:r>
                      <a:endParaRPr lang="en-US" dirty="0"/>
                    </a:p>
                  </a:txBody>
                  <a:tcPr>
                    <a:noFill/>
                  </a:tcPr>
                </a:tc>
                <a:tc>
                  <a:txBody>
                    <a:bodyPr/>
                    <a:lstStyle/>
                    <a:p>
                      <a:r>
                        <a:rPr lang="en-US" dirty="0" smtClean="0"/>
                        <a:t>8137</a:t>
                      </a:r>
                      <a:endParaRPr lang="en-US" dirty="0"/>
                    </a:p>
                  </a:txBody>
                  <a:tcPr>
                    <a:noFill/>
                  </a:tcPr>
                </a:tc>
                <a:tc>
                  <a:txBody>
                    <a:bodyPr/>
                    <a:lstStyle/>
                    <a:p>
                      <a:r>
                        <a:rPr lang="en-US" dirty="0" smtClean="0"/>
                        <a:t>5432</a:t>
                      </a:r>
                      <a:endParaRPr lang="en-US" dirty="0"/>
                    </a:p>
                  </a:txBody>
                  <a:tcPr>
                    <a:noFill/>
                  </a:tcPr>
                </a:tc>
                <a:tc>
                  <a:txBody>
                    <a:bodyPr/>
                    <a:lstStyle/>
                    <a:p>
                      <a:r>
                        <a:rPr lang="en-US" dirty="0" smtClean="0"/>
                        <a:t>5967</a:t>
                      </a:r>
                      <a:endParaRPr lang="en-US" dirty="0"/>
                    </a:p>
                  </a:txBody>
                  <a:tcPr>
                    <a:noFill/>
                  </a:tcPr>
                </a:tc>
                <a:tc>
                  <a:txBody>
                    <a:bodyPr/>
                    <a:lstStyle/>
                    <a:p>
                      <a:r>
                        <a:rPr lang="en-US" dirty="0" smtClean="0"/>
                        <a:t>5967</a:t>
                      </a:r>
                      <a:endParaRPr lang="en-US" dirty="0"/>
                    </a:p>
                  </a:txBody>
                  <a:tcPr>
                    <a:no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758602526"/>
              </p:ext>
            </p:extLst>
          </p:nvPr>
        </p:nvGraphicFramePr>
        <p:xfrm>
          <a:off x="1828800" y="3886200"/>
          <a:ext cx="8153400" cy="2394551"/>
        </p:xfrm>
        <a:graphic>
          <a:graphicData uri="http://schemas.openxmlformats.org/drawingml/2006/table">
            <a:tbl>
              <a:tblPr firstRow="1" bandRow="1">
                <a:tableStyleId>{5C22544A-7EE6-4342-B048-85BDC9FD1C3A}</a:tableStyleId>
              </a:tblPr>
              <a:tblGrid>
                <a:gridCol w="1358900"/>
                <a:gridCol w="1358900"/>
                <a:gridCol w="1358900"/>
                <a:gridCol w="1358900"/>
                <a:gridCol w="1358900"/>
                <a:gridCol w="1358900"/>
              </a:tblGrid>
              <a:tr h="436345">
                <a:tc gridSpan="2">
                  <a:txBody>
                    <a:bodyPr/>
                    <a:lstStyle/>
                    <a:p>
                      <a:pPr algn="ctr"/>
                      <a:r>
                        <a:rPr lang="en-US" dirty="0" smtClean="0"/>
                        <a:t>2017-08</a:t>
                      </a:r>
                      <a:endParaRPr lang="en-US" dirty="0"/>
                    </a:p>
                  </a:txBody>
                  <a:tcPr/>
                </a:tc>
                <a:tc hMerge="1">
                  <a:txBody>
                    <a:bodyPr/>
                    <a:lstStyle/>
                    <a:p>
                      <a:endParaRPr lang="en-US"/>
                    </a:p>
                  </a:txBody>
                  <a:tcPr/>
                </a:tc>
                <a:tc gridSpan="2">
                  <a:txBody>
                    <a:bodyPr/>
                    <a:lstStyle/>
                    <a:p>
                      <a:pPr algn="ctr"/>
                      <a:r>
                        <a:rPr lang="en-US" dirty="0" smtClean="0"/>
                        <a:t>2017-09</a:t>
                      </a:r>
                      <a:endParaRPr lang="en-US" dirty="0"/>
                    </a:p>
                  </a:txBody>
                  <a:tcPr/>
                </a:tc>
                <a:tc hMerge="1">
                  <a:txBody>
                    <a:bodyPr/>
                    <a:lstStyle/>
                    <a:p>
                      <a:endParaRPr lang="en-US"/>
                    </a:p>
                  </a:txBody>
                  <a:tcPr/>
                </a:tc>
                <a:tc gridSpan="2">
                  <a:txBody>
                    <a:bodyPr/>
                    <a:lstStyle/>
                    <a:p>
                      <a:pPr algn="ctr"/>
                      <a:r>
                        <a:rPr lang="en-US" dirty="0" smtClean="0"/>
                        <a:t>2017-10</a:t>
                      </a:r>
                      <a:endParaRPr lang="en-US" dirty="0"/>
                    </a:p>
                  </a:txBody>
                  <a:tcPr/>
                </a:tc>
                <a:tc hMerge="1">
                  <a:txBody>
                    <a:bodyPr/>
                    <a:lstStyle/>
                    <a:p>
                      <a:endParaRPr lang="en-US"/>
                    </a:p>
                  </a:txBody>
                  <a:tcPr/>
                </a:tc>
              </a:tr>
              <a:tr h="630455">
                <a:tc>
                  <a:txBody>
                    <a:bodyPr/>
                    <a:lstStyle/>
                    <a:p>
                      <a:r>
                        <a:rPr lang="en-US" b="1" dirty="0" err="1" smtClean="0">
                          <a:solidFill>
                            <a:schemeClr val="bg1"/>
                          </a:solidFill>
                        </a:rPr>
                        <a:t>Incel</a:t>
                      </a:r>
                      <a:r>
                        <a:rPr lang="en-US" b="1" baseline="0" dirty="0" smtClean="0">
                          <a:solidFill>
                            <a:schemeClr val="bg1"/>
                          </a:solidFill>
                        </a:rPr>
                        <a:t> Users</a:t>
                      </a:r>
                      <a:endParaRPr lang="en-US" b="1" dirty="0">
                        <a:solidFill>
                          <a:schemeClr val="bg1"/>
                        </a:solidFill>
                      </a:endParaRPr>
                    </a:p>
                  </a:txBody>
                  <a:tcPr>
                    <a:solidFill>
                      <a:schemeClr val="accent1"/>
                    </a:solidFill>
                  </a:tcPr>
                </a:tc>
                <a:tc>
                  <a:txBody>
                    <a:bodyPr/>
                    <a:lstStyle/>
                    <a:p>
                      <a:r>
                        <a:rPr lang="en-US" b="1" dirty="0" smtClean="0">
                          <a:solidFill>
                            <a:schemeClr val="bg1"/>
                          </a:solidFill>
                        </a:rPr>
                        <a:t>Non </a:t>
                      </a:r>
                      <a:r>
                        <a:rPr lang="en-US" b="1" dirty="0" err="1" smtClean="0">
                          <a:solidFill>
                            <a:schemeClr val="bg1"/>
                          </a:solidFill>
                        </a:rPr>
                        <a:t>Incel</a:t>
                      </a:r>
                      <a:r>
                        <a:rPr lang="en-US" b="1" dirty="0" smtClean="0">
                          <a:solidFill>
                            <a:schemeClr val="bg1"/>
                          </a:solidFill>
                        </a:rPr>
                        <a:t> Users</a:t>
                      </a:r>
                      <a:endParaRPr lang="en-US" b="1" dirty="0">
                        <a:solidFill>
                          <a:schemeClr val="bg1"/>
                        </a:solidFill>
                      </a:endParaRPr>
                    </a:p>
                  </a:txBody>
                  <a:tcPr>
                    <a:solidFill>
                      <a:schemeClr val="accent1"/>
                    </a:solidFill>
                  </a:tcPr>
                </a:tc>
                <a:tc>
                  <a:txBody>
                    <a:bodyPr/>
                    <a:lstStyle/>
                    <a:p>
                      <a:r>
                        <a:rPr lang="en-US" b="1" dirty="0" err="1" smtClean="0">
                          <a:solidFill>
                            <a:schemeClr val="bg1"/>
                          </a:solidFill>
                        </a:rPr>
                        <a:t>Incel</a:t>
                      </a:r>
                      <a:r>
                        <a:rPr lang="en-US" b="1" dirty="0" smtClean="0">
                          <a:solidFill>
                            <a:schemeClr val="bg1"/>
                          </a:solidFill>
                        </a:rPr>
                        <a:t> Users</a:t>
                      </a:r>
                      <a:endParaRPr lang="en-US" b="1" dirty="0">
                        <a:solidFill>
                          <a:schemeClr val="bg1"/>
                        </a:solidFill>
                      </a:endParaRPr>
                    </a:p>
                  </a:txBody>
                  <a:tcPr>
                    <a:solidFill>
                      <a:schemeClr val="accent1"/>
                    </a:solidFill>
                  </a:tcPr>
                </a:tc>
                <a:tc>
                  <a:txBody>
                    <a:bodyPr/>
                    <a:lstStyle/>
                    <a:p>
                      <a:r>
                        <a:rPr lang="en-US" b="1" dirty="0" smtClean="0">
                          <a:solidFill>
                            <a:schemeClr val="bg1"/>
                          </a:solidFill>
                        </a:rPr>
                        <a:t>Non </a:t>
                      </a:r>
                      <a:r>
                        <a:rPr lang="en-US" b="1" dirty="0" err="1" smtClean="0">
                          <a:solidFill>
                            <a:schemeClr val="bg1"/>
                          </a:solidFill>
                        </a:rPr>
                        <a:t>Incel</a:t>
                      </a:r>
                      <a:r>
                        <a:rPr lang="en-US" b="1" baseline="0" dirty="0" smtClean="0">
                          <a:solidFill>
                            <a:schemeClr val="bg1"/>
                          </a:solidFill>
                        </a:rPr>
                        <a:t> Users</a:t>
                      </a:r>
                      <a:endParaRPr lang="en-US" b="1" dirty="0">
                        <a:solidFill>
                          <a:schemeClr val="bg1"/>
                        </a:solidFill>
                      </a:endParaRPr>
                    </a:p>
                  </a:txBody>
                  <a:tcPr>
                    <a:solidFill>
                      <a:schemeClr val="accent1"/>
                    </a:solidFill>
                  </a:tcPr>
                </a:tc>
                <a:tc>
                  <a:txBody>
                    <a:bodyPr/>
                    <a:lstStyle/>
                    <a:p>
                      <a:r>
                        <a:rPr lang="en-US" b="1" dirty="0" err="1" smtClean="0">
                          <a:solidFill>
                            <a:schemeClr val="bg1"/>
                          </a:solidFill>
                        </a:rPr>
                        <a:t>Incel</a:t>
                      </a:r>
                      <a:r>
                        <a:rPr lang="en-US" b="1" dirty="0" smtClean="0">
                          <a:solidFill>
                            <a:schemeClr val="bg1"/>
                          </a:solidFill>
                        </a:rPr>
                        <a:t> Users</a:t>
                      </a:r>
                      <a:endParaRPr lang="en-US" b="1" dirty="0">
                        <a:solidFill>
                          <a:schemeClr val="bg1"/>
                        </a:solidFill>
                      </a:endParaRPr>
                    </a:p>
                  </a:txBody>
                  <a:tcPr>
                    <a:solidFill>
                      <a:schemeClr val="accent1"/>
                    </a:solidFill>
                  </a:tcPr>
                </a:tc>
                <a:tc>
                  <a:txBody>
                    <a:bodyPr/>
                    <a:lstStyle/>
                    <a:p>
                      <a:r>
                        <a:rPr lang="en-US" b="1" dirty="0" smtClean="0">
                          <a:solidFill>
                            <a:schemeClr val="bg1"/>
                          </a:solidFill>
                        </a:rPr>
                        <a:t>Non </a:t>
                      </a:r>
                      <a:r>
                        <a:rPr lang="en-US" b="1" dirty="0" err="1" smtClean="0">
                          <a:solidFill>
                            <a:schemeClr val="bg1"/>
                          </a:solidFill>
                        </a:rPr>
                        <a:t>Incel</a:t>
                      </a:r>
                      <a:r>
                        <a:rPr lang="en-US" b="1" dirty="0" smtClean="0">
                          <a:solidFill>
                            <a:schemeClr val="bg1"/>
                          </a:solidFill>
                        </a:rPr>
                        <a:t> Users</a:t>
                      </a:r>
                      <a:endParaRPr lang="en-US" b="1" dirty="0">
                        <a:solidFill>
                          <a:schemeClr val="bg1"/>
                        </a:solidFill>
                      </a:endParaRPr>
                    </a:p>
                  </a:txBody>
                  <a:tcPr>
                    <a:solidFill>
                      <a:schemeClr val="accent1"/>
                    </a:solidFill>
                  </a:tcPr>
                </a:tc>
              </a:tr>
              <a:tr h="1318126">
                <a:tc>
                  <a:txBody>
                    <a:bodyPr/>
                    <a:lstStyle/>
                    <a:p>
                      <a:r>
                        <a:rPr lang="en-US" dirty="0" smtClean="0"/>
                        <a:t>11131</a:t>
                      </a:r>
                      <a:endParaRPr lang="en-US" dirty="0"/>
                    </a:p>
                  </a:txBody>
                  <a:tcPr>
                    <a:noFill/>
                  </a:tcPr>
                </a:tc>
                <a:tc>
                  <a:txBody>
                    <a:bodyPr/>
                    <a:lstStyle/>
                    <a:p>
                      <a:r>
                        <a:rPr lang="en-US" dirty="0" smtClean="0"/>
                        <a:t>8461</a:t>
                      </a:r>
                      <a:endParaRPr lang="en-US" dirty="0"/>
                    </a:p>
                  </a:txBody>
                  <a:tcPr>
                    <a:noFill/>
                  </a:tcPr>
                </a:tc>
                <a:tc>
                  <a:txBody>
                    <a:bodyPr/>
                    <a:lstStyle/>
                    <a:p>
                      <a:r>
                        <a:rPr lang="en-US" dirty="0" smtClean="0"/>
                        <a:t>8678</a:t>
                      </a:r>
                      <a:endParaRPr lang="en-US" dirty="0"/>
                    </a:p>
                  </a:txBody>
                  <a:tcPr>
                    <a:noFill/>
                  </a:tcPr>
                </a:tc>
                <a:tc>
                  <a:txBody>
                    <a:bodyPr/>
                    <a:lstStyle/>
                    <a:p>
                      <a:r>
                        <a:rPr lang="en-US" dirty="0" smtClean="0"/>
                        <a:t>6059</a:t>
                      </a:r>
                      <a:endParaRPr lang="en-US"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17592</a:t>
                      </a:r>
                    </a:p>
                    <a:p>
                      <a:endParaRPr lang="en-US" dirty="0"/>
                    </a:p>
                  </a:txBody>
                  <a:tcPr>
                    <a:noFill/>
                  </a:tcPr>
                </a:tc>
                <a:tc>
                  <a:txBody>
                    <a:bodyPr/>
                    <a:lstStyle/>
                    <a:p>
                      <a:r>
                        <a:rPr lang="en-US" dirty="0" smtClean="0"/>
                        <a:t>15369</a:t>
                      </a:r>
                      <a:endParaRPr lang="en-US" dirty="0"/>
                    </a:p>
                  </a:txBody>
                  <a:tcPr>
                    <a:noFill/>
                  </a:tcPr>
                </a:tc>
              </a:tr>
            </a:tbl>
          </a:graphicData>
        </a:graphic>
      </p:graphicFrame>
    </p:spTree>
    <p:extLst>
      <p:ext uri="{BB962C8B-B14F-4D97-AF65-F5344CB8AC3E}">
        <p14:creationId xmlns:p14="http://schemas.microsoft.com/office/powerpoint/2010/main" val="2116196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5845</TotalTime>
  <Words>695</Words>
  <Application>Microsoft Office PowerPoint</Application>
  <PresentationFormat>Widescreen</PresentationFormat>
  <Paragraphs>139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An Investigation into Incel Posting Habits on Reddit</vt:lpstr>
      <vt:lpstr>Research Problem &amp; Goal</vt:lpstr>
      <vt:lpstr>Research Question</vt:lpstr>
      <vt:lpstr>Variables</vt:lpstr>
      <vt:lpstr>Identify and Gather Data</vt:lpstr>
      <vt:lpstr>Data Queries</vt:lpstr>
      <vt:lpstr>Process and Data Prep</vt:lpstr>
      <vt:lpstr>Dataset Properties: Number of Users</vt:lpstr>
      <vt:lpstr>Dataset Properties: Number of Comments</vt:lpstr>
      <vt:lpstr>Dataset Properties: T-SNE Graph</vt:lpstr>
      <vt:lpstr>Dataset Properties: High TD-IDF Scores</vt:lpstr>
      <vt:lpstr>Model Training/Tuning/Testing</vt:lpstr>
      <vt:lpstr>Model Scores</vt:lpstr>
      <vt:lpstr>Application: Predictive Script</vt:lpstr>
      <vt:lpstr>Post Mortem</vt:lpstr>
      <vt:lpstr>Github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Adan Vela</dc:creator>
  <cp:lastModifiedBy>Will</cp:lastModifiedBy>
  <cp:revision>72</cp:revision>
  <dcterms:created xsi:type="dcterms:W3CDTF">2021-10-06T19:47:54Z</dcterms:created>
  <dcterms:modified xsi:type="dcterms:W3CDTF">2021-12-12T19:38:22Z</dcterms:modified>
</cp:coreProperties>
</file>