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60" r:id="rId3"/>
    <p:sldId id="258" r:id="rId4"/>
    <p:sldId id="259"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0"/>
    <p:restoredTop sz="93638"/>
  </p:normalViewPr>
  <p:slideViewPr>
    <p:cSldViewPr snapToGrid="0">
      <p:cViewPr varScale="1">
        <p:scale>
          <a:sx n="117" d="100"/>
          <a:sy n="117" d="100"/>
        </p:scale>
        <p:origin x="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45CCE0-FB0C-462D-B1BC-250C3A63E0A0}"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2A4AE347-908F-425C-9CDF-4C8E9ECC0DB4}">
      <dgm:prSet/>
      <dgm:spPr/>
      <dgm:t>
        <a:bodyPr/>
        <a:lstStyle/>
        <a:p>
          <a:r>
            <a:rPr lang="en-US"/>
            <a:t>1. Social Media Moderation:</a:t>
          </a:r>
        </a:p>
      </dgm:t>
    </dgm:pt>
    <dgm:pt modelId="{F0797D81-0103-45B3-95D7-9D51554D30BE}" type="parTrans" cxnId="{366A77FD-21A5-4735-84AB-AEEF87C1E199}">
      <dgm:prSet/>
      <dgm:spPr/>
      <dgm:t>
        <a:bodyPr/>
        <a:lstStyle/>
        <a:p>
          <a:endParaRPr lang="en-US"/>
        </a:p>
      </dgm:t>
    </dgm:pt>
    <dgm:pt modelId="{F75222DE-9D62-4FF3-88D0-192D933702A2}" type="sibTrans" cxnId="{366A77FD-21A5-4735-84AB-AEEF87C1E199}">
      <dgm:prSet/>
      <dgm:spPr/>
      <dgm:t>
        <a:bodyPr/>
        <a:lstStyle/>
        <a:p>
          <a:endParaRPr lang="en-US"/>
        </a:p>
      </dgm:t>
    </dgm:pt>
    <dgm:pt modelId="{CB0AC1F3-A47F-49BF-9BD2-336C784C29AF}">
      <dgm:prSet/>
      <dgm:spPr/>
      <dgm:t>
        <a:bodyPr/>
        <a:lstStyle/>
        <a:p>
          <a:r>
            <a:rPr lang="en-US"/>
            <a:t>Objective: Automatically flag and categorize posts containing hate speech, offensive language, or other inappropriate content.</a:t>
          </a:r>
        </a:p>
      </dgm:t>
    </dgm:pt>
    <dgm:pt modelId="{01F5233D-5A96-489A-A30F-FA2919C2A2BF}" type="parTrans" cxnId="{5277C6FC-F89F-413D-BF97-0FE1B9E4B6B3}">
      <dgm:prSet/>
      <dgm:spPr/>
      <dgm:t>
        <a:bodyPr/>
        <a:lstStyle/>
        <a:p>
          <a:endParaRPr lang="en-US"/>
        </a:p>
      </dgm:t>
    </dgm:pt>
    <dgm:pt modelId="{D6B2BC56-2E04-4A95-9466-16170956ACA0}" type="sibTrans" cxnId="{5277C6FC-F89F-413D-BF97-0FE1B9E4B6B3}">
      <dgm:prSet/>
      <dgm:spPr/>
      <dgm:t>
        <a:bodyPr/>
        <a:lstStyle/>
        <a:p>
          <a:endParaRPr lang="en-US"/>
        </a:p>
      </dgm:t>
    </dgm:pt>
    <dgm:pt modelId="{A1BD1D37-FD86-4B33-BB53-457C0BD0484A}">
      <dgm:prSet/>
      <dgm:spPr/>
      <dgm:t>
        <a:bodyPr/>
        <a:lstStyle/>
        <a:p>
          <a:r>
            <a:rPr lang="en-US"/>
            <a:t>Process: Integrate the model into the content moderation pipeline to review posts in real-time, reducing reliance on human moderators and accelerating response times.</a:t>
          </a:r>
        </a:p>
      </dgm:t>
    </dgm:pt>
    <dgm:pt modelId="{3180E29C-EB59-49C6-853E-65640B45D5B8}" type="parTrans" cxnId="{FB519EA9-3B00-4B2C-94DA-A3CDD5B13DF6}">
      <dgm:prSet/>
      <dgm:spPr/>
      <dgm:t>
        <a:bodyPr/>
        <a:lstStyle/>
        <a:p>
          <a:endParaRPr lang="en-US"/>
        </a:p>
      </dgm:t>
    </dgm:pt>
    <dgm:pt modelId="{4AE5B744-D897-42CF-B58D-BB5791DF7486}" type="sibTrans" cxnId="{FB519EA9-3B00-4B2C-94DA-A3CDD5B13DF6}">
      <dgm:prSet/>
      <dgm:spPr/>
      <dgm:t>
        <a:bodyPr/>
        <a:lstStyle/>
        <a:p>
          <a:endParaRPr lang="en-US"/>
        </a:p>
      </dgm:t>
    </dgm:pt>
    <dgm:pt modelId="{FCF6DA74-570B-4E39-A90B-23CBEAE485AD}">
      <dgm:prSet/>
      <dgm:spPr/>
      <dgm:t>
        <a:bodyPr/>
        <a:lstStyle/>
        <a:p>
          <a:r>
            <a:rPr lang="en-US"/>
            <a:t>2. Customer Support Optimization:</a:t>
          </a:r>
        </a:p>
      </dgm:t>
    </dgm:pt>
    <dgm:pt modelId="{B9F1C87F-09A5-4513-B4BE-77566C5F0D56}" type="parTrans" cxnId="{A42C7419-B080-4EF2-B4EF-5347F25B9DD7}">
      <dgm:prSet/>
      <dgm:spPr/>
      <dgm:t>
        <a:bodyPr/>
        <a:lstStyle/>
        <a:p>
          <a:endParaRPr lang="en-US"/>
        </a:p>
      </dgm:t>
    </dgm:pt>
    <dgm:pt modelId="{83117591-EF6A-4E85-9F5F-F8C8D4749FB8}" type="sibTrans" cxnId="{A42C7419-B080-4EF2-B4EF-5347F25B9DD7}">
      <dgm:prSet/>
      <dgm:spPr/>
      <dgm:t>
        <a:bodyPr/>
        <a:lstStyle/>
        <a:p>
          <a:endParaRPr lang="en-US"/>
        </a:p>
      </dgm:t>
    </dgm:pt>
    <dgm:pt modelId="{E6B9D6E1-FC6A-4028-88DF-D70162F0CD19}">
      <dgm:prSet/>
      <dgm:spPr/>
      <dgm:t>
        <a:bodyPr/>
        <a:lstStyle/>
        <a:p>
          <a:r>
            <a:rPr lang="en-US"/>
            <a:t>Objective: Improve the quality and safety of interactions in customer support channels by detecting and addressing abusive language.</a:t>
          </a:r>
        </a:p>
      </dgm:t>
    </dgm:pt>
    <dgm:pt modelId="{ADEBDF31-C9C7-4DD9-82D2-34E3C4DFB3C4}" type="parTrans" cxnId="{293730E4-B781-40EC-81AB-6BD99B6C0E73}">
      <dgm:prSet/>
      <dgm:spPr/>
      <dgm:t>
        <a:bodyPr/>
        <a:lstStyle/>
        <a:p>
          <a:endParaRPr lang="en-US"/>
        </a:p>
      </dgm:t>
    </dgm:pt>
    <dgm:pt modelId="{74752BD0-0FDE-4355-9A69-6B9D4C0495AB}" type="sibTrans" cxnId="{293730E4-B781-40EC-81AB-6BD99B6C0E73}">
      <dgm:prSet/>
      <dgm:spPr/>
      <dgm:t>
        <a:bodyPr/>
        <a:lstStyle/>
        <a:p>
          <a:endParaRPr lang="en-US"/>
        </a:p>
      </dgm:t>
    </dgm:pt>
    <dgm:pt modelId="{02183176-417C-4675-9BDC-E4323376F458}">
      <dgm:prSet/>
      <dgm:spPr/>
      <dgm:t>
        <a:bodyPr/>
        <a:lstStyle/>
        <a:p>
          <a:r>
            <a:rPr lang="en-US"/>
            <a:t>Process: Deploy the model to analyze customer queries and responses for potential risks, ensuring communications adhere to community guidelines.</a:t>
          </a:r>
        </a:p>
      </dgm:t>
    </dgm:pt>
    <dgm:pt modelId="{D6AF1B55-B77B-4F1E-AE33-B66E8D7C4DBF}" type="parTrans" cxnId="{873DA712-0FA5-4D94-978E-CFBB5C75BE0A}">
      <dgm:prSet/>
      <dgm:spPr/>
      <dgm:t>
        <a:bodyPr/>
        <a:lstStyle/>
        <a:p>
          <a:endParaRPr lang="en-US"/>
        </a:p>
      </dgm:t>
    </dgm:pt>
    <dgm:pt modelId="{C3499FEE-4652-4917-B066-5183A594ABEC}" type="sibTrans" cxnId="{873DA712-0FA5-4D94-978E-CFBB5C75BE0A}">
      <dgm:prSet/>
      <dgm:spPr/>
      <dgm:t>
        <a:bodyPr/>
        <a:lstStyle/>
        <a:p>
          <a:endParaRPr lang="en-US"/>
        </a:p>
      </dgm:t>
    </dgm:pt>
    <dgm:pt modelId="{1C3C65B4-4D11-4F69-9319-88B078C347E9}">
      <dgm:prSet/>
      <dgm:spPr/>
      <dgm:t>
        <a:bodyPr/>
        <a:lstStyle/>
        <a:p>
          <a:r>
            <a:rPr lang="en-US" dirty="0"/>
            <a:t>3. Regulatory Compliance:</a:t>
          </a:r>
        </a:p>
      </dgm:t>
    </dgm:pt>
    <dgm:pt modelId="{3BB31678-1D7A-4406-B46E-4A0933567CDC}" type="parTrans" cxnId="{2BBE03B9-77F5-4A82-9C1F-F4FCB3A31849}">
      <dgm:prSet/>
      <dgm:spPr/>
      <dgm:t>
        <a:bodyPr/>
        <a:lstStyle/>
        <a:p>
          <a:endParaRPr lang="en-US"/>
        </a:p>
      </dgm:t>
    </dgm:pt>
    <dgm:pt modelId="{835379F4-4205-411B-96AD-8649CEBF2755}" type="sibTrans" cxnId="{2BBE03B9-77F5-4A82-9C1F-F4FCB3A31849}">
      <dgm:prSet/>
      <dgm:spPr/>
      <dgm:t>
        <a:bodyPr/>
        <a:lstStyle/>
        <a:p>
          <a:endParaRPr lang="en-US"/>
        </a:p>
      </dgm:t>
    </dgm:pt>
    <dgm:pt modelId="{D1CFD332-28A4-486C-9AC5-E31A7EDB3E8E}">
      <dgm:prSet/>
      <dgm:spPr/>
      <dgm:t>
        <a:bodyPr/>
        <a:lstStyle/>
        <a:p>
          <a:r>
            <a:rPr lang="en-US"/>
            <a:t>Objective: Assist organizations in complying with digital communication laws and regulations regarding hate speech and online harassment.</a:t>
          </a:r>
        </a:p>
      </dgm:t>
    </dgm:pt>
    <dgm:pt modelId="{C0BF25B5-F968-4D52-B9B4-4844290EBF14}" type="parTrans" cxnId="{425B8275-0461-4779-9CEC-2CF27A1B62A9}">
      <dgm:prSet/>
      <dgm:spPr/>
      <dgm:t>
        <a:bodyPr/>
        <a:lstStyle/>
        <a:p>
          <a:endParaRPr lang="en-US"/>
        </a:p>
      </dgm:t>
    </dgm:pt>
    <dgm:pt modelId="{9766BD35-40B7-41E9-8F15-A6963857A4B5}" type="sibTrans" cxnId="{425B8275-0461-4779-9CEC-2CF27A1B62A9}">
      <dgm:prSet/>
      <dgm:spPr/>
      <dgm:t>
        <a:bodyPr/>
        <a:lstStyle/>
        <a:p>
          <a:endParaRPr lang="en-US"/>
        </a:p>
      </dgm:t>
    </dgm:pt>
    <dgm:pt modelId="{03E21D03-DB42-4320-BE08-AE6E16F9B769}">
      <dgm:prSet/>
      <dgm:spPr/>
      <dgm:t>
        <a:bodyPr/>
        <a:lstStyle/>
        <a:p>
          <a:r>
            <a:rPr lang="en-US"/>
            <a:t>Process: Implement the model as a compliance tool to monitor and report potential violations, helping firms adhere to legal standards.</a:t>
          </a:r>
        </a:p>
      </dgm:t>
    </dgm:pt>
    <dgm:pt modelId="{95B0646F-8DEF-4AEA-9421-A1108759AA71}" type="parTrans" cxnId="{65F72117-5A36-411B-8304-A6270A9B1807}">
      <dgm:prSet/>
      <dgm:spPr/>
      <dgm:t>
        <a:bodyPr/>
        <a:lstStyle/>
        <a:p>
          <a:endParaRPr lang="en-US"/>
        </a:p>
      </dgm:t>
    </dgm:pt>
    <dgm:pt modelId="{E732F947-6ACA-4F3F-8326-EC1863FB94EA}" type="sibTrans" cxnId="{65F72117-5A36-411B-8304-A6270A9B1807}">
      <dgm:prSet/>
      <dgm:spPr/>
      <dgm:t>
        <a:bodyPr/>
        <a:lstStyle/>
        <a:p>
          <a:endParaRPr lang="en-US"/>
        </a:p>
      </dgm:t>
    </dgm:pt>
    <dgm:pt modelId="{84880EBF-4B82-9148-9306-AFEB2735BB32}" type="pres">
      <dgm:prSet presAssocID="{A245CCE0-FB0C-462D-B1BC-250C3A63E0A0}" presName="diagram" presStyleCnt="0">
        <dgm:presLayoutVars>
          <dgm:dir/>
          <dgm:resizeHandles val="exact"/>
        </dgm:presLayoutVars>
      </dgm:prSet>
      <dgm:spPr/>
    </dgm:pt>
    <dgm:pt modelId="{5AE6C11A-7F5E-CC42-97D6-B8B7865AD1B4}" type="pres">
      <dgm:prSet presAssocID="{2A4AE347-908F-425C-9CDF-4C8E9ECC0DB4}" presName="node" presStyleLbl="node1" presStyleIdx="0" presStyleCnt="9">
        <dgm:presLayoutVars>
          <dgm:bulletEnabled val="1"/>
        </dgm:presLayoutVars>
      </dgm:prSet>
      <dgm:spPr/>
    </dgm:pt>
    <dgm:pt modelId="{15C78360-6BB6-E74A-9570-458B22F9B06D}" type="pres">
      <dgm:prSet presAssocID="{F75222DE-9D62-4FF3-88D0-192D933702A2}" presName="sibTrans" presStyleCnt="0"/>
      <dgm:spPr/>
    </dgm:pt>
    <dgm:pt modelId="{4E379AEC-31E0-184E-AFE1-8C43B862A6A4}" type="pres">
      <dgm:prSet presAssocID="{CB0AC1F3-A47F-49BF-9BD2-336C784C29AF}" presName="node" presStyleLbl="node1" presStyleIdx="1" presStyleCnt="9">
        <dgm:presLayoutVars>
          <dgm:bulletEnabled val="1"/>
        </dgm:presLayoutVars>
      </dgm:prSet>
      <dgm:spPr/>
    </dgm:pt>
    <dgm:pt modelId="{4696E565-1B1C-5941-A884-9B082D4B7D76}" type="pres">
      <dgm:prSet presAssocID="{D6B2BC56-2E04-4A95-9466-16170956ACA0}" presName="sibTrans" presStyleCnt="0"/>
      <dgm:spPr/>
    </dgm:pt>
    <dgm:pt modelId="{C6BE6481-CA42-4F47-AB02-D67212E0E3A9}" type="pres">
      <dgm:prSet presAssocID="{A1BD1D37-FD86-4B33-BB53-457C0BD0484A}" presName="node" presStyleLbl="node1" presStyleIdx="2" presStyleCnt="9">
        <dgm:presLayoutVars>
          <dgm:bulletEnabled val="1"/>
        </dgm:presLayoutVars>
      </dgm:prSet>
      <dgm:spPr/>
    </dgm:pt>
    <dgm:pt modelId="{06212E44-D27C-2D4A-82E7-15CDFEA341D3}" type="pres">
      <dgm:prSet presAssocID="{4AE5B744-D897-42CF-B58D-BB5791DF7486}" presName="sibTrans" presStyleCnt="0"/>
      <dgm:spPr/>
    </dgm:pt>
    <dgm:pt modelId="{02C5839B-C668-D149-9F38-AF544C767582}" type="pres">
      <dgm:prSet presAssocID="{FCF6DA74-570B-4E39-A90B-23CBEAE485AD}" presName="node" presStyleLbl="node1" presStyleIdx="3" presStyleCnt="9">
        <dgm:presLayoutVars>
          <dgm:bulletEnabled val="1"/>
        </dgm:presLayoutVars>
      </dgm:prSet>
      <dgm:spPr/>
    </dgm:pt>
    <dgm:pt modelId="{6D2CB632-8AE4-3344-AF06-04914EA4A0F0}" type="pres">
      <dgm:prSet presAssocID="{83117591-EF6A-4E85-9F5F-F8C8D4749FB8}" presName="sibTrans" presStyleCnt="0"/>
      <dgm:spPr/>
    </dgm:pt>
    <dgm:pt modelId="{E6A266F7-BC7D-1048-B933-1C17EB231E17}" type="pres">
      <dgm:prSet presAssocID="{E6B9D6E1-FC6A-4028-88DF-D70162F0CD19}" presName="node" presStyleLbl="node1" presStyleIdx="4" presStyleCnt="9">
        <dgm:presLayoutVars>
          <dgm:bulletEnabled val="1"/>
        </dgm:presLayoutVars>
      </dgm:prSet>
      <dgm:spPr/>
    </dgm:pt>
    <dgm:pt modelId="{EBA87F05-07F5-0448-8618-BB9CCE971941}" type="pres">
      <dgm:prSet presAssocID="{74752BD0-0FDE-4355-9A69-6B9D4C0495AB}" presName="sibTrans" presStyleCnt="0"/>
      <dgm:spPr/>
    </dgm:pt>
    <dgm:pt modelId="{31534DC5-78DD-784D-AA97-3E49480A9269}" type="pres">
      <dgm:prSet presAssocID="{02183176-417C-4675-9BDC-E4323376F458}" presName="node" presStyleLbl="node1" presStyleIdx="5" presStyleCnt="9">
        <dgm:presLayoutVars>
          <dgm:bulletEnabled val="1"/>
        </dgm:presLayoutVars>
      </dgm:prSet>
      <dgm:spPr/>
    </dgm:pt>
    <dgm:pt modelId="{4871E160-233D-EE47-A338-67AB1EBE1E71}" type="pres">
      <dgm:prSet presAssocID="{C3499FEE-4652-4917-B066-5183A594ABEC}" presName="sibTrans" presStyleCnt="0"/>
      <dgm:spPr/>
    </dgm:pt>
    <dgm:pt modelId="{ED1C96D7-65D4-C545-AC17-674049043B0A}" type="pres">
      <dgm:prSet presAssocID="{1C3C65B4-4D11-4F69-9319-88B078C347E9}" presName="node" presStyleLbl="node1" presStyleIdx="6" presStyleCnt="9">
        <dgm:presLayoutVars>
          <dgm:bulletEnabled val="1"/>
        </dgm:presLayoutVars>
      </dgm:prSet>
      <dgm:spPr/>
    </dgm:pt>
    <dgm:pt modelId="{3502DC5B-700A-304F-98BA-3CA32E8C9AB5}" type="pres">
      <dgm:prSet presAssocID="{835379F4-4205-411B-96AD-8649CEBF2755}" presName="sibTrans" presStyleCnt="0"/>
      <dgm:spPr/>
    </dgm:pt>
    <dgm:pt modelId="{F526BF08-4447-AC4A-B732-C3AB70D64BB3}" type="pres">
      <dgm:prSet presAssocID="{D1CFD332-28A4-486C-9AC5-E31A7EDB3E8E}" presName="node" presStyleLbl="node1" presStyleIdx="7" presStyleCnt="9">
        <dgm:presLayoutVars>
          <dgm:bulletEnabled val="1"/>
        </dgm:presLayoutVars>
      </dgm:prSet>
      <dgm:spPr/>
    </dgm:pt>
    <dgm:pt modelId="{4EC1AE86-4A68-924A-B26B-B4D890B8977A}" type="pres">
      <dgm:prSet presAssocID="{9766BD35-40B7-41E9-8F15-A6963857A4B5}" presName="sibTrans" presStyleCnt="0"/>
      <dgm:spPr/>
    </dgm:pt>
    <dgm:pt modelId="{C1339A41-7BF0-9F4D-8EA4-2ED8AB2E88DC}" type="pres">
      <dgm:prSet presAssocID="{03E21D03-DB42-4320-BE08-AE6E16F9B769}" presName="node" presStyleLbl="node1" presStyleIdx="8" presStyleCnt="9">
        <dgm:presLayoutVars>
          <dgm:bulletEnabled val="1"/>
        </dgm:presLayoutVars>
      </dgm:prSet>
      <dgm:spPr/>
    </dgm:pt>
  </dgm:ptLst>
  <dgm:cxnLst>
    <dgm:cxn modelId="{09FC9209-9710-2240-8BAD-B13964156690}" type="presOf" srcId="{CB0AC1F3-A47F-49BF-9BD2-336C784C29AF}" destId="{4E379AEC-31E0-184E-AFE1-8C43B862A6A4}" srcOrd="0" destOrd="0" presId="urn:microsoft.com/office/officeart/2005/8/layout/default"/>
    <dgm:cxn modelId="{873DA712-0FA5-4D94-978E-CFBB5C75BE0A}" srcId="{A245CCE0-FB0C-462D-B1BC-250C3A63E0A0}" destId="{02183176-417C-4675-9BDC-E4323376F458}" srcOrd="5" destOrd="0" parTransId="{D6AF1B55-B77B-4F1E-AE33-B66E8D7C4DBF}" sibTransId="{C3499FEE-4652-4917-B066-5183A594ABEC}"/>
    <dgm:cxn modelId="{65F72117-5A36-411B-8304-A6270A9B1807}" srcId="{A245CCE0-FB0C-462D-B1BC-250C3A63E0A0}" destId="{03E21D03-DB42-4320-BE08-AE6E16F9B769}" srcOrd="8" destOrd="0" parTransId="{95B0646F-8DEF-4AEA-9421-A1108759AA71}" sibTransId="{E732F947-6ACA-4F3F-8326-EC1863FB94EA}"/>
    <dgm:cxn modelId="{A42C7419-B080-4EF2-B4EF-5347F25B9DD7}" srcId="{A245CCE0-FB0C-462D-B1BC-250C3A63E0A0}" destId="{FCF6DA74-570B-4E39-A90B-23CBEAE485AD}" srcOrd="3" destOrd="0" parTransId="{B9F1C87F-09A5-4513-B4BE-77566C5F0D56}" sibTransId="{83117591-EF6A-4E85-9F5F-F8C8D4749FB8}"/>
    <dgm:cxn modelId="{32AA0731-FFCA-8346-B68A-91E52A592DF4}" type="presOf" srcId="{A1BD1D37-FD86-4B33-BB53-457C0BD0484A}" destId="{C6BE6481-CA42-4F47-AB02-D67212E0E3A9}" srcOrd="0" destOrd="0" presId="urn:microsoft.com/office/officeart/2005/8/layout/default"/>
    <dgm:cxn modelId="{89E22762-6CBF-BF4F-A094-E521AAC832FE}" type="presOf" srcId="{FCF6DA74-570B-4E39-A90B-23CBEAE485AD}" destId="{02C5839B-C668-D149-9F38-AF544C767582}" srcOrd="0" destOrd="0" presId="urn:microsoft.com/office/officeart/2005/8/layout/default"/>
    <dgm:cxn modelId="{425B8275-0461-4779-9CEC-2CF27A1B62A9}" srcId="{A245CCE0-FB0C-462D-B1BC-250C3A63E0A0}" destId="{D1CFD332-28A4-486C-9AC5-E31A7EDB3E8E}" srcOrd="7" destOrd="0" parTransId="{C0BF25B5-F968-4D52-B9B4-4844290EBF14}" sibTransId="{9766BD35-40B7-41E9-8F15-A6963857A4B5}"/>
    <dgm:cxn modelId="{36AEDA7C-D78D-254B-87D7-3C6DE3C474A4}" type="presOf" srcId="{02183176-417C-4675-9BDC-E4323376F458}" destId="{31534DC5-78DD-784D-AA97-3E49480A9269}" srcOrd="0" destOrd="0" presId="urn:microsoft.com/office/officeart/2005/8/layout/default"/>
    <dgm:cxn modelId="{FB519EA9-3B00-4B2C-94DA-A3CDD5B13DF6}" srcId="{A245CCE0-FB0C-462D-B1BC-250C3A63E0A0}" destId="{A1BD1D37-FD86-4B33-BB53-457C0BD0484A}" srcOrd="2" destOrd="0" parTransId="{3180E29C-EB59-49C6-853E-65640B45D5B8}" sibTransId="{4AE5B744-D897-42CF-B58D-BB5791DF7486}"/>
    <dgm:cxn modelId="{2BBE03B9-77F5-4A82-9C1F-F4FCB3A31849}" srcId="{A245CCE0-FB0C-462D-B1BC-250C3A63E0A0}" destId="{1C3C65B4-4D11-4F69-9319-88B078C347E9}" srcOrd="6" destOrd="0" parTransId="{3BB31678-1D7A-4406-B46E-4A0933567CDC}" sibTransId="{835379F4-4205-411B-96AD-8649CEBF2755}"/>
    <dgm:cxn modelId="{9C1732BD-1CE3-BF49-8B11-F7A82134B255}" type="presOf" srcId="{1C3C65B4-4D11-4F69-9319-88B078C347E9}" destId="{ED1C96D7-65D4-C545-AC17-674049043B0A}" srcOrd="0" destOrd="0" presId="urn:microsoft.com/office/officeart/2005/8/layout/default"/>
    <dgm:cxn modelId="{40C0A6DF-D44F-534C-89BE-1492525431D2}" type="presOf" srcId="{E6B9D6E1-FC6A-4028-88DF-D70162F0CD19}" destId="{E6A266F7-BC7D-1048-B933-1C17EB231E17}" srcOrd="0" destOrd="0" presId="urn:microsoft.com/office/officeart/2005/8/layout/default"/>
    <dgm:cxn modelId="{293730E4-B781-40EC-81AB-6BD99B6C0E73}" srcId="{A245CCE0-FB0C-462D-B1BC-250C3A63E0A0}" destId="{E6B9D6E1-FC6A-4028-88DF-D70162F0CD19}" srcOrd="4" destOrd="0" parTransId="{ADEBDF31-C9C7-4DD9-82D2-34E3C4DFB3C4}" sibTransId="{74752BD0-0FDE-4355-9A69-6B9D4C0495AB}"/>
    <dgm:cxn modelId="{6497BDE9-C745-2847-8F76-31B1B2A587BF}" type="presOf" srcId="{D1CFD332-28A4-486C-9AC5-E31A7EDB3E8E}" destId="{F526BF08-4447-AC4A-B732-C3AB70D64BB3}" srcOrd="0" destOrd="0" presId="urn:microsoft.com/office/officeart/2005/8/layout/default"/>
    <dgm:cxn modelId="{930B06F0-458F-E148-B0BE-C33DA77A771A}" type="presOf" srcId="{03E21D03-DB42-4320-BE08-AE6E16F9B769}" destId="{C1339A41-7BF0-9F4D-8EA4-2ED8AB2E88DC}" srcOrd="0" destOrd="0" presId="urn:microsoft.com/office/officeart/2005/8/layout/default"/>
    <dgm:cxn modelId="{571151F1-57E2-D746-B0D7-15D6C95EFD02}" type="presOf" srcId="{2A4AE347-908F-425C-9CDF-4C8E9ECC0DB4}" destId="{5AE6C11A-7F5E-CC42-97D6-B8B7865AD1B4}" srcOrd="0" destOrd="0" presId="urn:microsoft.com/office/officeart/2005/8/layout/default"/>
    <dgm:cxn modelId="{F7D47EF3-5ACA-6948-833F-7983FAF5F00E}" type="presOf" srcId="{A245CCE0-FB0C-462D-B1BC-250C3A63E0A0}" destId="{84880EBF-4B82-9148-9306-AFEB2735BB32}" srcOrd="0" destOrd="0" presId="urn:microsoft.com/office/officeart/2005/8/layout/default"/>
    <dgm:cxn modelId="{5277C6FC-F89F-413D-BF97-0FE1B9E4B6B3}" srcId="{A245CCE0-FB0C-462D-B1BC-250C3A63E0A0}" destId="{CB0AC1F3-A47F-49BF-9BD2-336C784C29AF}" srcOrd="1" destOrd="0" parTransId="{01F5233D-5A96-489A-A30F-FA2919C2A2BF}" sibTransId="{D6B2BC56-2E04-4A95-9466-16170956ACA0}"/>
    <dgm:cxn modelId="{366A77FD-21A5-4735-84AB-AEEF87C1E199}" srcId="{A245CCE0-FB0C-462D-B1BC-250C3A63E0A0}" destId="{2A4AE347-908F-425C-9CDF-4C8E9ECC0DB4}" srcOrd="0" destOrd="0" parTransId="{F0797D81-0103-45B3-95D7-9D51554D30BE}" sibTransId="{F75222DE-9D62-4FF3-88D0-192D933702A2}"/>
    <dgm:cxn modelId="{578A5C9F-0917-7C4D-9B9F-6E400144CBDB}" type="presParOf" srcId="{84880EBF-4B82-9148-9306-AFEB2735BB32}" destId="{5AE6C11A-7F5E-CC42-97D6-B8B7865AD1B4}" srcOrd="0" destOrd="0" presId="urn:microsoft.com/office/officeart/2005/8/layout/default"/>
    <dgm:cxn modelId="{84B9A744-E6C0-654A-B7E6-387E4E546F63}" type="presParOf" srcId="{84880EBF-4B82-9148-9306-AFEB2735BB32}" destId="{15C78360-6BB6-E74A-9570-458B22F9B06D}" srcOrd="1" destOrd="0" presId="urn:microsoft.com/office/officeart/2005/8/layout/default"/>
    <dgm:cxn modelId="{D1C49B1E-BFDF-7D4E-89A4-AC68906D9B68}" type="presParOf" srcId="{84880EBF-4B82-9148-9306-AFEB2735BB32}" destId="{4E379AEC-31E0-184E-AFE1-8C43B862A6A4}" srcOrd="2" destOrd="0" presId="urn:microsoft.com/office/officeart/2005/8/layout/default"/>
    <dgm:cxn modelId="{EE8DA6F7-E019-0841-8709-208950500447}" type="presParOf" srcId="{84880EBF-4B82-9148-9306-AFEB2735BB32}" destId="{4696E565-1B1C-5941-A884-9B082D4B7D76}" srcOrd="3" destOrd="0" presId="urn:microsoft.com/office/officeart/2005/8/layout/default"/>
    <dgm:cxn modelId="{ABC24B39-6FDD-1B41-9CDC-44EC38E80ECA}" type="presParOf" srcId="{84880EBF-4B82-9148-9306-AFEB2735BB32}" destId="{C6BE6481-CA42-4F47-AB02-D67212E0E3A9}" srcOrd="4" destOrd="0" presId="urn:microsoft.com/office/officeart/2005/8/layout/default"/>
    <dgm:cxn modelId="{6880C47F-DC73-7240-8086-8EF37C76BB68}" type="presParOf" srcId="{84880EBF-4B82-9148-9306-AFEB2735BB32}" destId="{06212E44-D27C-2D4A-82E7-15CDFEA341D3}" srcOrd="5" destOrd="0" presId="urn:microsoft.com/office/officeart/2005/8/layout/default"/>
    <dgm:cxn modelId="{B2FFC508-8046-0A48-8C52-0289DEB2BD13}" type="presParOf" srcId="{84880EBF-4B82-9148-9306-AFEB2735BB32}" destId="{02C5839B-C668-D149-9F38-AF544C767582}" srcOrd="6" destOrd="0" presId="urn:microsoft.com/office/officeart/2005/8/layout/default"/>
    <dgm:cxn modelId="{C1462890-D0B4-E744-BEDE-ADC4AEDA9014}" type="presParOf" srcId="{84880EBF-4B82-9148-9306-AFEB2735BB32}" destId="{6D2CB632-8AE4-3344-AF06-04914EA4A0F0}" srcOrd="7" destOrd="0" presId="urn:microsoft.com/office/officeart/2005/8/layout/default"/>
    <dgm:cxn modelId="{5434652F-39B6-AC49-BC22-51E0827E8D88}" type="presParOf" srcId="{84880EBF-4B82-9148-9306-AFEB2735BB32}" destId="{E6A266F7-BC7D-1048-B933-1C17EB231E17}" srcOrd="8" destOrd="0" presId="urn:microsoft.com/office/officeart/2005/8/layout/default"/>
    <dgm:cxn modelId="{54E116E2-3353-C144-9D2C-D8FA8606C238}" type="presParOf" srcId="{84880EBF-4B82-9148-9306-AFEB2735BB32}" destId="{EBA87F05-07F5-0448-8618-BB9CCE971941}" srcOrd="9" destOrd="0" presId="urn:microsoft.com/office/officeart/2005/8/layout/default"/>
    <dgm:cxn modelId="{C0509A1A-1264-EE4E-B034-B4B645713A98}" type="presParOf" srcId="{84880EBF-4B82-9148-9306-AFEB2735BB32}" destId="{31534DC5-78DD-784D-AA97-3E49480A9269}" srcOrd="10" destOrd="0" presId="urn:microsoft.com/office/officeart/2005/8/layout/default"/>
    <dgm:cxn modelId="{6372969E-3C95-A546-84C3-114D6674CB02}" type="presParOf" srcId="{84880EBF-4B82-9148-9306-AFEB2735BB32}" destId="{4871E160-233D-EE47-A338-67AB1EBE1E71}" srcOrd="11" destOrd="0" presId="urn:microsoft.com/office/officeart/2005/8/layout/default"/>
    <dgm:cxn modelId="{1919F91B-621E-BB45-B27B-E7EEACF4D0A1}" type="presParOf" srcId="{84880EBF-4B82-9148-9306-AFEB2735BB32}" destId="{ED1C96D7-65D4-C545-AC17-674049043B0A}" srcOrd="12" destOrd="0" presId="urn:microsoft.com/office/officeart/2005/8/layout/default"/>
    <dgm:cxn modelId="{F5AA37B2-A135-A04D-83AA-70B9D47CC2C1}" type="presParOf" srcId="{84880EBF-4B82-9148-9306-AFEB2735BB32}" destId="{3502DC5B-700A-304F-98BA-3CA32E8C9AB5}" srcOrd="13" destOrd="0" presId="urn:microsoft.com/office/officeart/2005/8/layout/default"/>
    <dgm:cxn modelId="{5F0CE9F6-8416-334F-A376-91D8F21DA3EE}" type="presParOf" srcId="{84880EBF-4B82-9148-9306-AFEB2735BB32}" destId="{F526BF08-4447-AC4A-B732-C3AB70D64BB3}" srcOrd="14" destOrd="0" presId="urn:microsoft.com/office/officeart/2005/8/layout/default"/>
    <dgm:cxn modelId="{A247EC06-187B-AD47-9861-F87494504929}" type="presParOf" srcId="{84880EBF-4B82-9148-9306-AFEB2735BB32}" destId="{4EC1AE86-4A68-924A-B26B-B4D890B8977A}" srcOrd="15" destOrd="0" presId="urn:microsoft.com/office/officeart/2005/8/layout/default"/>
    <dgm:cxn modelId="{D5ACB4A2-F0C3-B848-B4F3-C6A641C92CB6}" type="presParOf" srcId="{84880EBF-4B82-9148-9306-AFEB2735BB32}" destId="{C1339A41-7BF0-9F4D-8EA4-2ED8AB2E88DC}"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6C11A-7F5E-CC42-97D6-B8B7865AD1B4}">
      <dsp:nvSpPr>
        <dsp:cNvPr id="0" name=""/>
        <dsp:cNvSpPr/>
      </dsp:nvSpPr>
      <dsp:spPr>
        <a:xfrm>
          <a:off x="0" y="723268"/>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1. Social Media Moderation:</a:t>
          </a:r>
        </a:p>
      </dsp:txBody>
      <dsp:txXfrm>
        <a:off x="0" y="723268"/>
        <a:ext cx="1837534" cy="1102520"/>
      </dsp:txXfrm>
    </dsp:sp>
    <dsp:sp modelId="{4E379AEC-31E0-184E-AFE1-8C43B862A6A4}">
      <dsp:nvSpPr>
        <dsp:cNvPr id="0" name=""/>
        <dsp:cNvSpPr/>
      </dsp:nvSpPr>
      <dsp:spPr>
        <a:xfrm>
          <a:off x="2021288" y="723268"/>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Objective: Automatically flag and categorize posts containing hate speech, offensive language, or other inappropriate content.</a:t>
          </a:r>
        </a:p>
      </dsp:txBody>
      <dsp:txXfrm>
        <a:off x="2021288" y="723268"/>
        <a:ext cx="1837534" cy="1102520"/>
      </dsp:txXfrm>
    </dsp:sp>
    <dsp:sp modelId="{C6BE6481-CA42-4F47-AB02-D67212E0E3A9}">
      <dsp:nvSpPr>
        <dsp:cNvPr id="0" name=""/>
        <dsp:cNvSpPr/>
      </dsp:nvSpPr>
      <dsp:spPr>
        <a:xfrm>
          <a:off x="4042576" y="723268"/>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Process: Integrate the model into the content moderation pipeline to review posts in real-time, reducing reliance on human moderators and accelerating response times.</a:t>
          </a:r>
        </a:p>
      </dsp:txBody>
      <dsp:txXfrm>
        <a:off x="4042576" y="723268"/>
        <a:ext cx="1837534" cy="1102520"/>
      </dsp:txXfrm>
    </dsp:sp>
    <dsp:sp modelId="{02C5839B-C668-D149-9F38-AF544C767582}">
      <dsp:nvSpPr>
        <dsp:cNvPr id="0" name=""/>
        <dsp:cNvSpPr/>
      </dsp:nvSpPr>
      <dsp:spPr>
        <a:xfrm>
          <a:off x="0" y="2009542"/>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2. Customer Support Optimization:</a:t>
          </a:r>
        </a:p>
      </dsp:txBody>
      <dsp:txXfrm>
        <a:off x="0" y="2009542"/>
        <a:ext cx="1837534" cy="1102520"/>
      </dsp:txXfrm>
    </dsp:sp>
    <dsp:sp modelId="{E6A266F7-BC7D-1048-B933-1C17EB231E17}">
      <dsp:nvSpPr>
        <dsp:cNvPr id="0" name=""/>
        <dsp:cNvSpPr/>
      </dsp:nvSpPr>
      <dsp:spPr>
        <a:xfrm>
          <a:off x="2021288" y="2009542"/>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Objective: Improve the quality and safety of interactions in customer support channels by detecting and addressing abusive language.</a:t>
          </a:r>
        </a:p>
      </dsp:txBody>
      <dsp:txXfrm>
        <a:off x="2021288" y="2009542"/>
        <a:ext cx="1837534" cy="1102520"/>
      </dsp:txXfrm>
    </dsp:sp>
    <dsp:sp modelId="{31534DC5-78DD-784D-AA97-3E49480A9269}">
      <dsp:nvSpPr>
        <dsp:cNvPr id="0" name=""/>
        <dsp:cNvSpPr/>
      </dsp:nvSpPr>
      <dsp:spPr>
        <a:xfrm>
          <a:off x="4042576" y="2009542"/>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Process: Deploy the model to analyze customer queries and responses for potential risks, ensuring communications adhere to community guidelines.</a:t>
          </a:r>
        </a:p>
      </dsp:txBody>
      <dsp:txXfrm>
        <a:off x="4042576" y="2009542"/>
        <a:ext cx="1837534" cy="1102520"/>
      </dsp:txXfrm>
    </dsp:sp>
    <dsp:sp modelId="{ED1C96D7-65D4-C545-AC17-674049043B0A}">
      <dsp:nvSpPr>
        <dsp:cNvPr id="0" name=""/>
        <dsp:cNvSpPr/>
      </dsp:nvSpPr>
      <dsp:spPr>
        <a:xfrm>
          <a:off x="0" y="3295816"/>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3. Regulatory Compliance:</a:t>
          </a:r>
        </a:p>
      </dsp:txBody>
      <dsp:txXfrm>
        <a:off x="0" y="3295816"/>
        <a:ext cx="1837534" cy="1102520"/>
      </dsp:txXfrm>
    </dsp:sp>
    <dsp:sp modelId="{F526BF08-4447-AC4A-B732-C3AB70D64BB3}">
      <dsp:nvSpPr>
        <dsp:cNvPr id="0" name=""/>
        <dsp:cNvSpPr/>
      </dsp:nvSpPr>
      <dsp:spPr>
        <a:xfrm>
          <a:off x="2021288" y="3295816"/>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Objective: Assist organizations in complying with digital communication laws and regulations regarding hate speech and online harassment.</a:t>
          </a:r>
        </a:p>
      </dsp:txBody>
      <dsp:txXfrm>
        <a:off x="2021288" y="3295816"/>
        <a:ext cx="1837534" cy="1102520"/>
      </dsp:txXfrm>
    </dsp:sp>
    <dsp:sp modelId="{C1339A41-7BF0-9F4D-8EA4-2ED8AB2E88DC}">
      <dsp:nvSpPr>
        <dsp:cNvPr id="0" name=""/>
        <dsp:cNvSpPr/>
      </dsp:nvSpPr>
      <dsp:spPr>
        <a:xfrm>
          <a:off x="4042576" y="3295816"/>
          <a:ext cx="1837534" cy="11025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Process: Implement the model as a compliance tool to monitor and report potential violations, helping firms adhere to legal standards.</a:t>
          </a:r>
        </a:p>
      </dsp:txBody>
      <dsp:txXfrm>
        <a:off x="4042576" y="3295816"/>
        <a:ext cx="1837534" cy="11025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470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5949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762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5775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21925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2634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5317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7853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9277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2273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5/1/24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4269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5/1/24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27734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rmorj/hate-speech-and-offensive-language-dataset/data"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ECDD87B-1319-F534-EA0E-11B24AFA1B46}"/>
              </a:ext>
            </a:extLst>
          </p:cNvPr>
          <p:cNvPicPr>
            <a:picLocks noChangeAspect="1"/>
          </p:cNvPicPr>
          <p:nvPr/>
        </p:nvPicPr>
        <p:blipFill rotWithShape="1">
          <a:blip r:embed="rId2"/>
          <a:srcRect t="5753" b="105"/>
          <a:stretch/>
        </p:blipFill>
        <p:spPr>
          <a:xfrm>
            <a:off x="20" y="1"/>
            <a:ext cx="12191980" cy="6857999"/>
          </a:xfrm>
          <a:prstGeom prst="rect">
            <a:avLst/>
          </a:prstGeom>
        </p:spPr>
      </p:pic>
      <p:sp>
        <p:nvSpPr>
          <p:cNvPr id="3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BC536-4596-F10F-5A59-B85554D9B18A}"/>
              </a:ext>
            </a:extLst>
          </p:cNvPr>
          <p:cNvSpPr>
            <a:spLocks noGrp="1"/>
          </p:cNvSpPr>
          <p:nvPr>
            <p:ph type="ctrTitle"/>
          </p:nvPr>
        </p:nvSpPr>
        <p:spPr>
          <a:xfrm>
            <a:off x="7202441" y="1000366"/>
            <a:ext cx="3995397" cy="1437776"/>
          </a:xfrm>
        </p:spPr>
        <p:txBody>
          <a:bodyPr vert="horz" lIns="91440" tIns="45720" rIns="91440" bIns="45720" rtlCol="0" anchor="b">
            <a:normAutofit fontScale="90000"/>
          </a:bodyPr>
          <a:lstStyle/>
          <a:p>
            <a:pPr>
              <a:lnSpc>
                <a:spcPct val="100000"/>
              </a:lnSpc>
            </a:pPr>
            <a:br>
              <a:rPr lang="en-US" sz="1300" cap="none" dirty="0"/>
            </a:br>
            <a:br>
              <a:rPr lang="en-US" sz="1300" cap="none" dirty="0"/>
            </a:br>
            <a:br>
              <a:rPr lang="en-US" sz="1300" cap="none" dirty="0"/>
            </a:br>
            <a:r>
              <a:rPr lang="en-US" cap="none" dirty="0"/>
              <a:t>A </a:t>
            </a:r>
            <a:r>
              <a:rPr lang="en-US" cap="none" dirty="0" err="1"/>
              <a:t>RoBERTa</a:t>
            </a:r>
            <a:r>
              <a:rPr lang="en-US" cap="none" dirty="0"/>
              <a:t>-Based Approach to Hate Speech Detection</a:t>
            </a:r>
          </a:p>
        </p:txBody>
      </p:sp>
      <p:sp>
        <p:nvSpPr>
          <p:cNvPr id="3" name="Subtitle 2">
            <a:extLst>
              <a:ext uri="{FF2B5EF4-FFF2-40B4-BE49-F238E27FC236}">
                <a16:creationId xmlns:a16="http://schemas.microsoft.com/office/drawing/2014/main" id="{7098132C-0B08-CAB6-6C6F-77118BEC6FD5}"/>
              </a:ext>
            </a:extLst>
          </p:cNvPr>
          <p:cNvSpPr>
            <a:spLocks noGrp="1"/>
          </p:cNvSpPr>
          <p:nvPr>
            <p:ph type="subTitle" idx="1"/>
          </p:nvPr>
        </p:nvSpPr>
        <p:spPr>
          <a:xfrm>
            <a:off x="7202441" y="3248809"/>
            <a:ext cx="3950677" cy="2104726"/>
          </a:xfrm>
        </p:spPr>
        <p:txBody>
          <a:bodyPr vert="horz" lIns="91440" tIns="45720" rIns="91440" bIns="45720" rtlCol="0">
            <a:normAutofit lnSpcReduction="10000"/>
          </a:bodyPr>
          <a:lstStyle/>
          <a:p>
            <a:pPr>
              <a:lnSpc>
                <a:spcPct val="110000"/>
              </a:lnSpc>
            </a:pPr>
            <a:r>
              <a:rPr lang="en-US" sz="1800" dirty="0"/>
              <a:t>An overview of model selection, infrastructure, and application in moderation frameworks.</a:t>
            </a:r>
          </a:p>
          <a:p>
            <a:pPr>
              <a:lnSpc>
                <a:spcPct val="110000"/>
              </a:lnSpc>
            </a:pPr>
            <a:endParaRPr lang="en-US" dirty="0"/>
          </a:p>
          <a:p>
            <a:pPr>
              <a:lnSpc>
                <a:spcPct val="110000"/>
              </a:lnSpc>
            </a:pPr>
            <a:r>
              <a:rPr lang="en-US" sz="1600" dirty="0"/>
              <a:t>Spyroula Masiala</a:t>
            </a:r>
          </a:p>
          <a:p>
            <a:pPr>
              <a:lnSpc>
                <a:spcPct val="110000"/>
              </a:lnSpc>
            </a:pPr>
            <a:r>
              <a:rPr lang="en-US" sz="1600" dirty="0"/>
              <a:t>30/04/2023 </a:t>
            </a:r>
          </a:p>
          <a:p>
            <a:pPr>
              <a:lnSpc>
                <a:spcPct val="110000"/>
              </a:lnSpc>
            </a:pPr>
            <a:endParaRPr lang="en-US" dirty="0"/>
          </a:p>
        </p:txBody>
      </p:sp>
      <p:grpSp>
        <p:nvGrpSpPr>
          <p:cNvPr id="35" name="Group 3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36" name="Rectangle 3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180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E898-427D-5B8D-CE74-BB3C204ECFF5}"/>
              </a:ext>
            </a:extLst>
          </p:cNvPr>
          <p:cNvSpPr>
            <a:spLocks noGrp="1"/>
          </p:cNvSpPr>
          <p:nvPr>
            <p:ph type="title"/>
          </p:nvPr>
        </p:nvSpPr>
        <p:spPr>
          <a:xfrm>
            <a:off x="1151291" y="1274475"/>
            <a:ext cx="3761832" cy="1455829"/>
          </a:xfrm>
        </p:spPr>
        <p:txBody>
          <a:bodyPr>
            <a:noAutofit/>
          </a:bodyPr>
          <a:lstStyle/>
          <a:p>
            <a:r>
              <a:rPr lang="en-US" sz="2000" dirty="0"/>
              <a:t>Model Selection Considerations for Hate Speech Detection</a:t>
            </a:r>
          </a:p>
        </p:txBody>
      </p:sp>
      <p:sp>
        <p:nvSpPr>
          <p:cNvPr id="3" name="Text Placeholder 2">
            <a:extLst>
              <a:ext uri="{FF2B5EF4-FFF2-40B4-BE49-F238E27FC236}">
                <a16:creationId xmlns:a16="http://schemas.microsoft.com/office/drawing/2014/main" id="{C86EA81C-E8D8-4A72-D6CE-12274CA856E1}"/>
              </a:ext>
            </a:extLst>
          </p:cNvPr>
          <p:cNvSpPr>
            <a:spLocks noGrp="1"/>
          </p:cNvSpPr>
          <p:nvPr>
            <p:ph type="body" idx="1"/>
          </p:nvPr>
        </p:nvSpPr>
        <p:spPr>
          <a:xfrm>
            <a:off x="5561703" y="562087"/>
            <a:ext cx="6217920" cy="5733826"/>
          </a:xfrm>
        </p:spPr>
        <p:txBody>
          <a:bodyPr>
            <a:noAutofit/>
          </a:bodyPr>
          <a:lstStyle/>
          <a:p>
            <a:endParaRPr lang="en-US" sz="1400" dirty="0"/>
          </a:p>
          <a:p>
            <a:endParaRPr lang="en-US" sz="1400" dirty="0"/>
          </a:p>
          <a:p>
            <a:r>
              <a:rPr lang="en-US" sz="1400" dirty="0"/>
              <a:t>Why </a:t>
            </a:r>
            <a:r>
              <a:rPr lang="en-US" sz="1400" dirty="0" err="1"/>
              <a:t>RoBERTa</a:t>
            </a:r>
            <a:r>
              <a:rPr lang="en-US" sz="1400" dirty="0"/>
              <a:t>?</a:t>
            </a:r>
          </a:p>
          <a:p>
            <a:pPr marL="342900" indent="-342900">
              <a:buFont typeface="Arial" panose="020B0604020202020204" pitchFamily="34" charset="0"/>
              <a:buChar char="•"/>
            </a:pPr>
            <a:r>
              <a:rPr lang="en-US" sz="1400" dirty="0"/>
              <a:t>High Performance: Excels in numerous NLP tasks especially in text classification. </a:t>
            </a:r>
            <a:r>
              <a:rPr lang="en-US" sz="1400" dirty="0" err="1"/>
              <a:t>RoBERTa</a:t>
            </a:r>
            <a:r>
              <a:rPr lang="en-US" sz="1400" dirty="0"/>
              <a:t>, produces state-of-the-art results on the widely used NLP benchmark, General Language Understanding Evaluation (GLUE).</a:t>
            </a:r>
          </a:p>
          <a:p>
            <a:pPr marL="342900" indent="-342900">
              <a:buFont typeface="Arial" panose="020B0604020202020204" pitchFamily="34" charset="0"/>
              <a:buChar char="•"/>
            </a:pPr>
            <a:r>
              <a:rPr lang="en-US" sz="1400" dirty="0"/>
              <a:t>Availability of Pre-trained Models: Extensively pre-trained on diverse datasets, facilitating effective transfer learning.</a:t>
            </a:r>
          </a:p>
          <a:p>
            <a:pPr marL="342900" indent="-342900">
              <a:buFont typeface="Arial" panose="020B0604020202020204" pitchFamily="34" charset="0"/>
              <a:buChar char="•"/>
            </a:pPr>
            <a:r>
              <a:rPr lang="en-US" sz="1400" dirty="0"/>
              <a:t>Community Support: Widely adopted with strong backing for ongoing improvements and implementations.</a:t>
            </a:r>
          </a:p>
          <a:p>
            <a:endParaRPr lang="en-US" sz="1400" dirty="0"/>
          </a:p>
          <a:p>
            <a:endParaRPr lang="en-US" sz="1400" dirty="0"/>
          </a:p>
          <a:p>
            <a:r>
              <a:rPr lang="en-US" sz="1400" dirty="0"/>
              <a:t>Why not GPT or BERT or </a:t>
            </a:r>
            <a:r>
              <a:rPr lang="en-US" sz="1400" dirty="0" err="1"/>
              <a:t>DistilBERT</a:t>
            </a:r>
            <a:r>
              <a:rPr lang="en-US" sz="1400" dirty="0"/>
              <a:t> OR ALBERT ?</a:t>
            </a:r>
          </a:p>
          <a:p>
            <a:pPr marL="342900" indent="-342900">
              <a:buFont typeface="Arial" panose="020B0604020202020204" pitchFamily="34" charset="0"/>
              <a:buChar char="•"/>
            </a:pPr>
            <a:r>
              <a:rPr lang="en-US" sz="1400" dirty="0"/>
              <a:t>BERT: </a:t>
            </a:r>
            <a:r>
              <a:rPr lang="en-US" sz="1400" dirty="0" err="1"/>
              <a:t>RoBERTa</a:t>
            </a:r>
            <a:r>
              <a:rPr lang="en-US" sz="1400" dirty="0"/>
              <a:t> iterates on BERT by removing the next-sentence prediction and training with longer sequences, leading to improved context understanding.</a:t>
            </a:r>
          </a:p>
          <a:p>
            <a:pPr marL="342900" indent="-342900">
              <a:buFont typeface="Arial" panose="020B0604020202020204" pitchFamily="34" charset="0"/>
              <a:buChar char="•"/>
            </a:pPr>
            <a:r>
              <a:rPr lang="en-US" sz="1400" dirty="0"/>
              <a:t>GPT: Unlike GPT’s generative capabilities, </a:t>
            </a:r>
            <a:r>
              <a:rPr lang="en-US" sz="1400" dirty="0" err="1"/>
              <a:t>RoBERTa</a:t>
            </a:r>
            <a:r>
              <a:rPr lang="en-US" sz="1400" dirty="0"/>
              <a:t> focuses on discriminative tasks which is more aligned with classification needs like detecting hate speech.</a:t>
            </a:r>
          </a:p>
          <a:p>
            <a:pPr marL="342900" indent="-342900">
              <a:buFont typeface="Arial" panose="020B0604020202020204" pitchFamily="34" charset="0"/>
              <a:buChar char="•"/>
            </a:pPr>
            <a:r>
              <a:rPr lang="en-US" sz="1400" dirty="0" err="1"/>
              <a:t>DistilBERT</a:t>
            </a:r>
            <a:r>
              <a:rPr lang="en-US" sz="1400" dirty="0"/>
              <a:t>, ALBERT: While these models offer efficiency, </a:t>
            </a:r>
            <a:r>
              <a:rPr lang="en-US" sz="1400" dirty="0" err="1"/>
              <a:t>RoBERTa</a:t>
            </a:r>
            <a:r>
              <a:rPr lang="en-US" sz="1400" dirty="0"/>
              <a:t> provides a better trade-off between speed and accuracy, crucial for scalable solutions.</a:t>
            </a:r>
          </a:p>
          <a:p>
            <a:br>
              <a:rPr lang="en-US" sz="1400" dirty="0"/>
            </a:br>
            <a:endParaRPr lang="en-US" sz="1400" dirty="0"/>
          </a:p>
        </p:txBody>
      </p:sp>
    </p:spTree>
    <p:extLst>
      <p:ext uri="{BB962C8B-B14F-4D97-AF65-F5344CB8AC3E}">
        <p14:creationId xmlns:p14="http://schemas.microsoft.com/office/powerpoint/2010/main" val="165106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3D19-29B5-761D-AE03-D501198AE73F}"/>
              </a:ext>
            </a:extLst>
          </p:cNvPr>
          <p:cNvSpPr>
            <a:spLocks noGrp="1"/>
          </p:cNvSpPr>
          <p:nvPr>
            <p:ph type="title"/>
          </p:nvPr>
        </p:nvSpPr>
        <p:spPr/>
        <p:txBody>
          <a:bodyPr>
            <a:normAutofit/>
          </a:bodyPr>
          <a:lstStyle/>
          <a:p>
            <a:r>
              <a:rPr lang="en-US" dirty="0"/>
              <a:t>Understanding </a:t>
            </a:r>
            <a:r>
              <a:rPr lang="en-US" dirty="0" err="1"/>
              <a:t>RoBERTa's</a:t>
            </a:r>
            <a:r>
              <a:rPr lang="en-US" dirty="0"/>
              <a:t> Architecture, Model Parameters and Optimization</a:t>
            </a:r>
          </a:p>
        </p:txBody>
      </p:sp>
      <p:sp>
        <p:nvSpPr>
          <p:cNvPr id="3" name="Content Placeholder 2">
            <a:extLst>
              <a:ext uri="{FF2B5EF4-FFF2-40B4-BE49-F238E27FC236}">
                <a16:creationId xmlns:a16="http://schemas.microsoft.com/office/drawing/2014/main" id="{31BE1685-6ABA-0640-A099-1936613D48D5}"/>
              </a:ext>
            </a:extLst>
          </p:cNvPr>
          <p:cNvSpPr>
            <a:spLocks noGrp="1"/>
          </p:cNvSpPr>
          <p:nvPr>
            <p:ph idx="1"/>
          </p:nvPr>
        </p:nvSpPr>
        <p:spPr/>
        <p:txBody>
          <a:bodyPr>
            <a:normAutofit fontScale="47500" lnSpcReduction="20000"/>
          </a:bodyPr>
          <a:lstStyle/>
          <a:p>
            <a:r>
              <a:rPr lang="en-US" dirty="0" err="1"/>
              <a:t>RoBERTa</a:t>
            </a:r>
            <a:r>
              <a:rPr lang="en-US" dirty="0"/>
              <a:t> Architecture Overview:</a:t>
            </a:r>
          </a:p>
          <a:p>
            <a:pPr marL="342900" indent="-342900">
              <a:buFont typeface="Arial" panose="020B0604020202020204" pitchFamily="34" charset="0"/>
              <a:buChar char="•"/>
            </a:pPr>
            <a:r>
              <a:rPr lang="en-US" dirty="0"/>
              <a:t>Transformer-Based: Utilizes a transformer architecture which is built on the principle of self-attention, calculating the relevance of all other words for each word in the dataset.</a:t>
            </a:r>
          </a:p>
          <a:p>
            <a:pPr marL="342900" indent="-342900">
              <a:buFont typeface="Arial" panose="020B0604020202020204" pitchFamily="34" charset="0"/>
              <a:buChar char="•"/>
            </a:pPr>
            <a:r>
              <a:rPr lang="en-US" dirty="0"/>
              <a:t>Enhancements Over BERT: Modified training approach with longer training times, larger datasets, and removal of the next sentence prediction objective, which improves contextual understanding.</a:t>
            </a:r>
          </a:p>
          <a:p>
            <a:r>
              <a:rPr lang="en-US" dirty="0"/>
              <a:t>In simple terms: </a:t>
            </a:r>
          </a:p>
          <a:p>
            <a:r>
              <a:rPr lang="en-US" b="1" i="1" dirty="0"/>
              <a:t>`` Think of </a:t>
            </a:r>
            <a:r>
              <a:rPr lang="en-US" b="1" i="1" dirty="0" err="1"/>
              <a:t>RoBERTa</a:t>
            </a:r>
            <a:r>
              <a:rPr lang="en-US" b="1" i="1" dirty="0"/>
              <a:t> as reading a sentence, then re-reading it multiple times, each time focusing on different words and their connections to understand the deeper meaning.``</a:t>
            </a:r>
          </a:p>
          <a:p>
            <a:r>
              <a:rPr lang="en-US" dirty="0"/>
              <a:t>Model Parameters:</a:t>
            </a:r>
          </a:p>
          <a:p>
            <a:pPr marL="342900" indent="-342900">
              <a:buFont typeface="Arial" panose="020B0604020202020204" pitchFamily="34" charset="0"/>
              <a:buChar char="•"/>
            </a:pPr>
            <a:r>
              <a:rPr lang="en-US" dirty="0"/>
              <a:t>Scale: Contains millions of parameters, contributing to its depth and ability to model complex language patterns.</a:t>
            </a:r>
          </a:p>
          <a:p>
            <a:pPr algn="ctr"/>
            <a:r>
              <a:rPr lang="en-US" dirty="0"/>
              <a:t>``</a:t>
            </a:r>
            <a:r>
              <a:rPr lang="en-US" b="1" i="1" dirty="0" err="1"/>
              <a:t>RoBERTa</a:t>
            </a:r>
            <a:r>
              <a:rPr lang="en-US" b="1" i="1" dirty="0"/>
              <a:t> is like a very thick book with millions of words (parameters), which helps it learn a lot about language from the data it reads.``</a:t>
            </a:r>
            <a:endParaRPr lang="en-US" dirty="0"/>
          </a:p>
          <a:p>
            <a:r>
              <a:rPr lang="en-US" dirty="0"/>
              <a:t>Optimization Techniques:</a:t>
            </a:r>
          </a:p>
          <a:p>
            <a:pPr marL="342900" indent="-342900">
              <a:buFont typeface="Arial" panose="020B0604020202020204" pitchFamily="34" charset="0"/>
              <a:buChar char="•"/>
            </a:pPr>
            <a:r>
              <a:rPr lang="en-US" dirty="0"/>
              <a:t>Dynamic Masking: Unlike BERT, </a:t>
            </a:r>
            <a:r>
              <a:rPr lang="en-US" dirty="0" err="1"/>
              <a:t>RoBERTa</a:t>
            </a:r>
            <a:r>
              <a:rPr lang="en-US" dirty="0"/>
              <a:t> applies masking dynamically to the training data, which helps in learning diverse aspects of the data during different epochs. This method keeps the training challenging and diverse, helping </a:t>
            </a:r>
            <a:r>
              <a:rPr lang="en-US" dirty="0" err="1"/>
              <a:t>RoBERTa</a:t>
            </a:r>
            <a:r>
              <a:rPr lang="en-US" dirty="0"/>
              <a:t> get better at understanding context without getting bored or stuck.</a:t>
            </a:r>
          </a:p>
          <a:p>
            <a:pPr marL="342900" indent="-342900">
              <a:buFont typeface="Arial" panose="020B0604020202020204" pitchFamily="34" charset="0"/>
              <a:buChar char="•"/>
            </a:pPr>
            <a:r>
              <a:rPr lang="en-US" dirty="0"/>
              <a:t>Larger Mini-Batches: During training, </a:t>
            </a:r>
            <a:r>
              <a:rPr lang="en-US" dirty="0" err="1"/>
              <a:t>RoBERTa</a:t>
            </a:r>
            <a:r>
              <a:rPr lang="en-US" dirty="0"/>
              <a:t> is learning from data, it looks at many examples (batch) at once, which stabilizes the learning process, improves the efficiency of model and leads to a smoother and faster learning experience.</a:t>
            </a:r>
          </a:p>
          <a:p>
            <a:pPr marL="342900" indent="-342900">
              <a:buFont typeface="Arial" panose="020B0604020202020204" pitchFamily="34" charset="0"/>
              <a:buChar char="•"/>
            </a:pPr>
            <a:r>
              <a:rPr lang="en-US" dirty="0"/>
              <a:t>Byte-Level BPE (Byte Pair Encoding) </a:t>
            </a:r>
            <a:r>
              <a:rPr lang="en-US" dirty="0" err="1"/>
              <a:t>RoBERTa</a:t>
            </a:r>
            <a:r>
              <a:rPr lang="en-US" dirty="0"/>
              <a:t> uses a special method to break down and understand words by looking at even the smallest pieces (bytes). This is akin to studying both whole words and their individual letters to fully understand spelling and meaning. </a:t>
            </a:r>
          </a:p>
          <a:p>
            <a:pPr algn="ctr"/>
            <a:r>
              <a:rPr lang="en-US" b="1" i="1" dirty="0"/>
              <a:t>``</a:t>
            </a:r>
            <a:r>
              <a:rPr lang="en-US" b="1" i="1" dirty="0" err="1"/>
              <a:t>RoBERTa</a:t>
            </a:r>
            <a:r>
              <a:rPr lang="en-US" b="1" i="1" dirty="0"/>
              <a:t> to handle a wide variety of words and phrases it hasn’t seen before, making it highly versatile and adept at learning new languages or unusual terms.``</a:t>
            </a:r>
          </a:p>
          <a:p>
            <a:endParaRPr lang="en-US" b="1" i="1" dirty="0"/>
          </a:p>
          <a:p>
            <a:endParaRPr lang="en-US" dirty="0"/>
          </a:p>
        </p:txBody>
      </p:sp>
    </p:spTree>
    <p:extLst>
      <p:ext uri="{BB962C8B-B14F-4D97-AF65-F5344CB8AC3E}">
        <p14:creationId xmlns:p14="http://schemas.microsoft.com/office/powerpoint/2010/main" val="389703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784373A1-1513-3B51-101E-BB31324CC9E7}"/>
              </a:ext>
            </a:extLst>
          </p:cNvPr>
          <p:cNvPicPr>
            <a:picLocks noChangeAspect="1"/>
          </p:cNvPicPr>
          <p:nvPr/>
        </p:nvPicPr>
        <p:blipFill rotWithShape="1">
          <a:blip r:embed="rId2">
            <a:alphaModFix/>
          </a:blip>
          <a:srcRect l="38653" r="42680"/>
          <a:stretch/>
        </p:blipFill>
        <p:spPr>
          <a:xfrm>
            <a:off x="-2578" y="10"/>
            <a:ext cx="6095999" cy="6857990"/>
          </a:xfrm>
          <a:prstGeom prst="rect">
            <a:avLst/>
          </a:prstGeom>
        </p:spPr>
      </p:pic>
      <p:sp>
        <p:nvSpPr>
          <p:cNvPr id="12" name="Rectangle 5">
            <a:extLst>
              <a:ext uri="{FF2B5EF4-FFF2-40B4-BE49-F238E27FC236}">
                <a16:creationId xmlns:a16="http://schemas.microsoft.com/office/drawing/2014/main" id="{B572D2B0-57F9-4D28-8840-98CD6253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F650D4-50AD-3AEF-BEE4-4E6B6ABDAC86}"/>
              </a:ext>
            </a:extLst>
          </p:cNvPr>
          <p:cNvSpPr>
            <a:spLocks noGrp="1"/>
          </p:cNvSpPr>
          <p:nvPr>
            <p:ph type="title"/>
          </p:nvPr>
        </p:nvSpPr>
        <p:spPr>
          <a:xfrm>
            <a:off x="1555377" y="1737360"/>
            <a:ext cx="2985247" cy="2524187"/>
          </a:xfrm>
        </p:spPr>
        <p:txBody>
          <a:bodyPr anchor="ctr">
            <a:normAutofit/>
          </a:bodyPr>
          <a:lstStyle/>
          <a:p>
            <a:pPr algn="ctr"/>
            <a:r>
              <a:rPr lang="en-US"/>
              <a:t>Our approach </a:t>
            </a:r>
          </a:p>
        </p:txBody>
      </p:sp>
      <p:sp>
        <p:nvSpPr>
          <p:cNvPr id="3" name="Content Placeholder 2">
            <a:extLst>
              <a:ext uri="{FF2B5EF4-FFF2-40B4-BE49-F238E27FC236}">
                <a16:creationId xmlns:a16="http://schemas.microsoft.com/office/drawing/2014/main" id="{F9061BD4-B00E-CB30-16EC-BDD4BB44B3CC}"/>
              </a:ext>
            </a:extLst>
          </p:cNvPr>
          <p:cNvSpPr>
            <a:spLocks noGrp="1"/>
          </p:cNvSpPr>
          <p:nvPr>
            <p:ph idx="1"/>
          </p:nvPr>
        </p:nvSpPr>
        <p:spPr>
          <a:xfrm>
            <a:off x="6256648" y="595086"/>
            <a:ext cx="5528952" cy="6023428"/>
          </a:xfrm>
        </p:spPr>
        <p:txBody>
          <a:bodyPr anchor="ctr">
            <a:normAutofit/>
          </a:bodyPr>
          <a:lstStyle/>
          <a:p>
            <a:pPr lvl="0" algn="ctr">
              <a:lnSpc>
                <a:spcPct val="100000"/>
              </a:lnSpc>
            </a:pPr>
            <a:r>
              <a:rPr lang="en-US" sz="1400" dirty="0"/>
              <a:t>Dataset Insights</a:t>
            </a:r>
          </a:p>
          <a:p>
            <a:pPr lvl="1" algn="ctr">
              <a:lnSpc>
                <a:spcPct val="100000"/>
              </a:lnSpc>
            </a:pPr>
            <a:r>
              <a:rPr lang="en-US" sz="1200" dirty="0"/>
              <a:t>Source: Twitter data, focusing on hate speech research. (</a:t>
            </a:r>
            <a:r>
              <a:rPr lang="en-US" sz="1200" dirty="0">
                <a:hlinkClick r:id="rId3"/>
              </a:rPr>
              <a:t>kaggle</a:t>
            </a:r>
            <a:r>
              <a:rPr lang="en-US" sz="1200" dirty="0"/>
              <a:t>)</a:t>
            </a:r>
          </a:p>
          <a:p>
            <a:pPr lvl="1" algn="ctr">
              <a:lnSpc>
                <a:spcPct val="100000"/>
              </a:lnSpc>
            </a:pPr>
            <a:r>
              <a:rPr lang="en-US" sz="1200" dirty="0"/>
              <a:t>Content:  Tweets text classified into three categories—hate speech, offensive language, and neither.</a:t>
            </a:r>
          </a:p>
          <a:p>
            <a:pPr lvl="1" algn="ctr">
              <a:lnSpc>
                <a:spcPct val="100000"/>
              </a:lnSpc>
            </a:pPr>
            <a:r>
              <a:rPr lang="en-US" sz="1200" dirty="0"/>
              <a:t>Warning: Contains potentially offensive content, including racist, sexist, and homophobic remarks.</a:t>
            </a:r>
          </a:p>
          <a:p>
            <a:pPr marL="45720" lvl="1" indent="0" algn="ctr">
              <a:lnSpc>
                <a:spcPct val="100000"/>
              </a:lnSpc>
              <a:buNone/>
            </a:pPr>
            <a:endParaRPr lang="en-US" sz="1400" dirty="0"/>
          </a:p>
          <a:p>
            <a:pPr marL="45720" lvl="1" indent="0" algn="ctr">
              <a:lnSpc>
                <a:spcPct val="100000"/>
              </a:lnSpc>
              <a:buNone/>
            </a:pPr>
            <a:r>
              <a:rPr lang="en-US" sz="1400" dirty="0"/>
              <a:t>Model and Preprocessing</a:t>
            </a:r>
          </a:p>
          <a:p>
            <a:pPr lvl="1" algn="ctr">
              <a:lnSpc>
                <a:spcPct val="100000"/>
              </a:lnSpc>
            </a:pPr>
            <a:r>
              <a:rPr lang="en-US" sz="1200" dirty="0"/>
              <a:t>Preprocessing: Implemented text cleaning techniques to remove noise and prepare data for modeling.</a:t>
            </a:r>
          </a:p>
          <a:p>
            <a:pPr lvl="1" algn="ctr">
              <a:lnSpc>
                <a:spcPct val="100000"/>
              </a:lnSpc>
            </a:pPr>
            <a:r>
              <a:rPr lang="en-US" sz="1200" dirty="0"/>
              <a:t>Model: Developed a custom classifier using </a:t>
            </a:r>
            <a:r>
              <a:rPr lang="en-US" sz="1200" dirty="0" err="1"/>
              <a:t>RoBERTa</a:t>
            </a:r>
            <a:r>
              <a:rPr lang="en-US" sz="1200" dirty="0"/>
              <a:t> as the backbone.</a:t>
            </a:r>
          </a:p>
          <a:p>
            <a:pPr marL="45720" lvl="1" indent="0" algn="ctr">
              <a:lnSpc>
                <a:spcPct val="100000"/>
              </a:lnSpc>
              <a:buNone/>
            </a:pPr>
            <a:endParaRPr lang="en-US" sz="1200" dirty="0"/>
          </a:p>
          <a:p>
            <a:pPr marL="45720" lvl="1" indent="0" algn="ctr">
              <a:lnSpc>
                <a:spcPct val="100000"/>
              </a:lnSpc>
              <a:buNone/>
            </a:pPr>
            <a:r>
              <a:rPr lang="en-US" sz="1400" dirty="0"/>
              <a:t>Training and Evaluation</a:t>
            </a:r>
          </a:p>
          <a:p>
            <a:pPr marL="45720" lvl="1" indent="0" algn="ctr">
              <a:lnSpc>
                <a:spcPct val="100000"/>
              </a:lnSpc>
              <a:buNone/>
            </a:pPr>
            <a:r>
              <a:rPr lang="en-US" sz="1200" dirty="0"/>
              <a:t> Configuration:</a:t>
            </a:r>
          </a:p>
          <a:p>
            <a:pPr lvl="1" algn="ctr">
              <a:lnSpc>
                <a:spcPct val="100000"/>
              </a:lnSpc>
            </a:pPr>
            <a:r>
              <a:rPr lang="en-US" sz="1000" dirty="0"/>
              <a:t>Batch size: 32</a:t>
            </a:r>
          </a:p>
          <a:p>
            <a:pPr lvl="1" algn="ctr">
              <a:lnSpc>
                <a:spcPct val="100000"/>
              </a:lnSpc>
            </a:pPr>
            <a:r>
              <a:rPr lang="en-US" sz="1000" dirty="0"/>
              <a:t>Validation batch size: 16</a:t>
            </a:r>
          </a:p>
          <a:p>
            <a:pPr lvl="1" algn="ctr">
              <a:lnSpc>
                <a:spcPct val="100000"/>
              </a:lnSpc>
            </a:pPr>
            <a:r>
              <a:rPr lang="en-US" sz="1000" dirty="0"/>
              <a:t>Learning rate: 1e-05</a:t>
            </a:r>
          </a:p>
          <a:p>
            <a:pPr lvl="1" algn="ctr">
              <a:lnSpc>
                <a:spcPct val="100000"/>
              </a:lnSpc>
            </a:pPr>
            <a:r>
              <a:rPr lang="en-US" sz="1000" dirty="0"/>
              <a:t>Epochs: 10</a:t>
            </a:r>
          </a:p>
          <a:p>
            <a:pPr lvl="1" algn="ctr">
              <a:lnSpc>
                <a:spcPct val="100000"/>
              </a:lnSpc>
            </a:pPr>
            <a:r>
              <a:rPr lang="en-US" sz="1000" dirty="0"/>
              <a:t>Optimizer: Adam</a:t>
            </a:r>
          </a:p>
          <a:p>
            <a:pPr lvl="1" algn="ctr">
              <a:lnSpc>
                <a:spcPct val="100000"/>
              </a:lnSpc>
            </a:pPr>
            <a:r>
              <a:rPr lang="en-US" sz="1000" dirty="0"/>
              <a:t>Evaluation Metrics: Precision, Recall, F1 Score</a:t>
            </a:r>
          </a:p>
          <a:p>
            <a:pPr marL="45720" lvl="1" indent="0" algn="ctr">
              <a:lnSpc>
                <a:spcPct val="100000"/>
              </a:lnSpc>
              <a:buNone/>
            </a:pPr>
            <a:endParaRPr lang="en-US" sz="1000" dirty="0"/>
          </a:p>
          <a:p>
            <a:pPr marL="45720" lvl="1" indent="0" algn="ctr">
              <a:lnSpc>
                <a:spcPct val="100000"/>
              </a:lnSpc>
              <a:buNone/>
            </a:pPr>
            <a:r>
              <a:rPr lang="en-US" sz="1400" dirty="0"/>
              <a:t>Early Stopping: Introduced to prevent overfitting and ensure optimal performance.</a:t>
            </a:r>
          </a:p>
          <a:p>
            <a:pPr lvl="1" algn="ctr">
              <a:lnSpc>
                <a:spcPct val="100000"/>
              </a:lnSpc>
            </a:pPr>
            <a:endParaRPr lang="en-US" sz="1000" dirty="0"/>
          </a:p>
          <a:p>
            <a:pPr algn="ctr">
              <a:lnSpc>
                <a:spcPct val="100000"/>
              </a:lnSpc>
            </a:pPr>
            <a:endParaRPr lang="en-US" sz="1000" dirty="0"/>
          </a:p>
        </p:txBody>
      </p:sp>
      <p:grpSp>
        <p:nvGrpSpPr>
          <p:cNvPr id="14" name="Group 13">
            <a:extLst>
              <a:ext uri="{FF2B5EF4-FFF2-40B4-BE49-F238E27FC236}">
                <a16:creationId xmlns:a16="http://schemas.microsoft.com/office/drawing/2014/main" id="{7CD49DFA-3E95-4EE4-8505-DADB9ABC70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5" name="Rectangle 14">
              <a:extLst>
                <a:ext uri="{FF2B5EF4-FFF2-40B4-BE49-F238E27FC236}">
                  <a16:creationId xmlns:a16="http://schemas.microsoft.com/office/drawing/2014/main" id="{36D817C6-71C0-49E6-8B19-E9E9217A2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23AD9A9-354F-444B-9370-B698970FE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27F4928-516E-4CF1-8E81-C48527970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677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C1CB-511E-45AC-5016-B62CFD535EDC}"/>
              </a:ext>
            </a:extLst>
          </p:cNvPr>
          <p:cNvSpPr>
            <a:spLocks noGrp="1"/>
          </p:cNvSpPr>
          <p:nvPr>
            <p:ph type="title"/>
          </p:nvPr>
        </p:nvSpPr>
        <p:spPr/>
        <p:txBody>
          <a:bodyPr/>
          <a:lstStyle/>
          <a:p>
            <a:r>
              <a:rPr lang="en-US" dirty="0"/>
              <a:t>Advantages of our method</a:t>
            </a:r>
          </a:p>
        </p:txBody>
      </p:sp>
      <p:sp>
        <p:nvSpPr>
          <p:cNvPr id="3" name="Text Placeholder 2">
            <a:extLst>
              <a:ext uri="{FF2B5EF4-FFF2-40B4-BE49-F238E27FC236}">
                <a16:creationId xmlns:a16="http://schemas.microsoft.com/office/drawing/2014/main" id="{648BB7C9-C1B8-3454-ABDE-729B66651577}"/>
              </a:ext>
            </a:extLst>
          </p:cNvPr>
          <p:cNvSpPr>
            <a:spLocks noGrp="1"/>
          </p:cNvSpPr>
          <p:nvPr>
            <p:ph type="body" idx="1"/>
          </p:nvPr>
        </p:nvSpPr>
        <p:spPr>
          <a:xfrm>
            <a:off x="5606143" y="761999"/>
            <a:ext cx="6433457" cy="5508171"/>
          </a:xfrm>
        </p:spPr>
        <p:txBody>
          <a:bodyPr>
            <a:normAutofit fontScale="77500" lnSpcReduction="20000"/>
          </a:bodyPr>
          <a:lstStyle/>
          <a:p>
            <a:endParaRPr lang="en-US" sz="2500" dirty="0"/>
          </a:p>
          <a:p>
            <a:r>
              <a:rPr lang="en-US" sz="2500" dirty="0"/>
              <a:t>Knowledge Distillation</a:t>
            </a:r>
          </a:p>
          <a:p>
            <a:r>
              <a:rPr lang="en-US" sz="1700" dirty="0"/>
              <a:t>Purpose: To transfer the knowledge from a large, complex model (teacher) to a smaller, faster model (student) without significant loss of accuracy.</a:t>
            </a:r>
          </a:p>
          <a:p>
            <a:r>
              <a:rPr lang="en-US" sz="1700" dirty="0"/>
              <a:t>Benefits: Creates a lighter version of our </a:t>
            </a:r>
            <a:r>
              <a:rPr lang="en-US" sz="1700" dirty="0" err="1"/>
              <a:t>RoBERTa</a:t>
            </a:r>
            <a:r>
              <a:rPr lang="en-US" sz="1700" dirty="0"/>
              <a:t> model that retains most of its predictive power but runs more efficiently.</a:t>
            </a:r>
          </a:p>
          <a:p>
            <a:endParaRPr lang="en-US" sz="1700" dirty="0"/>
          </a:p>
          <a:p>
            <a:r>
              <a:rPr lang="en-US" sz="2500" dirty="0"/>
              <a:t>Parameter-Efficient Fine-Tuning</a:t>
            </a:r>
          </a:p>
          <a:p>
            <a:r>
              <a:rPr lang="en-US" sz="1700" dirty="0"/>
              <a:t>Techniques:</a:t>
            </a:r>
          </a:p>
          <a:p>
            <a:pPr marL="342900" indent="-342900">
              <a:buFont typeface="Arial" panose="020B0604020202020204" pitchFamily="34" charset="0"/>
              <a:buChar char="•"/>
            </a:pPr>
            <a:r>
              <a:rPr lang="en-US" sz="1700" dirty="0"/>
              <a:t>Adapter Modules: Introduce trainable layers that adapt the pre-trained model to new tasks, requiring fewer parameters to train.</a:t>
            </a:r>
          </a:p>
          <a:p>
            <a:pPr marL="342900" indent="-342900">
              <a:buFont typeface="Arial" panose="020B0604020202020204" pitchFamily="34" charset="0"/>
              <a:buChar char="•"/>
            </a:pPr>
            <a:r>
              <a:rPr lang="en-US" sz="1700" dirty="0"/>
              <a:t>Benefits:  Reduces the model's size and computational demand without drastically compromising performance.</a:t>
            </a:r>
          </a:p>
          <a:p>
            <a:endParaRPr lang="en-US" sz="1700" dirty="0"/>
          </a:p>
          <a:p>
            <a:r>
              <a:rPr lang="en-US" dirty="0"/>
              <a:t>Potential Applications</a:t>
            </a:r>
          </a:p>
          <a:p>
            <a:pPr marL="342900" indent="-342900">
              <a:buFont typeface="Arial" panose="020B0604020202020204" pitchFamily="34" charset="0"/>
              <a:buChar char="•"/>
            </a:pPr>
            <a:r>
              <a:rPr lang="en-US" sz="1700" dirty="0"/>
              <a:t>Enhancing Deployment: These techniques make it feasible to deploy advanced NLP models in environments with strict latency or resource requirements.</a:t>
            </a:r>
          </a:p>
          <a:p>
            <a:pPr marL="342900" indent="-342900">
              <a:buFont typeface="Arial" panose="020B0604020202020204" pitchFamily="34" charset="0"/>
              <a:buChar char="•"/>
            </a:pPr>
            <a:r>
              <a:rPr lang="en-US" sz="1700" dirty="0"/>
              <a:t>Maintaining Performance: Ensures that even scaled-down models deliver robust performance, suitable for tasks like real-time content moderation.</a:t>
            </a:r>
          </a:p>
          <a:p>
            <a:pPr marL="342900" indent="-342900">
              <a:buFont typeface="Arial" panose="020B0604020202020204" pitchFamily="34" charset="0"/>
              <a:buChar char="•"/>
            </a:pPr>
            <a:endParaRPr lang="en-US" sz="1700" dirty="0"/>
          </a:p>
          <a:p>
            <a:endParaRPr lang="en-US" dirty="0"/>
          </a:p>
        </p:txBody>
      </p:sp>
    </p:spTree>
    <p:extLst>
      <p:ext uri="{BB962C8B-B14F-4D97-AF65-F5344CB8AC3E}">
        <p14:creationId xmlns:p14="http://schemas.microsoft.com/office/powerpoint/2010/main" val="138397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2400-D0C5-15A4-D396-329C7D11B7C9}"/>
              </a:ext>
            </a:extLst>
          </p:cNvPr>
          <p:cNvSpPr>
            <a:spLocks noGrp="1"/>
          </p:cNvSpPr>
          <p:nvPr>
            <p:ph type="title"/>
          </p:nvPr>
        </p:nvSpPr>
        <p:spPr/>
        <p:txBody>
          <a:bodyPr/>
          <a:lstStyle/>
          <a:p>
            <a:r>
              <a:rPr lang="en-US" dirty="0"/>
              <a:t>Enhancing and Validating the Model for Production</a:t>
            </a:r>
            <a:br>
              <a:rPr lang="en-US" dirty="0"/>
            </a:br>
            <a:endParaRPr lang="en-US" dirty="0"/>
          </a:p>
        </p:txBody>
      </p:sp>
      <p:sp>
        <p:nvSpPr>
          <p:cNvPr id="3" name="Content Placeholder 2">
            <a:extLst>
              <a:ext uri="{FF2B5EF4-FFF2-40B4-BE49-F238E27FC236}">
                <a16:creationId xmlns:a16="http://schemas.microsoft.com/office/drawing/2014/main" id="{E2D5EEE3-47C1-0CD2-B6E9-1819DDBA70C0}"/>
              </a:ext>
            </a:extLst>
          </p:cNvPr>
          <p:cNvSpPr>
            <a:spLocks noGrp="1"/>
          </p:cNvSpPr>
          <p:nvPr>
            <p:ph idx="1"/>
          </p:nvPr>
        </p:nvSpPr>
        <p:spPr>
          <a:xfrm>
            <a:off x="1028700" y="1785256"/>
            <a:ext cx="10134600" cy="4680857"/>
          </a:xfrm>
        </p:spPr>
        <p:txBody>
          <a:bodyPr>
            <a:normAutofit fontScale="25000" lnSpcReduction="20000"/>
          </a:bodyPr>
          <a:lstStyle/>
          <a:p>
            <a:r>
              <a:rPr lang="en-US" sz="4800" dirty="0"/>
              <a:t>Further Improvement Strategies</a:t>
            </a:r>
          </a:p>
          <a:p>
            <a:pPr marL="342900" indent="-342900">
              <a:buFont typeface="Arial" panose="020B0604020202020204" pitchFamily="34" charset="0"/>
              <a:buChar char="•"/>
            </a:pPr>
            <a:r>
              <a:rPr lang="en-US" sz="4000" dirty="0"/>
              <a:t>Augment Training Data: Enrich the training dataset with more diverse samples.</a:t>
            </a:r>
          </a:p>
          <a:p>
            <a:pPr marL="342900" indent="-342900">
              <a:buFont typeface="Arial" panose="020B0604020202020204" pitchFamily="34" charset="0"/>
              <a:buChar char="•"/>
            </a:pPr>
            <a:r>
              <a:rPr lang="en-US" sz="4000" dirty="0"/>
              <a:t>Ensemble Methods: Combine multiple models or different versions of </a:t>
            </a:r>
            <a:r>
              <a:rPr lang="en-US" sz="4000" dirty="0" err="1"/>
              <a:t>RoBERTa</a:t>
            </a:r>
            <a:r>
              <a:rPr lang="en-US" sz="4000" dirty="0"/>
              <a:t> to create an ensemble that outperforms any single model, thereby improving accuracy and reliability.</a:t>
            </a:r>
          </a:p>
          <a:p>
            <a:pPr marL="342900" indent="-342900">
              <a:buFont typeface="Arial" panose="020B0604020202020204" pitchFamily="34" charset="0"/>
              <a:buChar char="•"/>
            </a:pPr>
            <a:r>
              <a:rPr lang="en-US" sz="4000" dirty="0"/>
              <a:t>Quantization: This involves converting a model from floating point to integer format. We adjust the model to use less data for each calculation, which makes it smaller and speeds it up with minimal impact on its accuracy.</a:t>
            </a:r>
          </a:p>
          <a:p>
            <a:pPr marL="342900" indent="-342900">
              <a:buFont typeface="Arial" panose="020B0604020202020204" pitchFamily="34" charset="0"/>
              <a:buChar char="•"/>
            </a:pPr>
            <a:r>
              <a:rPr lang="en-US" sz="4000" dirty="0"/>
              <a:t>Model Pruning: This strategy involves systematically removing parameters (parts of the model) that have little effect on the model’s predictions. It helps reduce the complexity and size of the model, making it faster and less resource-intensive.</a:t>
            </a:r>
          </a:p>
          <a:p>
            <a:pPr marL="342900" indent="-342900">
              <a:buFont typeface="Arial" panose="020B0604020202020204" pitchFamily="34" charset="0"/>
              <a:buChar char="•"/>
            </a:pPr>
            <a:r>
              <a:rPr lang="en-US" sz="4000" dirty="0"/>
              <a:t>Parameter Sharing: Implementing parameter (parts of the model) sharing across different parts of the model can reduce the overall number of parameters without sacrificing the ability to understand complex data.</a:t>
            </a:r>
          </a:p>
          <a:p>
            <a:pPr marL="342900" indent="-342900">
              <a:buFont typeface="Arial" panose="020B0604020202020204" pitchFamily="34" charset="0"/>
              <a:buChar char="•"/>
            </a:pPr>
            <a:r>
              <a:rPr lang="en-US" sz="4000" dirty="0"/>
              <a:t>Low-Rank Factorization: This method approximates the model's weight matrices with a product of two smaller matrices. We simplify the model’s internal calculations, reducing its complexity and the resources it uses.</a:t>
            </a:r>
          </a:p>
          <a:p>
            <a:endParaRPr lang="en-US" dirty="0"/>
          </a:p>
          <a:p>
            <a:r>
              <a:rPr lang="en-US" sz="4800" dirty="0"/>
              <a:t>Pre-Production Evaluation:</a:t>
            </a:r>
          </a:p>
          <a:p>
            <a:pPr marL="342900" indent="-342900">
              <a:buFont typeface="Arial" panose="020B0604020202020204" pitchFamily="34" charset="0"/>
              <a:buChar char="•"/>
            </a:pPr>
            <a:r>
              <a:rPr lang="en-US" sz="4000" dirty="0"/>
              <a:t>Performance Metrics: Evaluate the model using comprehensive metrics (accuracy, precision, recall, F1-score) across a validation set to ensure it meets the performance criteria for all classes.</a:t>
            </a:r>
          </a:p>
          <a:p>
            <a:pPr marL="342900" indent="-342900">
              <a:buFont typeface="Arial" panose="020B0604020202020204" pitchFamily="34" charset="0"/>
              <a:buChar char="•"/>
            </a:pPr>
            <a:r>
              <a:rPr lang="en-US" sz="4000" dirty="0"/>
              <a:t>A/B Testing: Before full deployment, conduct A/B testing where the new model's predictions are compared against the old model to see if they genuinely improve performance. </a:t>
            </a:r>
          </a:p>
          <a:p>
            <a:pPr marL="342900" indent="-342900">
              <a:buFont typeface="Arial" panose="020B0604020202020204" pitchFamily="34" charset="0"/>
              <a:buChar char="•"/>
            </a:pPr>
            <a:r>
              <a:rPr lang="en-US" sz="4000" dirty="0"/>
              <a:t>Stress Testing: Test the model under extreme conditions to see how it performs with unusual or unexpected input, ensuring the model's robustness and handling of edge cases.</a:t>
            </a:r>
          </a:p>
          <a:p>
            <a:pPr marL="342900" indent="-342900">
              <a:buFont typeface="Arial" panose="020B0604020202020204" pitchFamily="34" charset="0"/>
              <a:buChar char="•"/>
            </a:pPr>
            <a:r>
              <a:rPr lang="en-US" sz="4000" dirty="0"/>
              <a:t>User Acceptance Testing (UAT): Involve actual users to test the model in a controlled environment to collect feedback on its performance and ease of use, ensuring it meets user expectations and operational requirements. </a:t>
            </a:r>
          </a:p>
          <a:p>
            <a:pPr marL="342900" indent="-342900">
              <a:buFont typeface="Arial" panose="020B0604020202020204" pitchFamily="34" charset="0"/>
              <a:buChar char="•"/>
            </a:pPr>
            <a:r>
              <a:rPr lang="en-US" sz="4000" dirty="0"/>
              <a:t>Continuous Monitoring: Once deployed, continuously monitor the model's performance to catch and correct any drift in predictions or changes in data patterns over time.</a:t>
            </a:r>
          </a:p>
          <a:p>
            <a:endParaRPr lang="en-US" dirty="0"/>
          </a:p>
        </p:txBody>
      </p:sp>
    </p:spTree>
    <p:extLst>
      <p:ext uri="{BB962C8B-B14F-4D97-AF65-F5344CB8AC3E}">
        <p14:creationId xmlns:p14="http://schemas.microsoft.com/office/powerpoint/2010/main" val="370060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C2C85-950E-70ED-7F1B-02B9D5665BC3}"/>
              </a:ext>
            </a:extLst>
          </p:cNvPr>
          <p:cNvSpPr>
            <a:spLocks noGrp="1"/>
          </p:cNvSpPr>
          <p:nvPr>
            <p:ph type="title"/>
          </p:nvPr>
        </p:nvSpPr>
        <p:spPr>
          <a:xfrm>
            <a:off x="1028700" y="1028700"/>
            <a:ext cx="4038600" cy="4800600"/>
          </a:xfrm>
        </p:spPr>
        <p:txBody>
          <a:bodyPr anchor="ctr">
            <a:normAutofit/>
          </a:bodyPr>
          <a:lstStyle/>
          <a:p>
            <a:pPr algn="ctr"/>
            <a:r>
              <a:rPr lang="en-US"/>
              <a:t>Application in Risk Detection and Moderation</a:t>
            </a:r>
            <a:br>
              <a:rPr lang="en-US"/>
            </a:br>
            <a:endParaRPr lang="en-US"/>
          </a:p>
        </p:txBody>
      </p:sp>
      <p:graphicFrame>
        <p:nvGraphicFramePr>
          <p:cNvPr id="5" name="Content Placeholder 2">
            <a:extLst>
              <a:ext uri="{FF2B5EF4-FFF2-40B4-BE49-F238E27FC236}">
                <a16:creationId xmlns:a16="http://schemas.microsoft.com/office/drawing/2014/main" id="{D8EDFF06-1C14-BD0B-3186-89CD8D0EC3C1}"/>
              </a:ext>
            </a:extLst>
          </p:cNvPr>
          <p:cNvGraphicFramePr>
            <a:graphicFrameLocks noGrp="1"/>
          </p:cNvGraphicFramePr>
          <p:nvPr>
            <p:ph idx="1"/>
            <p:extLst>
              <p:ext uri="{D42A27DB-BD31-4B8C-83A1-F6EECF244321}">
                <p14:modId xmlns:p14="http://schemas.microsoft.com/office/powerpoint/2010/main" val="2221992206"/>
              </p:ext>
            </p:extLst>
          </p:nvPr>
        </p:nvGraphicFramePr>
        <p:xfrm>
          <a:off x="5558971" y="868197"/>
          <a:ext cx="5880111"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889444"/>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106</TotalTime>
  <Words>1298</Words>
  <Application>Microsoft Macintosh PowerPoint</Application>
  <PresentationFormat>Widescreen</PresentationFormat>
  <Paragraphs>92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Bembo</vt:lpstr>
      <vt:lpstr>AdornVTI</vt:lpstr>
      <vt:lpstr>   A RoBERTa-Based Approach to Hate Speech Detection</vt:lpstr>
      <vt:lpstr>Model Selection Considerations for Hate Speech Detection</vt:lpstr>
      <vt:lpstr>Understanding RoBERTa's Architecture, Model Parameters and Optimization</vt:lpstr>
      <vt:lpstr>Our approach </vt:lpstr>
      <vt:lpstr>Advantages of our method</vt:lpstr>
      <vt:lpstr>Enhancing and Validating the Model for Production </vt:lpstr>
      <vt:lpstr>Application in Risk Detection and Moderation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Refining Dialogue: A RoBERTa-Based Approach to Hate Speech Detection</dc:title>
  <dc:creator>Spyroula Masiala</dc:creator>
  <cp:lastModifiedBy>Spyroula Masiala</cp:lastModifiedBy>
  <cp:revision>3</cp:revision>
  <dcterms:created xsi:type="dcterms:W3CDTF">2024-04-30T19:46:07Z</dcterms:created>
  <dcterms:modified xsi:type="dcterms:W3CDTF">2024-04-30T23:29:53Z</dcterms:modified>
</cp:coreProperties>
</file>