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notesMasterIdLst>
    <p:notesMasterId r:id="rId34"/>
  </p:notesMasterIdLst>
  <p:handoutMasterIdLst>
    <p:handoutMasterId r:id="rId35"/>
  </p:handoutMasterIdLst>
  <p:sldIdLst>
    <p:sldId id="459" r:id="rId2"/>
    <p:sldId id="382" r:id="rId3"/>
    <p:sldId id="399" r:id="rId4"/>
    <p:sldId id="385" r:id="rId5"/>
    <p:sldId id="386" r:id="rId6"/>
    <p:sldId id="387" r:id="rId7"/>
    <p:sldId id="342" r:id="rId8"/>
    <p:sldId id="389" r:id="rId9"/>
    <p:sldId id="393" r:id="rId10"/>
    <p:sldId id="290" r:id="rId11"/>
    <p:sldId id="401" r:id="rId12"/>
    <p:sldId id="390" r:id="rId13"/>
    <p:sldId id="334" r:id="rId14"/>
    <p:sldId id="402" r:id="rId15"/>
    <p:sldId id="291" r:id="rId16"/>
    <p:sldId id="356" r:id="rId17"/>
    <p:sldId id="355" r:id="rId18"/>
    <p:sldId id="403" r:id="rId19"/>
    <p:sldId id="391" r:id="rId20"/>
    <p:sldId id="461" r:id="rId21"/>
    <p:sldId id="297" r:id="rId22"/>
    <p:sldId id="404" r:id="rId23"/>
    <p:sldId id="398" r:id="rId24"/>
    <p:sldId id="396" r:id="rId25"/>
    <p:sldId id="460" r:id="rId26"/>
    <p:sldId id="405" r:id="rId27"/>
    <p:sldId id="338" r:id="rId28"/>
    <p:sldId id="262" r:id="rId29"/>
    <p:sldId id="339" r:id="rId30"/>
    <p:sldId id="364" r:id="rId31"/>
    <p:sldId id="365" r:id="rId32"/>
    <p:sldId id="406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EB3287-0D90-437B-87FD-605D7C995DC6}">
          <p14:sldIdLst>
            <p14:sldId id="459"/>
            <p14:sldId id="382"/>
            <p14:sldId id="399"/>
            <p14:sldId id="385"/>
            <p14:sldId id="386"/>
            <p14:sldId id="387"/>
            <p14:sldId id="342"/>
            <p14:sldId id="389"/>
            <p14:sldId id="393"/>
            <p14:sldId id="290"/>
            <p14:sldId id="401"/>
            <p14:sldId id="390"/>
            <p14:sldId id="334"/>
            <p14:sldId id="402"/>
            <p14:sldId id="291"/>
            <p14:sldId id="356"/>
            <p14:sldId id="355"/>
            <p14:sldId id="403"/>
          </p14:sldIdLst>
        </p14:section>
        <p14:section name="Inheritance with constructor" id="{580AB0C7-B04C-4FED-948B-09F58091BA5A}">
          <p14:sldIdLst>
            <p14:sldId id="391"/>
            <p14:sldId id="461"/>
            <p14:sldId id="297"/>
            <p14:sldId id="404"/>
          </p14:sldIdLst>
        </p14:section>
        <p14:section name="Method Overriding" id="{D049B9B5-5BBD-47A3-A7EE-985B873A8EC2}">
          <p14:sldIdLst>
            <p14:sldId id="398"/>
            <p14:sldId id="396"/>
            <p14:sldId id="460"/>
            <p14:sldId id="405"/>
          </p14:sldIdLst>
        </p14:section>
        <p14:section name="Access control" id="{334B445B-6BD0-42B7-BE48-7917AE43177F}">
          <p14:sldIdLst>
            <p14:sldId id="338"/>
            <p14:sldId id="262"/>
            <p14:sldId id="339"/>
            <p14:sldId id="364"/>
            <p14:sldId id="365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IM ÖZACAR" initials="KÖ" lastIdx="1" clrIdx="0">
    <p:extLst>
      <p:ext uri="{19B8F6BF-5375-455C-9EA6-DF929625EA0E}">
        <p15:presenceInfo xmlns:p15="http://schemas.microsoft.com/office/powerpoint/2012/main" userId="S-1-5-21-988654598-2016578534-3474222593-1001" providerId="AD"/>
      </p:ext>
    </p:extLst>
  </p:cmAuthor>
  <p:cmAuthor id="2" name="KASIM ÖZACAR" initials="KÖ [2]" lastIdx="2" clrIdx="1">
    <p:extLst>
      <p:ext uri="{19B8F6BF-5375-455C-9EA6-DF929625EA0E}">
        <p15:presenceInfo xmlns:p15="http://schemas.microsoft.com/office/powerpoint/2012/main" userId="S::kasimozacar@karabuk.edu.tr::d014a0cc-a1e8-48f2-86fb-db39afb33f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3B3BFF"/>
    <a:srgbClr val="0000FF"/>
    <a:srgbClr val="E3EAC9"/>
    <a:srgbClr val="2F2FA0"/>
    <a:srgbClr val="DDE6C7"/>
    <a:srgbClr val="2D2D2D"/>
    <a:srgbClr val="292929"/>
    <a:srgbClr val="00A55D"/>
    <a:srgbClr val="93B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8" autoAdjust="0"/>
    <p:restoredTop sz="95142" autoAdjust="0"/>
  </p:normalViewPr>
  <p:slideViewPr>
    <p:cSldViewPr>
      <p:cViewPr varScale="1">
        <p:scale>
          <a:sx n="110" d="100"/>
          <a:sy n="110" d="100"/>
        </p:scale>
        <p:origin x="68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12T14:35:34.663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D83BB0-8341-4F76-9C1D-3DA86EA069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4241-5863-4149-BCEA-0F9E4D9B7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8BC64-FD70-4C88-86AC-847535DC1594}" type="datetimeFigureOut">
              <a:rPr lang="en-US" altLang="en-US"/>
              <a:pPr>
                <a:defRPr/>
              </a:pPr>
              <a:t>11/5/24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071F-A543-4E39-B6BB-A46050A44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F593-2A41-480C-B44B-19DC3DBC4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2F0413-E1BA-4FBC-B4D5-14C80042A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154EF3-89A4-48A4-B842-77233051E2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E4F9-AF6E-407C-87A1-4703314473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FE564F-3818-423D-82B2-5C02B6FEC564}" type="datetimeFigureOut">
              <a:rPr lang="en-US" altLang="en-US"/>
              <a:pPr>
                <a:defRPr/>
              </a:pPr>
              <a:t>11/5/24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E422A7-30C1-4BE6-9243-760B70D60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910DF9-09B6-4C59-A284-21B03DC6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68D1-0B6D-46BA-81BE-E0890F97C8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E5FC-1B88-4F14-8F2E-03DDD76B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542D50-4B96-4BDF-8E44-5A0D108D0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21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434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55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83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5A46-F0E6-47FE-A111-D1298356D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46159-F588-4FE1-9B51-7BF5C15F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41B3-9E28-4220-81B6-8A6FA36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06943A-1BFE-4BE2-A899-6153F3386036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C401-1622-4CAE-AE14-C01F6132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B7A7-EAB9-4959-926D-C8CF2F3B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453BF-0FB2-470D-A76D-636AA03AB9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88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8A86-DF4E-405A-AD4C-0FEF4B54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3E994-DFCE-4667-A68C-B82E0EFE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0019-42C8-44C1-9880-F7B7C6C0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45E29D-C755-4D18-ACE5-8524102875D3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F1B1-8994-4507-BC11-387B973F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4132D-3B14-48B8-9944-F3FF04B9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A89AB-24AC-42B9-B168-399D5DDBE2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52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2BFE3-058A-4155-9319-F9EA12265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4CDD1-B415-40B4-BBE6-5A1C7A9B6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D7AA-067E-49EE-A353-5F9290C2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5E4112-48E0-461F-83DE-6F6DD9AB1427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2620-7832-42E4-AD1B-46AFB63D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432A-4A8E-48AD-B616-8FF219A0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9267-7BCE-4CBC-B498-B322259646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5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3F83-F21B-4CE2-A70C-1824EB1B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9253-9A95-4726-8166-07CFCB13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92CA-9CF7-41AA-8FAF-9C794DF5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C10F-E662-4CD4-8BAC-0A31F381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0B66D-39D7-48C8-A363-5E384EA8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1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4660-1D14-41DB-B62B-AA449F86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0218C-47C0-4B64-A0D9-341CC4F69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75546-37F8-4789-8A7C-21240318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60E1A7-F656-4425-B511-2183DA291519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6BAC-8D9E-4C39-A078-45DFB1E2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0AA9-BA68-4CED-9C4D-AF18B661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BEBF8-F6B9-44BD-BEDD-DAAC22A7C5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15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95B8-FFD3-4ED7-99D4-0E232EC8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C109-F045-4CB8-85BF-81DB7411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C5F31-0E0F-4E27-B0E2-3C9664E0C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36FBA-813A-493E-87C4-DC3A19D5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69266-AA54-4F7F-BAE2-53F3F0F38916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2DE0-56AD-4027-823E-A9A13BB6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C58BC-8F64-4B25-AFD7-89EC4AE2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00194-9A1F-46DA-A454-D5BECD5301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3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4BC7-F51C-4259-BB4B-83539B60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1701-9909-4C12-B187-7C5DD5A13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4AFC8-73DE-4DA7-A5E8-9F5611B06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24C86-6F72-4E71-A970-3895729BA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09C90-EFA7-42F8-AD98-3EFBB4FC0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1D4E8-F86E-439D-BA2E-A3E577B4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6DA2ED-651F-43E6-B2B3-9B79DFA5C166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706F4-A9CB-41C1-9BD3-4A453AC6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C0819-9925-43BA-B653-1DF29ED8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8D191-4203-4236-B4CC-AD331F1C109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80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761E-F949-4629-8637-480FF27A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87D1-3AFF-4BA1-AD21-FD94E8BE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1E6E4-8449-4AF7-8717-FB1257EBA104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C1150-10E6-4D27-B776-CF178EBF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DB4F4-792D-410F-B3EA-FE090AA5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ABA28-1FBE-4E97-BEB5-F05F6C1C7D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84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BA927-657B-486F-A3E4-8B041793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F3B393-144D-4E08-8F0D-8EBA318E3CE4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A1056-408B-416D-A1E8-19E4B19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2DCA8-FD3E-4DA9-BDE5-43EE6F4C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40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C9C1-BA54-497E-9C24-93D95C2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87E5-5391-46B4-967F-EBC48B0C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6A37A-CD98-4097-BE71-60CBDCB9D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DD52-4294-4CE4-A8A5-3E71D97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953727-D851-4BD2-8229-AA65EA1B63E3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8036-EBC6-4909-80BC-2BD36016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DD37E-35FC-4AB1-A79B-722A65F2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F76D5-51CE-43DA-B3D0-E3CFECD0CD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47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71F1-1A97-4333-AF9E-988FAD55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76C68-B9A7-405B-A2A5-61D192C5A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89911-3DB7-49D8-AC9E-ADD693885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B483-428C-4DF7-B05A-C66DA67C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FADC2C-B3A2-4538-B2E1-6B285EBD5821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FF7D3-3017-4C84-B42D-C19968E9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F67D3-AB6D-4E47-B62A-28697401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79F98-8ED3-45DD-AD8A-86D467869A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09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4226E-2D7E-48FA-B2AF-2D10F12E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BD741-215F-4411-A401-B60444E3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E28F-4D9E-438A-AB1B-AA4AD45B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754387-AC93-4FFC-92FA-BA39A66AB786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D977-5E3E-446A-BD40-710523485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7E58A-96D3-4215-8092-FB440554E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7B6FBB-55DD-4233-8A16-8656A0EA6A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23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altLang="tr-TR" sz="4800" b="1" dirty="0"/>
              <a:t>Week 8</a:t>
            </a:r>
            <a:br>
              <a:rPr lang="en-US" altLang="tr-TR" sz="4800" b="1" dirty="0"/>
            </a:br>
            <a:r>
              <a:rPr lang="en-US" sz="4800" dirty="0">
                <a:latin typeface="Goudy Sans Medium"/>
              </a:rPr>
              <a:t>OOP Concepts: Inheritance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F56FE-BC20-4FD5-A812-419F57B1AB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11/5/24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CME225 OOP- Week 5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574A779-4111-4F0A-A3D4-006C4D224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64" y="3957639"/>
            <a:ext cx="3034871" cy="30348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BB38D7-5A91-4602-A3B1-BAC9FDE5D488}"/>
              </a:ext>
            </a:extLst>
          </p:cNvPr>
          <p:cNvSpPr txBox="1"/>
          <p:nvPr/>
        </p:nvSpPr>
        <p:spPr>
          <a:xfrm>
            <a:off x="7391400" y="6567586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 have </a:t>
            </a:r>
            <a:r>
              <a:rPr lang="en-US" sz="1400" b="1" dirty="0"/>
              <a:t>benefited</a:t>
            </a:r>
            <a:r>
              <a:rPr lang="en-US" sz="1400" dirty="0"/>
              <a:t> greatly from </a:t>
            </a:r>
            <a:r>
              <a:rPr lang="en-US" sz="1400" dirty="0" err="1"/>
              <a:t>Smartherd</a:t>
            </a:r>
            <a:r>
              <a:rPr lang="en-US" sz="1400" dirty="0"/>
              <a:t> channel @</a:t>
            </a:r>
            <a:r>
              <a:rPr lang="en-US" sz="1400" dirty="0" err="1"/>
              <a:t>youtube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0AAF166C-67DA-47CF-B257-AFEFA4957D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61D1D1D-32DA-44A2-A773-8AA7C41F0749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D3A209-A837-4BB8-AE00-D937C6DA956C}"/>
              </a:ext>
            </a:extLst>
          </p:cNvPr>
          <p:cNvSpPr txBox="1">
            <a:spLocks/>
          </p:cNvSpPr>
          <p:nvPr/>
        </p:nvSpPr>
        <p:spPr bwMode="auto"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tr-TR" b="1" dirty="0"/>
              <a:t>Definition</a:t>
            </a:r>
            <a:endParaRPr lang="tr-T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E8A5C-79E5-4739-ACE5-51D219C6C402}"/>
              </a:ext>
            </a:extLst>
          </p:cNvPr>
          <p:cNvSpPr/>
          <p:nvPr/>
        </p:nvSpPr>
        <p:spPr>
          <a:xfrm>
            <a:off x="269507" y="1385707"/>
            <a:ext cx="11582400" cy="5355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sz="2800" b="1" dirty="0"/>
              <a:t>inheritance</a:t>
            </a:r>
            <a:r>
              <a:rPr lang="en-US" altLang="tr-TR" sz="2800" dirty="0"/>
              <a:t>: a parent-child relationship between classes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43B47-553B-48E6-93C0-FFBD5DA3D05F}"/>
              </a:ext>
            </a:extLst>
          </p:cNvPr>
          <p:cNvSpPr/>
          <p:nvPr/>
        </p:nvSpPr>
        <p:spPr>
          <a:xfrm>
            <a:off x="304800" y="2774065"/>
            <a:ext cx="784860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Why use inheritance in java?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F878C-86E5-4D32-B9AB-632BC5E6A496}"/>
              </a:ext>
            </a:extLst>
          </p:cNvPr>
          <p:cNvSpPr txBox="1"/>
          <p:nvPr/>
        </p:nvSpPr>
        <p:spPr>
          <a:xfrm>
            <a:off x="457200" y="3772277"/>
            <a:ext cx="3733800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lvl="0"/>
            <a:r>
              <a:rPr lang="en-US" sz="2400" b="1" dirty="0"/>
              <a:t>1. For Code Reusability</a:t>
            </a:r>
            <a:endParaRPr lang="tr-TR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A42F6-3135-415A-A7AA-F072BE139025}"/>
              </a:ext>
            </a:extLst>
          </p:cNvPr>
          <p:cNvSpPr/>
          <p:nvPr/>
        </p:nvSpPr>
        <p:spPr>
          <a:xfrm>
            <a:off x="457200" y="5355034"/>
            <a:ext cx="3657600" cy="10753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noAutofit/>
          </a:bodyPr>
          <a:lstStyle/>
          <a:p>
            <a:pPr lvl="0"/>
            <a:r>
              <a:rPr lang="en-US" sz="2400" b="1" dirty="0"/>
              <a:t>2.For Method Overriding</a:t>
            </a:r>
            <a:endParaRPr lang="tr-TR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E1A4C6-1268-4F5A-BD09-ACB0CACA9EC1}"/>
              </a:ext>
            </a:extLst>
          </p:cNvPr>
          <p:cNvSpPr/>
          <p:nvPr/>
        </p:nvSpPr>
        <p:spPr>
          <a:xfrm>
            <a:off x="4249153" y="3647726"/>
            <a:ext cx="73914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tr-TR" sz="2400" dirty="0"/>
              <a:t>allows </a:t>
            </a:r>
            <a:r>
              <a:rPr lang="en-US" sz="2400" dirty="0"/>
              <a:t> to reuse variables and methods of the existing class when you create a child from it.</a:t>
            </a:r>
            <a:endParaRPr lang="tr-TR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510571-CE7E-48B8-96EC-5813C820BE2D}"/>
              </a:ext>
            </a:extLst>
          </p:cNvPr>
          <p:cNvSpPr/>
          <p:nvPr/>
        </p:nvSpPr>
        <p:spPr>
          <a:xfrm>
            <a:off x="4249154" y="5347789"/>
            <a:ext cx="7391400" cy="830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lvl="0"/>
            <a:r>
              <a:rPr lang="en-US" altLang="tr-TR" sz="2400" dirty="0"/>
              <a:t>child class can </a:t>
            </a:r>
            <a:r>
              <a:rPr lang="en-US" altLang="tr-TR" sz="2400" b="1" dirty="0"/>
              <a:t>override</a:t>
            </a:r>
            <a:r>
              <a:rPr lang="en-US" altLang="tr-TR" sz="2400" dirty="0"/>
              <a:t> existing behavior from parent</a:t>
            </a:r>
            <a:endParaRPr lang="tr-T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Inheritance: Need for &amp; Definition &amp; Terms</a:t>
            </a:r>
          </a:p>
          <a:p>
            <a:r>
              <a:rPr lang="en-US" sz="2800" dirty="0">
                <a:solidFill>
                  <a:schemeClr val="tx1"/>
                </a:solidFill>
              </a:rPr>
              <a:t>Type of Inheritance</a:t>
            </a:r>
          </a:p>
          <a:p>
            <a:r>
              <a:rPr lang="en-US" altLang="tr-TR" sz="2800" dirty="0">
                <a:solidFill>
                  <a:schemeClr val="bg1">
                    <a:lumMod val="50000"/>
                  </a:schemeClr>
                </a:solidFill>
              </a:rPr>
              <a:t>Inheritance for Code Reusability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with Constructor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Super keyword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for Method Overriding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86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63BFF0B-C0BA-49EF-8E77-302E40F6ACD9}"/>
              </a:ext>
            </a:extLst>
          </p:cNvPr>
          <p:cNvSpPr/>
          <p:nvPr/>
        </p:nvSpPr>
        <p:spPr>
          <a:xfrm>
            <a:off x="285750" y="1632843"/>
            <a:ext cx="11830050" cy="5053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6E8A-03DF-4432-92DC-7B12D066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D0F08-3774-45FF-98C0-7C1F4029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747230-7BF3-4686-8DC4-CCED578647CD}"/>
              </a:ext>
            </a:extLst>
          </p:cNvPr>
          <p:cNvSpPr txBox="1">
            <a:spLocks/>
          </p:cNvSpPr>
          <p:nvPr/>
        </p:nvSpPr>
        <p:spPr bwMode="auto">
          <a:xfrm>
            <a:off x="2596101" y="834540"/>
            <a:ext cx="8911687" cy="128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tr-TR" b="1" dirty="0"/>
              <a:t>Types of Inheritance</a:t>
            </a:r>
            <a:endParaRPr lang="tr-TR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1BA0F-507C-4FF7-BE7F-5E7A3FD79CF0}"/>
              </a:ext>
            </a:extLst>
          </p:cNvPr>
          <p:cNvGrpSpPr/>
          <p:nvPr/>
        </p:nvGrpSpPr>
        <p:grpSpPr>
          <a:xfrm>
            <a:off x="6268905" y="2643532"/>
            <a:ext cx="2762420" cy="1283732"/>
            <a:chOff x="8288167" y="2263140"/>
            <a:chExt cx="2762420" cy="12837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CC76AB-4816-4EBD-BAE3-CED715BAAA87}"/>
                </a:ext>
              </a:extLst>
            </p:cNvPr>
            <p:cNvSpPr txBox="1"/>
            <p:nvPr/>
          </p:nvSpPr>
          <p:spPr>
            <a:xfrm>
              <a:off x="9067800" y="2263140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A</a:t>
              </a:r>
              <a:endParaRPr lang="tr-T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ECC020-F336-42AE-87F5-BABCB102AB83}"/>
                </a:ext>
              </a:extLst>
            </p:cNvPr>
            <p:cNvSpPr txBox="1"/>
            <p:nvPr/>
          </p:nvSpPr>
          <p:spPr>
            <a:xfrm>
              <a:off x="8288167" y="3177540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B</a:t>
              </a:r>
              <a:endParaRPr lang="tr-T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DE4145-DA36-4A2C-9639-2D7518D3B333}"/>
                </a:ext>
              </a:extLst>
            </p:cNvPr>
            <p:cNvSpPr txBox="1"/>
            <p:nvPr/>
          </p:nvSpPr>
          <p:spPr>
            <a:xfrm>
              <a:off x="9904412" y="3177540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C</a:t>
              </a:r>
              <a:endParaRPr lang="tr-TR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E7A029-7634-4D53-9451-8267B1EFAEFE}"/>
              </a:ext>
            </a:extLst>
          </p:cNvPr>
          <p:cNvGrpSpPr/>
          <p:nvPr/>
        </p:nvGrpSpPr>
        <p:grpSpPr>
          <a:xfrm>
            <a:off x="1136537" y="2643532"/>
            <a:ext cx="1146346" cy="1800560"/>
            <a:chOff x="9067629" y="2263140"/>
            <a:chExt cx="1146346" cy="18005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9A1011-0917-4D13-A6F5-9C156B216E9C}"/>
                </a:ext>
              </a:extLst>
            </p:cNvPr>
            <p:cNvSpPr txBox="1"/>
            <p:nvPr/>
          </p:nvSpPr>
          <p:spPr>
            <a:xfrm>
              <a:off x="9067800" y="2263140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A</a:t>
              </a:r>
              <a:endParaRPr lang="tr-T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89B6E8-1B3D-4F04-B6E3-4130FB07C615}"/>
                </a:ext>
              </a:extLst>
            </p:cNvPr>
            <p:cNvSpPr txBox="1"/>
            <p:nvPr/>
          </p:nvSpPr>
          <p:spPr>
            <a:xfrm>
              <a:off x="9067629" y="3694368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B</a:t>
              </a:r>
              <a:endParaRPr lang="tr-TR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D37424-4EF5-45A3-80A6-D74A4EBD6B62}"/>
              </a:ext>
            </a:extLst>
          </p:cNvPr>
          <p:cNvGrpSpPr/>
          <p:nvPr/>
        </p:nvGrpSpPr>
        <p:grpSpPr>
          <a:xfrm>
            <a:off x="3979710" y="2466491"/>
            <a:ext cx="1146176" cy="2606700"/>
            <a:chOff x="9067799" y="2263140"/>
            <a:chExt cx="1146176" cy="26067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B2B90F-EBDF-4307-B8CE-C2007736A396}"/>
                </a:ext>
              </a:extLst>
            </p:cNvPr>
            <p:cNvSpPr txBox="1"/>
            <p:nvPr/>
          </p:nvSpPr>
          <p:spPr>
            <a:xfrm>
              <a:off x="9067800" y="2263140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A</a:t>
              </a:r>
              <a:endParaRPr lang="tr-T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F2160E-91C2-4908-9D4E-376467DDE90D}"/>
                </a:ext>
              </a:extLst>
            </p:cNvPr>
            <p:cNvSpPr txBox="1"/>
            <p:nvPr/>
          </p:nvSpPr>
          <p:spPr>
            <a:xfrm>
              <a:off x="9067800" y="3355897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B</a:t>
              </a:r>
              <a:endParaRPr lang="tr-TR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5C888D-CC2A-49C1-B53F-3854FFE78AD5}"/>
                </a:ext>
              </a:extLst>
            </p:cNvPr>
            <p:cNvSpPr txBox="1"/>
            <p:nvPr/>
          </p:nvSpPr>
          <p:spPr>
            <a:xfrm>
              <a:off x="9067799" y="4500508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C</a:t>
              </a:r>
              <a:endParaRPr lang="tr-TR" dirty="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731AD3-A690-442E-8F79-B24C83F58D8F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1709625" y="3061132"/>
            <a:ext cx="171" cy="965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E055F8-B7D3-4B9E-B381-ABECEC136503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4552799" y="2898599"/>
            <a:ext cx="0" cy="597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BD8263-A02A-44E5-9BA0-31149EEF1322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4552798" y="3995856"/>
            <a:ext cx="1" cy="640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B0F70D-3DC8-474D-B189-46D0F96C7B1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841993" y="3012864"/>
            <a:ext cx="779633" cy="545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EB0EE5-49AA-403D-8877-1714062D0C1F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7621626" y="3012864"/>
            <a:ext cx="836612" cy="545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4D5BD7-496E-4AE8-9EC4-F773865D528C}"/>
              </a:ext>
            </a:extLst>
          </p:cNvPr>
          <p:cNvSpPr txBox="1"/>
          <p:nvPr/>
        </p:nvSpPr>
        <p:spPr>
          <a:xfrm>
            <a:off x="440693" y="5555942"/>
            <a:ext cx="259080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Single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inheritance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691D3E-14BD-47B5-914A-741A11A69C81}"/>
              </a:ext>
            </a:extLst>
          </p:cNvPr>
          <p:cNvSpPr txBox="1"/>
          <p:nvPr/>
        </p:nvSpPr>
        <p:spPr>
          <a:xfrm>
            <a:off x="3144686" y="5563567"/>
            <a:ext cx="297180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Multilevel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inheritance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1E88E1-365D-4B5F-97FD-6B2A3AF56905}"/>
              </a:ext>
            </a:extLst>
          </p:cNvPr>
          <p:cNvSpPr txBox="1"/>
          <p:nvPr/>
        </p:nvSpPr>
        <p:spPr>
          <a:xfrm>
            <a:off x="6242004" y="5585985"/>
            <a:ext cx="320040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Hierarchical inheritance</a:t>
            </a:r>
          </a:p>
          <a:p>
            <a:endParaRPr lang="tr-TR" sz="2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91ED4F-F057-4FD1-9493-C44A28C83BBF}"/>
              </a:ext>
            </a:extLst>
          </p:cNvPr>
          <p:cNvGrpSpPr/>
          <p:nvPr/>
        </p:nvGrpSpPr>
        <p:grpSpPr>
          <a:xfrm>
            <a:off x="9337732" y="2843684"/>
            <a:ext cx="2555874" cy="1283732"/>
            <a:chOff x="8541628" y="0"/>
            <a:chExt cx="2555874" cy="128373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A1E275-2BDB-4B06-A3BB-5FD75B0AB76C}"/>
                </a:ext>
              </a:extLst>
            </p:cNvPr>
            <p:cNvGrpSpPr/>
            <p:nvPr/>
          </p:nvGrpSpPr>
          <p:grpSpPr>
            <a:xfrm>
              <a:off x="8541628" y="0"/>
              <a:ext cx="2555874" cy="1283732"/>
              <a:chOff x="9067800" y="2263140"/>
              <a:chExt cx="2555874" cy="128373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11F31B-85C7-4906-9D3C-617C418BDA80}"/>
                  </a:ext>
                </a:extLst>
              </p:cNvPr>
              <p:cNvSpPr txBox="1"/>
              <p:nvPr/>
            </p:nvSpPr>
            <p:spPr>
              <a:xfrm>
                <a:off x="9067800" y="226314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A</a:t>
                </a:r>
                <a:endParaRPr lang="tr-TR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5DC14D-A1B7-44FF-AEB7-388DB086862E}"/>
                  </a:ext>
                </a:extLst>
              </p:cNvPr>
              <p:cNvSpPr txBox="1"/>
              <p:nvPr/>
            </p:nvSpPr>
            <p:spPr>
              <a:xfrm>
                <a:off x="10477499" y="226825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B</a:t>
                </a:r>
                <a:endParaRPr lang="tr-TR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719096-B30B-4B74-8A55-70DAE1797480}"/>
                  </a:ext>
                </a:extLst>
              </p:cNvPr>
              <p:cNvSpPr txBox="1"/>
              <p:nvPr/>
            </p:nvSpPr>
            <p:spPr>
              <a:xfrm>
                <a:off x="9904412" y="317754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C</a:t>
                </a:r>
                <a:endParaRPr lang="tr-TR" dirty="0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F2CA51F-DD22-4228-B271-66F0291967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8862" y="279197"/>
              <a:ext cx="366647" cy="6159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BE3D847-3D92-4143-A2C8-87B205C78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8258" y="246306"/>
              <a:ext cx="483260" cy="6949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76C936C6-5170-4611-B28A-67ED23B63502}"/>
              </a:ext>
            </a:extLst>
          </p:cNvPr>
          <p:cNvSpPr/>
          <p:nvPr/>
        </p:nvSpPr>
        <p:spPr>
          <a:xfrm>
            <a:off x="9413213" y="2101542"/>
            <a:ext cx="2514598" cy="2616206"/>
          </a:xfrm>
          <a:prstGeom prst="mathMultiply">
            <a:avLst>
              <a:gd name="adj1" fmla="val 7173"/>
            </a:avLst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F4A524-F084-4171-ACDD-322E75BE8F6A}"/>
              </a:ext>
            </a:extLst>
          </p:cNvPr>
          <p:cNvSpPr txBox="1"/>
          <p:nvPr/>
        </p:nvSpPr>
        <p:spPr>
          <a:xfrm>
            <a:off x="9476160" y="4387562"/>
            <a:ext cx="2388703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Not exists in Java</a:t>
            </a:r>
          </a:p>
        </p:txBody>
      </p:sp>
    </p:spTree>
    <p:extLst>
      <p:ext uri="{BB962C8B-B14F-4D97-AF65-F5344CB8AC3E}">
        <p14:creationId xmlns:p14="http://schemas.microsoft.com/office/powerpoint/2010/main" val="28905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52E2924D-4B3C-4873-887E-07FECBEEF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b="1" dirty="0"/>
              <a:t>Inheritance in Java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E0FCB4C-792A-45C4-AD60-B4D5793D0A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1" y="1520138"/>
            <a:ext cx="11734799" cy="49568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600" dirty="0"/>
              <a:t>In Java, you specify a class as your parent </a:t>
            </a:r>
            <a:r>
              <a:rPr lang="en-US" altLang="tr-TR" sz="2600" b="1" dirty="0"/>
              <a:t>by using ‘extends’ keyword 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tr-TR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tr-TR" sz="2600" dirty="0">
                <a:solidFill>
                  <a:srgbClr val="FF0000"/>
                </a:solidFill>
                <a:latin typeface="Consolas" panose="020B0609020204030204" pitchFamily="49" charset="0"/>
              </a:rPr>
              <a:t>public class Cat </a:t>
            </a:r>
            <a:r>
              <a:rPr lang="en-US" altLang="tr-TR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extends</a:t>
            </a:r>
            <a:r>
              <a:rPr lang="en-US" altLang="tr-TR" sz="2600" dirty="0">
                <a:solidFill>
                  <a:srgbClr val="FF0000"/>
                </a:solidFill>
                <a:latin typeface="Consolas" panose="020B0609020204030204" pitchFamily="49" charset="0"/>
              </a:rPr>
              <a:t> Animal {</a:t>
            </a:r>
            <a:endParaRPr lang="en-US" altLang="tr-TR" sz="3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tr-TR" sz="2400" dirty="0"/>
          </a:p>
          <a:p>
            <a:pPr eaLnBrk="1" hangingPunct="1">
              <a:lnSpc>
                <a:spcPct val="90000"/>
              </a:lnSpc>
            </a:pPr>
            <a:r>
              <a:rPr lang="en-US" altLang="tr-TR" sz="2600" dirty="0"/>
              <a:t>A Java child class has exactly one 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 Some other languages (C++) allow multiple inheritance</a:t>
            </a:r>
          </a:p>
          <a:p>
            <a:pPr lvl="1" eaLnBrk="1" hangingPunct="1">
              <a:lnSpc>
                <a:spcPct val="90000"/>
              </a:lnSpc>
            </a:pPr>
            <a:endParaRPr lang="en-US" altLang="tr-TR" sz="2400" dirty="0"/>
          </a:p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by default, a class's parent is </a:t>
            </a:r>
            <a:r>
              <a:rPr lang="en-US" altLang="tr-TR" sz="2800" dirty="0">
                <a:latin typeface="Courier New" panose="02070309020205020404" pitchFamily="49" charset="0"/>
              </a:rPr>
              <a:t>Object</a:t>
            </a:r>
          </a:p>
          <a:p>
            <a:pPr eaLnBrk="1" hangingPunct="1">
              <a:lnSpc>
                <a:spcPct val="90000"/>
              </a:lnSpc>
            </a:pPr>
            <a:endParaRPr lang="en-US" altLang="tr-TR" sz="2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constructors are not inherited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600" dirty="0"/>
              <a:t>because they are not members of a class</a:t>
            </a:r>
          </a:p>
          <a:p>
            <a:pPr eaLnBrk="1" hangingPunct="1">
              <a:lnSpc>
                <a:spcPct val="90000"/>
              </a:lnSpc>
            </a:pPr>
            <a:endParaRPr lang="en-US" altLang="tr-TR" sz="2800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tr-TR" sz="2600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A8F470A0-E3B8-40D0-BB23-579C7B0877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314D876-351B-4F42-9A8D-6B2E8533FA1C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tr-TR">
              <a:solidFill>
                <a:srgbClr val="FE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206263-ED2A-4BFE-BBFA-76058759CA89}"/>
              </a:ext>
            </a:extLst>
          </p:cNvPr>
          <p:cNvGrpSpPr/>
          <p:nvPr/>
        </p:nvGrpSpPr>
        <p:grpSpPr>
          <a:xfrm>
            <a:off x="9220200" y="2787134"/>
            <a:ext cx="2555874" cy="1283732"/>
            <a:chOff x="8541628" y="0"/>
            <a:chExt cx="2555874" cy="12837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08ECC9-C65A-432E-9DC0-CCD6C2251EC5}"/>
                </a:ext>
              </a:extLst>
            </p:cNvPr>
            <p:cNvGrpSpPr/>
            <p:nvPr/>
          </p:nvGrpSpPr>
          <p:grpSpPr>
            <a:xfrm>
              <a:off x="8541628" y="0"/>
              <a:ext cx="2555874" cy="1283732"/>
              <a:chOff x="9067800" y="2263140"/>
              <a:chExt cx="2555874" cy="128373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DB90B1-8635-4D1D-9463-15BE259CC738}"/>
                  </a:ext>
                </a:extLst>
              </p:cNvPr>
              <p:cNvSpPr txBox="1"/>
              <p:nvPr/>
            </p:nvSpPr>
            <p:spPr>
              <a:xfrm>
                <a:off x="9067800" y="226314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A</a:t>
                </a:r>
                <a:endParaRPr lang="tr-TR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71D49E-0133-4075-B51F-529A3E3F51B4}"/>
                  </a:ext>
                </a:extLst>
              </p:cNvPr>
              <p:cNvSpPr txBox="1"/>
              <p:nvPr/>
            </p:nvSpPr>
            <p:spPr>
              <a:xfrm>
                <a:off x="10477499" y="226825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B</a:t>
                </a:r>
                <a:endParaRPr lang="tr-TR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0D73C2-93F4-469D-890E-747E8E8CF0A0}"/>
                  </a:ext>
                </a:extLst>
              </p:cNvPr>
              <p:cNvSpPr txBox="1"/>
              <p:nvPr/>
            </p:nvSpPr>
            <p:spPr>
              <a:xfrm>
                <a:off x="9904412" y="317754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C</a:t>
                </a:r>
                <a:endParaRPr lang="tr-TR" dirty="0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E5F99E-3A91-4A54-8DC7-85A388AB3BB7}"/>
                </a:ext>
              </a:extLst>
            </p:cNvPr>
            <p:cNvCxnSpPr>
              <a:cxnSpLocks/>
            </p:cNvCxnSpPr>
            <p:nvPr/>
          </p:nvCxnSpPr>
          <p:spPr>
            <a:xfrm>
              <a:off x="8959934" y="306524"/>
              <a:ext cx="764654" cy="60063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DAB604E-1534-4778-81FB-36C6DEA70C8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9951328" y="255945"/>
              <a:ext cx="502088" cy="65845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53AA288F-C2D0-464D-BEC6-7D2325618405}"/>
              </a:ext>
            </a:extLst>
          </p:cNvPr>
          <p:cNvSpPr/>
          <p:nvPr/>
        </p:nvSpPr>
        <p:spPr>
          <a:xfrm>
            <a:off x="9297785" y="2081127"/>
            <a:ext cx="2514598" cy="2616206"/>
          </a:xfrm>
          <a:prstGeom prst="mathMultiply">
            <a:avLst>
              <a:gd name="adj1" fmla="val 7173"/>
            </a:avLst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Inheritance: Need for &amp; Definition &amp; Terms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Type of Inheritance</a:t>
            </a:r>
          </a:p>
          <a:p>
            <a:r>
              <a:rPr lang="en-US" altLang="tr-TR" sz="2800" dirty="0">
                <a:solidFill>
                  <a:schemeClr val="tx1"/>
                </a:solidFill>
              </a:rPr>
              <a:t>Inheritance for Code Reusability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with Constructor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Super keyword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for Method Overriding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73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F8EBAF-4BC9-4792-A1F3-6605B96CF626}"/>
              </a:ext>
            </a:extLst>
          </p:cNvPr>
          <p:cNvSpPr/>
          <p:nvPr/>
        </p:nvSpPr>
        <p:spPr>
          <a:xfrm>
            <a:off x="304800" y="1447800"/>
            <a:ext cx="5978980" cy="4544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601" name="Rectangle 2">
            <a:extLst>
              <a:ext uri="{FF2B5EF4-FFF2-40B4-BE49-F238E27FC236}">
                <a16:creationId xmlns:a16="http://schemas.microsoft.com/office/drawing/2014/main" id="{5F78D864-A680-4F01-B7D7-FC915DD79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Inheritance for Code Reusability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00D3A8-A3DB-4F2C-8F58-7250749D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637" y="1749743"/>
            <a:ext cx="3876675" cy="1219200"/>
          </a:xfrm>
          <a:prstGeom prst="rect">
            <a:avLst/>
          </a:prstGeom>
        </p:spPr>
      </p:pic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9108141-8D49-4366-99FE-9B1B922EA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9C5C6E7-4FF9-4734-A57D-CF5FB0DB085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tr-TR" dirty="0">
              <a:solidFill>
                <a:srgbClr val="FE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F7842C-E316-4531-ABFD-98B9942E80E2}"/>
              </a:ext>
            </a:extLst>
          </p:cNvPr>
          <p:cNvSpPr/>
          <p:nvPr/>
        </p:nvSpPr>
        <p:spPr>
          <a:xfrm>
            <a:off x="6400800" y="1447801"/>
            <a:ext cx="2808106" cy="4011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tr-TR" sz="2400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US" altLang="tr-TR" sz="2400" dirty="0">
                <a:solidFill>
                  <a:srgbClr val="0000FF"/>
                </a:solidFill>
                <a:latin typeface="+mj-lt"/>
              </a:rPr>
              <a:t>Cat </a:t>
            </a:r>
            <a:r>
              <a:rPr lang="en-US" altLang="tr-TR" sz="2400" dirty="0">
                <a:solidFill>
                  <a:schemeClr val="tx1"/>
                </a:solidFill>
                <a:latin typeface="+mj-lt"/>
              </a:rPr>
              <a:t>object</a:t>
            </a: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have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/>
                </a:solidFill>
                <a:latin typeface="Consolas" panose="020B0609020204030204" pitchFamily="49" charset="0"/>
              </a:rPr>
              <a:t>color</a:t>
            </a: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age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meow()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eat()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5D3DB-5B71-4509-A566-1D545989A54E}"/>
              </a:ext>
            </a:extLst>
          </p:cNvPr>
          <p:cNvSpPr txBox="1"/>
          <p:nvPr/>
        </p:nvSpPr>
        <p:spPr>
          <a:xfrm>
            <a:off x="3695700" y="6234112"/>
            <a:ext cx="5410200" cy="584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Let's move to </a:t>
            </a:r>
            <a:r>
              <a:rPr lang="en-US" sz="3200" dirty="0" err="1"/>
              <a:t>Netbeans</a:t>
            </a:r>
            <a:r>
              <a:rPr lang="en-US" sz="3200" dirty="0"/>
              <a:t>!</a:t>
            </a:r>
            <a:endParaRPr lang="tr-T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D4490-FEA6-45C8-ADC2-5E366A344B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31"/>
          <a:stretch/>
        </p:blipFill>
        <p:spPr>
          <a:xfrm>
            <a:off x="531813" y="3164205"/>
            <a:ext cx="5133975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657C87-BAE2-4A44-AC80-C783C6AD9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06" y="4486275"/>
            <a:ext cx="4648200" cy="12287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BF1294-DE2E-4D64-AC89-9B9035FD75C2}"/>
              </a:ext>
            </a:extLst>
          </p:cNvPr>
          <p:cNvSpPr/>
          <p:nvPr/>
        </p:nvSpPr>
        <p:spPr>
          <a:xfrm>
            <a:off x="9325926" y="1447799"/>
            <a:ext cx="2808106" cy="4011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tr-TR" sz="2400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US" altLang="tr-TR" sz="2400" dirty="0">
                <a:solidFill>
                  <a:srgbClr val="0000FF"/>
                </a:solidFill>
                <a:latin typeface="+mj-lt"/>
              </a:rPr>
              <a:t>Dog </a:t>
            </a:r>
            <a:r>
              <a:rPr lang="en-US" altLang="tr-TR" sz="2400" dirty="0">
                <a:solidFill>
                  <a:schemeClr val="tx1"/>
                </a:solidFill>
                <a:latin typeface="+mj-lt"/>
              </a:rPr>
              <a:t>object</a:t>
            </a: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have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/>
                </a:solidFill>
                <a:latin typeface="Consolas" panose="020B0609020204030204" pitchFamily="49" charset="0"/>
              </a:rPr>
              <a:t>color</a:t>
            </a: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/>
                </a:solidFill>
                <a:latin typeface="Consolas" panose="020B0609020204030204" pitchFamily="49" charset="0"/>
              </a:rPr>
              <a:t>breed</a:t>
            </a: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bark()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eat()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A4667-1682-4AE7-8EE3-54CD1B485DE4}"/>
              </a:ext>
            </a:extLst>
          </p:cNvPr>
          <p:cNvSpPr/>
          <p:nvPr/>
        </p:nvSpPr>
        <p:spPr>
          <a:xfrm>
            <a:off x="6400801" y="5530334"/>
            <a:ext cx="57332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We reuse codes that in Parent class</a:t>
            </a:r>
            <a:endParaRPr lang="tr-TR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542BC51-4A08-4176-900D-BDB2C4C744E2}"/>
              </a:ext>
            </a:extLst>
          </p:cNvPr>
          <p:cNvSpPr txBox="1"/>
          <p:nvPr/>
        </p:nvSpPr>
        <p:spPr>
          <a:xfrm>
            <a:off x="8564880" y="2107245"/>
            <a:ext cx="3627120" cy="39887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tr-TR" dirty="0"/>
          </a:p>
        </p:txBody>
      </p:sp>
      <p:sp>
        <p:nvSpPr>
          <p:cNvPr id="28673" name="Rectangle 2">
            <a:extLst>
              <a:ext uri="{FF2B5EF4-FFF2-40B4-BE49-F238E27FC236}">
                <a16:creationId xmlns:a16="http://schemas.microsoft.com/office/drawing/2014/main" id="{8AAEA367-5903-4249-87B6-4CCB351AE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Multiple layers of inheritance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4916F08F-2FA4-4817-BFF9-BE4C16BEBE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1" y="2133600"/>
            <a:ext cx="8153400" cy="441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possible to extend a class that itself is a child class; </a:t>
            </a:r>
            <a:br>
              <a:rPr lang="en-US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tr-TR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 chains like this can be arbitrarily deep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C70038AE-60A6-4F01-8C22-0671923A48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1DA6147-8888-4B44-9DCA-92BA2391ADDB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tr-TR" dirty="0">
              <a:solidFill>
                <a:srgbClr val="FEFFFF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2CCA3E-E530-4C2A-AD70-034AA76016E8}"/>
              </a:ext>
            </a:extLst>
          </p:cNvPr>
          <p:cNvCxnSpPr>
            <a:cxnSpLocks/>
          </p:cNvCxnSpPr>
          <p:nvPr/>
        </p:nvCxnSpPr>
        <p:spPr>
          <a:xfrm flipV="1">
            <a:off x="10308223" y="2853154"/>
            <a:ext cx="0" cy="81179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715B3C-3040-4664-BF24-2A5420922921}"/>
              </a:ext>
            </a:extLst>
          </p:cNvPr>
          <p:cNvCxnSpPr>
            <a:cxnSpLocks/>
          </p:cNvCxnSpPr>
          <p:nvPr/>
        </p:nvCxnSpPr>
        <p:spPr>
          <a:xfrm flipV="1">
            <a:off x="10308222" y="4003506"/>
            <a:ext cx="1" cy="50969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3AB0B8-19AE-49F0-AFAD-DF143F58991F}"/>
              </a:ext>
            </a:extLst>
          </p:cNvPr>
          <p:cNvGrpSpPr/>
          <p:nvPr/>
        </p:nvGrpSpPr>
        <p:grpSpPr>
          <a:xfrm>
            <a:off x="8610600" y="2514600"/>
            <a:ext cx="3460299" cy="2318970"/>
            <a:chOff x="7802879" y="2263140"/>
            <a:chExt cx="3460299" cy="231897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C1D970-9FF8-40DA-B08E-2FDED75F2F51}"/>
                </a:ext>
              </a:extLst>
            </p:cNvPr>
            <p:cNvSpPr txBox="1"/>
            <p:nvPr/>
          </p:nvSpPr>
          <p:spPr>
            <a:xfrm>
              <a:off x="8427694" y="2263140"/>
              <a:ext cx="1903413" cy="3385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tr-T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Animal</a:t>
              </a:r>
              <a:endParaRPr lang="tr-TR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20C743-9ECA-4AC5-B9B3-1F4947BACD05}"/>
                </a:ext>
              </a:extLst>
            </p:cNvPr>
            <p:cNvSpPr txBox="1"/>
            <p:nvPr/>
          </p:nvSpPr>
          <p:spPr>
            <a:xfrm>
              <a:off x="8427694" y="3413492"/>
              <a:ext cx="1903413" cy="3385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tr-T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Cat</a:t>
              </a:r>
              <a:endParaRPr lang="tr-TR" sz="16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8228C-2686-49A2-B957-13DA6FA4A36E}"/>
                </a:ext>
              </a:extLst>
            </p:cNvPr>
            <p:cNvSpPr txBox="1"/>
            <p:nvPr/>
          </p:nvSpPr>
          <p:spPr>
            <a:xfrm>
              <a:off x="7802879" y="4243556"/>
              <a:ext cx="3460299" cy="3385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dirty="0">
                  <a:solidFill>
                    <a:schemeClr val="bg1"/>
                  </a:solidFill>
                </a:rPr>
                <a:t>BritishShortHair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72306A5-556C-4167-BB8E-350007EC7AD4}"/>
              </a:ext>
            </a:extLst>
          </p:cNvPr>
          <p:cNvSpPr txBox="1"/>
          <p:nvPr/>
        </p:nvSpPr>
        <p:spPr>
          <a:xfrm>
            <a:off x="8564880" y="6131814"/>
            <a:ext cx="36271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MultiLevel</a:t>
            </a:r>
            <a:r>
              <a:rPr lang="en-US" sz="2000" dirty="0"/>
              <a:t>  inheritance</a:t>
            </a:r>
            <a:endParaRPr lang="tr-T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74D58-9442-4139-A780-1D639D26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18" y="4832350"/>
            <a:ext cx="6315075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A2484095-CC49-4E49-83DF-01C22452E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inheritance: An example</a:t>
            </a:r>
            <a:endParaRPr lang="tr-TR" dirty="0"/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77EE6453-7900-4A1F-B23F-A199B1123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8238" y="1412875"/>
            <a:ext cx="9986962" cy="52625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tr-TR" sz="2400" dirty="0"/>
              <a:t>Deeper layered chain of classes, </a:t>
            </a:r>
          </a:p>
          <a:p>
            <a:pPr eaLnBrk="1" hangingPunct="1"/>
            <a:r>
              <a:rPr lang="en-US" altLang="tr-TR" sz="2400" dirty="0"/>
              <a:t>Many children extending many layers of parents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ECF90818-9AD4-4451-B15A-E9C6B56D82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0C8731B-FB29-48B5-8EF6-0D2BA63974EB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tr-TR">
              <a:solidFill>
                <a:srgbClr val="FEFFFF"/>
              </a:solidFill>
            </a:endParaRPr>
          </a:p>
        </p:txBody>
      </p:sp>
      <p:pic>
        <p:nvPicPr>
          <p:cNvPr id="29700" name="Picture 4" descr="C:\Document\335\object.gif">
            <a:extLst>
              <a:ext uri="{FF2B5EF4-FFF2-40B4-BE49-F238E27FC236}">
                <a16:creationId xmlns:a16="http://schemas.microsoft.com/office/drawing/2014/main" id="{C7DB0B01-27A6-425B-A38C-2A92552E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438400"/>
            <a:ext cx="777240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Inheritance: Need for &amp; Definition &amp; Terms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Type of Inheritance</a:t>
            </a:r>
          </a:p>
          <a:p>
            <a:r>
              <a:rPr lang="en-US" altLang="tr-TR" sz="2800" dirty="0">
                <a:solidFill>
                  <a:schemeClr val="bg1">
                    <a:lumMod val="50000"/>
                  </a:schemeClr>
                </a:solidFill>
              </a:rPr>
              <a:t>Inheritance for Code Reusability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Inheritance with Constructor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Super keyword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for Method Overriding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86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F78D864-A680-4F01-B7D7-FC915DD79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9904413" cy="9212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dirty="0"/>
              <a:t>Inheritance with Constructor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964569-F8F5-438D-9DDF-B05AE2F25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5631" y="1277278"/>
            <a:ext cx="5443537" cy="55045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tr-TR" altLang="en-US" dirty="0"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9108141-8D49-4366-99FE-9B1B922EA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9C5C6E7-4FF9-4734-A57D-CF5FB0DB085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84E3BE-6606-4FA6-86A0-780418729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968" y="1277278"/>
            <a:ext cx="6248400" cy="3904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 3" panose="05040102010807070707" pitchFamily="18" charset="2"/>
              <a:buNone/>
            </a:pPr>
            <a:endParaRPr lang="tr-TR" alt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CD9DB-BC26-426B-8091-25DECC16846A}"/>
              </a:ext>
            </a:extLst>
          </p:cNvPr>
          <p:cNvSpPr/>
          <p:nvPr/>
        </p:nvSpPr>
        <p:spPr>
          <a:xfrm>
            <a:off x="5899968" y="5253966"/>
            <a:ext cx="6248400" cy="15278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1" hangingPunct="1"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Remark:</a:t>
            </a:r>
            <a:r>
              <a:rPr lang="en-US" altLang="tr-TR" dirty="0"/>
              <a:t> if the superclass has a constructor that requires any arguments (not </a:t>
            </a:r>
            <a:r>
              <a:rPr lang="en-US" altLang="tr-TR" dirty="0">
                <a:latin typeface="Courier New" panose="02070309020205020404" pitchFamily="49" charset="0"/>
              </a:rPr>
              <a:t>default constructor</a:t>
            </a:r>
            <a:r>
              <a:rPr lang="en-US" altLang="tr-TR" dirty="0"/>
              <a:t>),</a:t>
            </a:r>
            <a:br>
              <a:rPr lang="en-US" altLang="tr-TR" dirty="0"/>
            </a:br>
            <a:r>
              <a:rPr lang="en-US" altLang="tr-TR" dirty="0"/>
              <a:t> you </a:t>
            </a:r>
            <a:r>
              <a:rPr lang="en-US" altLang="tr-TR" i="1" dirty="0"/>
              <a:t>must </a:t>
            </a:r>
            <a:r>
              <a:rPr lang="en-US" altLang="tr-TR" dirty="0"/>
              <a:t>put a constructor in the subclass and have it call the super-constructor </a:t>
            </a:r>
            <a:br>
              <a:rPr lang="en-US" altLang="tr-TR" dirty="0"/>
            </a:br>
            <a:r>
              <a:rPr lang="en-US" altLang="tr-TR" b="1" dirty="0"/>
              <a:t>(call to super-constructor must be the first statement)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F224E-B9C1-431F-A262-6166F7CC6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1" y="1355559"/>
            <a:ext cx="4483930" cy="2317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F9447-2B21-453E-98AD-C1BC7B2EF3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01"/>
          <a:stretch/>
        </p:blipFill>
        <p:spPr>
          <a:xfrm>
            <a:off x="417313" y="3886200"/>
            <a:ext cx="5069087" cy="28378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B3FA0C-53AB-4BBB-AC22-774625869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1367557"/>
            <a:ext cx="5215606" cy="252191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4086835-0F71-47B0-B669-BB5A688906B4}"/>
              </a:ext>
            </a:extLst>
          </p:cNvPr>
          <p:cNvGrpSpPr/>
          <p:nvPr/>
        </p:nvGrpSpPr>
        <p:grpSpPr>
          <a:xfrm>
            <a:off x="818256" y="2039430"/>
            <a:ext cx="6115944" cy="3142173"/>
            <a:chOff x="2596843" y="2729479"/>
            <a:chExt cx="6115944" cy="32275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B7EB58-BDF5-4FE4-A756-C541F2DE8B26}"/>
                </a:ext>
              </a:extLst>
            </p:cNvPr>
            <p:cNvSpPr/>
            <p:nvPr/>
          </p:nvSpPr>
          <p:spPr>
            <a:xfrm>
              <a:off x="2596843" y="2729479"/>
              <a:ext cx="4267200" cy="8648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eaLnBrk="1" hangingPunct="1">
                <a:buFont typeface="Wingdings 3" panose="05040102010807070707" pitchFamily="18" charset="2"/>
                <a:buNone/>
              </a:pPr>
              <a:r>
                <a:rPr lang="tr-TR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tr-TR" altLang="en-US" sz="1400" dirty="0"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Animal</a:t>
              </a:r>
              <a:r>
                <a:rPr lang="tr-T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 </a:t>
              </a:r>
              <a:r>
                <a:rPr lang="en-US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color</a:t>
              </a:r>
              <a:r>
                <a:rPr lang="tr-T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){</a:t>
              </a:r>
              <a:br>
                <a:rPr lang="en-US" altLang="en-US" sz="1400" dirty="0">
                  <a:latin typeface="Consolas" panose="020B0609020204030204" pitchFamily="49" charset="0"/>
                </a:rPr>
              </a:br>
              <a:r>
                <a:rPr lang="en-US" altLang="en-US" sz="1400" dirty="0">
                  <a:latin typeface="Consolas" panose="020B0609020204030204" pitchFamily="49" charset="0"/>
                </a:rPr>
                <a:t>	</a:t>
              </a:r>
              <a:r>
                <a:rPr lang="en-US" alt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.color</a:t>
              </a:r>
              <a:r>
                <a:rPr lang="tr-T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color</a:t>
              </a:r>
              <a:r>
                <a:rPr lang="tr-T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indent="0" eaLnBrk="1" hangingPunct="1">
                <a:buFont typeface="Wingdings 3" panose="05040102010807070707" pitchFamily="18" charset="2"/>
                <a:buNone/>
              </a:pPr>
              <a:r>
                <a:rPr lang="tr-T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764D945-1E15-47AD-B531-F53F1AA7C0F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64043" y="3026351"/>
              <a:ext cx="1848744" cy="190705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BD0A8A5-E662-411F-B3EA-78A1F927D037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rot="5400000" flipH="1" flipV="1">
              <a:off x="4485844" y="3578851"/>
              <a:ext cx="2795142" cy="1961256"/>
            </a:xfrm>
            <a:prstGeom prst="bentConnector4">
              <a:avLst>
                <a:gd name="adj1" fmla="val 1158"/>
                <a:gd name="adj2" fmla="val 111656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5E02AE-08F3-446E-A2EB-B78C06DECFBD}"/>
              </a:ext>
            </a:extLst>
          </p:cNvPr>
          <p:cNvCxnSpPr>
            <a:cxnSpLocks/>
          </p:cNvCxnSpPr>
          <p:nvPr/>
        </p:nvCxnSpPr>
        <p:spPr>
          <a:xfrm>
            <a:off x="531813" y="3723868"/>
            <a:ext cx="464978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1F1430B-A812-4607-A3F1-B9396917370B}"/>
              </a:ext>
            </a:extLst>
          </p:cNvPr>
          <p:cNvSpPr/>
          <p:nvPr/>
        </p:nvSpPr>
        <p:spPr>
          <a:xfrm>
            <a:off x="1295400" y="4953000"/>
            <a:ext cx="1828800" cy="300966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2AEC91-F4CB-4D62-B584-D6E79B272164}"/>
              </a:ext>
            </a:extLst>
          </p:cNvPr>
          <p:cNvSpPr/>
          <p:nvPr/>
        </p:nvSpPr>
        <p:spPr>
          <a:xfrm>
            <a:off x="6934200" y="2363622"/>
            <a:ext cx="1828800" cy="300966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57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A267-060F-4294-AEE4-6C12EABF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960A-CE0F-40D0-B746-A79BF113E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556792"/>
            <a:ext cx="10737204" cy="4615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Object-Oriented Programming</a:t>
            </a:r>
            <a:r>
              <a:rPr lang="en-US" sz="2800" dirty="0"/>
              <a:t> is a methodology to design a program using classes and objects. It simplifies the software development and maintenance by providing some concepts: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tr-TR" dirty="0"/>
              <a:t>Class </a:t>
            </a:r>
            <a:endParaRPr lang="en-US" dirty="0"/>
          </a:p>
          <a:p>
            <a:pPr lvl="1"/>
            <a:r>
              <a:rPr lang="tr-TR" dirty="0"/>
              <a:t>Object</a:t>
            </a:r>
            <a:endParaRPr lang="en-US" sz="2400" dirty="0"/>
          </a:p>
          <a:p>
            <a:pPr lvl="1"/>
            <a:r>
              <a:rPr lang="tr-TR" sz="2400" dirty="0"/>
              <a:t>Encapsulation</a:t>
            </a:r>
          </a:p>
          <a:p>
            <a:pPr lvl="1"/>
            <a:r>
              <a:rPr lang="tr-TR" sz="2400" dirty="0"/>
              <a:t>Inheritance</a:t>
            </a:r>
          </a:p>
          <a:p>
            <a:pPr lvl="1"/>
            <a:r>
              <a:rPr lang="tr-TR" sz="2400" dirty="0"/>
              <a:t>Polymorphism</a:t>
            </a:r>
          </a:p>
          <a:p>
            <a:pPr lvl="1"/>
            <a:r>
              <a:rPr lang="tr-TR" sz="2400" dirty="0"/>
              <a:t>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97E52-AD77-4FD6-9B51-191641BA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7EE7E-DF02-42B5-B27E-1F8410DDD614}" type="slidenum">
              <a:rPr lang="en-US" altLang="tr-TR" smtClean="0"/>
              <a:pPr>
                <a:defRPr/>
              </a:pPr>
              <a:t>2</a:t>
            </a:fld>
            <a:endParaRPr lang="en-US" alt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83C16E-E3A3-4C6A-8C12-06BD1A3C0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39" y="3845768"/>
            <a:ext cx="365607" cy="381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AD753-E0A9-4768-AB98-A7D38AA1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217440"/>
            <a:ext cx="365607" cy="381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25CC2A-1D82-4F05-9206-CC1FEAAD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464767"/>
            <a:ext cx="365607" cy="3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DAE9-0941-48A1-8321-FE614CDA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super keyword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C346-9603-4C91-B992-B47D6BB89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1893202"/>
            <a:ext cx="4724400" cy="2441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>
                <a:latin typeface="Consolas" panose="020B0609020204030204" pitchFamily="49" charset="0"/>
              </a:rPr>
              <a:t>Test</a:t>
            </a:r>
            <a:r>
              <a:rPr lang="tr-TR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Dog d=new Dog(); 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d.printColor();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CAE8C-3D1F-40D8-8732-DC8806C3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FE2D7-F8CC-4D09-BEFA-A4307967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AF183C-0A61-4A53-8EBA-872A147365E3}"/>
              </a:ext>
            </a:extLst>
          </p:cNvPr>
          <p:cNvSpPr/>
          <p:nvPr/>
        </p:nvSpPr>
        <p:spPr>
          <a:xfrm>
            <a:off x="228600" y="189986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class Animal{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String color="white";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  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class Dog extends Animal{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String color="black";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void printColor(){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System.out.println(this.color);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//prints color of Dog class  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System.out.println(super.color);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//prints color of Animal class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7189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98ECA587-9522-438E-A065-CF5086F69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latin typeface="Courier New" panose="02070309020205020404" pitchFamily="49" charset="0"/>
              </a:rPr>
              <a:t>super</a:t>
            </a:r>
            <a:r>
              <a:rPr lang="en-US" altLang="tr-TR"/>
              <a:t> keyword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EEB26879-421B-4CF2-9243-90CEE83082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2773" y="1524000"/>
            <a:ext cx="10666413" cy="47593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refer to superclass (parent) of current class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used to refer to parent class's methods, variables, constructors to call them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needed when there is a name conflict with current class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800" dirty="0">
                <a:solidFill>
                  <a:schemeClr val="bg1">
                    <a:lumMod val="50000"/>
                  </a:schemeClr>
                </a:solidFill>
              </a:rPr>
              <a:t>useful when overriding and you want to keep the old behavior but add new behavior to it </a:t>
            </a:r>
            <a:r>
              <a:rPr lang="en-US" altLang="tr-TR" sz="2800" dirty="0">
                <a:solidFill>
                  <a:srgbClr val="FF0000"/>
                </a:solidFill>
              </a:rPr>
              <a:t>(method overriding)</a:t>
            </a:r>
            <a:br>
              <a:rPr lang="en-US" altLang="tr-TR" sz="2800" dirty="0">
                <a:solidFill>
                  <a:srgbClr val="FF0000"/>
                </a:solidFill>
              </a:rPr>
            </a:br>
            <a:endParaRPr lang="en-US" altLang="tr-TR" sz="2800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syntax:</a:t>
            </a:r>
            <a:br>
              <a:rPr lang="en-US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             // call parent’s constructor</a:t>
            </a:r>
            <a:b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.attributeName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// access parent’s attribute</a:t>
            </a:r>
            <a:b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.methodName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  // access parent’s method</a:t>
            </a:r>
            <a:endParaRPr lang="en-US" altLang="tr-TR" sz="2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90AFA547-3619-4061-897C-597E3D2C55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644DC2C-096C-4096-895C-717F26ED3577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tr-TR">
              <a:solidFill>
                <a:srgbClr val="FE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Inheritance: Need for &amp; Definition &amp; Terms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Type of Inheritance</a:t>
            </a:r>
          </a:p>
          <a:p>
            <a:r>
              <a:rPr lang="en-US" altLang="tr-TR" sz="2800" dirty="0">
                <a:solidFill>
                  <a:schemeClr val="bg1">
                    <a:lumMod val="50000"/>
                  </a:schemeClr>
                </a:solidFill>
              </a:rPr>
              <a:t>Inheritance for Code Reusability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with Constructor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Super keyword</a:t>
            </a:r>
          </a:p>
          <a:p>
            <a:r>
              <a:rPr lang="en-US" sz="2800" dirty="0">
                <a:solidFill>
                  <a:srgbClr val="2B2B2B"/>
                </a:solidFill>
              </a:rPr>
              <a:t>Inheritance for Method Overriding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842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F838-738E-4B79-8727-1D83B912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for Method Overriding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86BE-2973-4D8A-9D22-008CCA075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10818812" cy="3777622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 OOP, overriding means to override the functionality of an existing method.</a:t>
            </a:r>
          </a:p>
          <a:p>
            <a:endParaRPr lang="en-US" altLang="tr-TR" sz="2400" dirty="0">
              <a:solidFill>
                <a:schemeClr val="tx1"/>
              </a:solidFill>
            </a:endParaRPr>
          </a:p>
          <a:p>
            <a:r>
              <a:rPr lang="en-US" altLang="tr-TR" sz="2400" dirty="0">
                <a:solidFill>
                  <a:schemeClr val="tx1"/>
                </a:solidFill>
              </a:rPr>
              <a:t>Child class can replace behavior of its parent's methods by redefining them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 subclass can implement a parent class method based on its requirement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27A83-C50E-42C8-8B8B-682DB913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CCE56-6561-400B-A7D6-9DB2D6A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933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CADFD3D-AE09-45DF-9A1C-8D4BAD73C84A}"/>
              </a:ext>
            </a:extLst>
          </p:cNvPr>
          <p:cNvSpPr txBox="1"/>
          <p:nvPr/>
        </p:nvSpPr>
        <p:spPr>
          <a:xfrm>
            <a:off x="218173" y="1656407"/>
            <a:ext cx="6400800" cy="5142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D7288-4EFF-49D0-AF4D-3E8FBB6B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9AE7A-3F10-46FF-982F-30E17F1F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EB11A-D745-4A40-8EC7-89BC876A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65" y="1893771"/>
            <a:ext cx="5638800" cy="1415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E0025F-98DA-4DF9-A024-AFAE08B9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5" y="3378349"/>
            <a:ext cx="5697158" cy="1648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D28C7-AD53-42B4-AA8B-FCC553840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65" y="5094484"/>
            <a:ext cx="6010829" cy="16704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8DF956B-7C9E-4444-802F-F8B43A365CC6}"/>
              </a:ext>
            </a:extLst>
          </p:cNvPr>
          <p:cNvSpPr/>
          <p:nvPr/>
        </p:nvSpPr>
        <p:spPr>
          <a:xfrm>
            <a:off x="6812003" y="1656406"/>
            <a:ext cx="5303797" cy="4896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0BE450-E2D4-4B7A-A8F4-76F30A5FE8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7" r="1903"/>
          <a:stretch/>
        </p:blipFill>
        <p:spPr>
          <a:xfrm>
            <a:off x="6915686" y="1893771"/>
            <a:ext cx="5096429" cy="27010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7DDBDB-3FD7-46F1-B9F3-0B68E701F2DD}"/>
              </a:ext>
            </a:extLst>
          </p:cNvPr>
          <p:cNvSpPr/>
          <p:nvPr/>
        </p:nvSpPr>
        <p:spPr>
          <a:xfrm>
            <a:off x="6812002" y="5231049"/>
            <a:ext cx="5096429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tr-TR" sz="2400" dirty="0">
                <a:solidFill>
                  <a:srgbClr val="FF0000"/>
                </a:solidFill>
              </a:rPr>
              <a:t>you have already done this ...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tr-TR" sz="2400" dirty="0">
                <a:solidFill>
                  <a:srgbClr val="FF0000"/>
                </a:solidFill>
              </a:rPr>
              <a:t>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tr-TR" sz="2400" dirty="0">
                <a:solidFill>
                  <a:srgbClr val="FF0000"/>
                </a:solidFill>
              </a:rPr>
              <a:t>where?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FF7927-AB3C-4175-92A6-3AFD08C27AEA}"/>
              </a:ext>
            </a:extLst>
          </p:cNvPr>
          <p:cNvSpPr txBox="1">
            <a:spLocks/>
          </p:cNvSpPr>
          <p:nvPr/>
        </p:nvSpPr>
        <p:spPr bwMode="auto"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Method Overriding: Example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6318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EC7FE2-15AA-428B-9ADF-DD2E8E519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429" y="103234"/>
            <a:ext cx="6815141" cy="60404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1297-D912-418D-9762-E8AEC4B1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7021B-C779-4018-A0FF-9C945B98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29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Inheritance: Need for &amp; Definition &amp; Terms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Type of Inheritance</a:t>
            </a:r>
          </a:p>
          <a:p>
            <a:r>
              <a:rPr lang="en-US" altLang="tr-TR" sz="2800" dirty="0">
                <a:solidFill>
                  <a:schemeClr val="bg1">
                    <a:lumMod val="50000"/>
                  </a:schemeClr>
                </a:solidFill>
              </a:rPr>
              <a:t>Inheritance for Code Reusability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with Constructor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Super keyword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for Method Overriding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316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BA6FA374-5B03-4C9D-AC74-DB73B97D2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Access modifiers : protected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4186A1B2-8F5A-4A06-9F09-008596448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3" y="1264443"/>
            <a:ext cx="11050587" cy="562884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200" b="1" dirty="0">
                <a:solidFill>
                  <a:srgbClr val="003399"/>
                </a:solidFill>
                <a:latin typeface="+mj-lt"/>
              </a:rPr>
              <a:t>public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visible to all other classes</a:t>
            </a:r>
            <a:b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altLang="tr-T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public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class Animal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200" b="1" dirty="0">
                <a:solidFill>
                  <a:srgbClr val="003399"/>
                </a:solidFill>
                <a:latin typeface="+mj-lt"/>
              </a:rPr>
              <a:t>private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visible </a:t>
            </a:r>
            <a:r>
              <a:rPr lang="en-US" altLang="tr-TR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only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to the current class, its methods, and every instance (object) of its class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child class cannot refer to its parent's private members! </a:t>
            </a:r>
            <a:b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altLang="tr-T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private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String name;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200" b="1" dirty="0">
                <a:solidFill>
                  <a:srgbClr val="003399"/>
                </a:solidFill>
                <a:latin typeface="+mj-lt"/>
              </a:rPr>
              <a:t>protected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(this one's new to us): visible to the current class, and all of its child classes</a:t>
            </a:r>
            <a:b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tr-T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protected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int age;</a:t>
            </a:r>
            <a:br>
              <a:rPr lang="en-US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11B70B13-F1D5-4140-8692-E373E983E5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37567" y="5999756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7E66B27-897B-4B59-AC9A-E9550336DA1F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BC5132-B57D-4F1F-A9F3-2A07568F455C}"/>
              </a:ext>
            </a:extLst>
          </p:cNvPr>
          <p:cNvSpPr/>
          <p:nvPr/>
        </p:nvSpPr>
        <p:spPr>
          <a:xfrm>
            <a:off x="10384466" y="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Access Control 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71B8D-A022-4D76-AB39-B68D03585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1414" y="3529606"/>
            <a:ext cx="8084553" cy="29351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E930F0-71FB-4CF9-9347-EA350B071CA0}"/>
              </a:ext>
            </a:extLst>
          </p:cNvPr>
          <p:cNvSpPr/>
          <p:nvPr/>
        </p:nvSpPr>
        <p:spPr>
          <a:xfrm rot="16573989" flipH="1" flipV="1">
            <a:off x="8503919" y="1343169"/>
            <a:ext cx="45719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F130-DCD8-4CFE-8A6D-AF0D7764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and Inheritance</a:t>
            </a:r>
            <a:br>
              <a:rPr lang="en-US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5B3D-F2E6-4DCE-8CD8-59AD5E745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287000" cy="4405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800" dirty="0"/>
              <a:t>The following rules for inherited methods are enforced :</a:t>
            </a:r>
          </a:p>
          <a:p>
            <a:pPr marL="0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Public methods in a superclass also must be public in all subclasses.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Protected methods in a superclass must be protected or public in subclasses; </a:t>
            </a:r>
            <a:r>
              <a:rPr lang="en-US" sz="2400" b="1" dirty="0"/>
              <a:t>they cannot be private.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Private methods are not inherited at all, so there is no rule for them.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04F1CE-C2C5-4453-900E-45CB1E3FB4BA}"/>
              </a:ext>
            </a:extLst>
          </p:cNvPr>
          <p:cNvSpPr/>
          <p:nvPr/>
        </p:nvSpPr>
        <p:spPr>
          <a:xfrm>
            <a:off x="10384466" y="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Access Control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2467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2AFCB6F0-6C1D-4AA5-ABC5-F5864F6DC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623888"/>
            <a:ext cx="9675813" cy="1281112"/>
          </a:xfrm>
        </p:spPr>
        <p:txBody>
          <a:bodyPr/>
          <a:lstStyle/>
          <a:p>
            <a:pPr eaLnBrk="1" hangingPunct="1"/>
            <a:r>
              <a:rPr lang="en-US" altLang="tr-TR" dirty="0"/>
              <a:t>Example: An Access modifier problem</a:t>
            </a:r>
            <a:endParaRPr lang="en-US" altLang="tr-TR" sz="4000" dirty="0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83DFCC95-8763-4110-8CB4-91C91BC6F4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6096000" cy="52054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0"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Parent {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	private int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attribute1;</a:t>
            </a:r>
            <a:b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protected int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attribute2;</a:t>
            </a:r>
            <a:b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int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attribute3;</a:t>
            </a:r>
            <a:b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protected final static int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attribute5=1;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tr-TR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 void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method1() {}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  public void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method2() {}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  protected void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setAttribute1(</a:t>
            </a: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value){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	</a:t>
            </a: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attribute1 = value;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FA31D8DD-BA18-409E-AE40-E95BF7F3DA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9F494B5-9479-4571-AD4B-3B8DA9270FCA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3A4607-3903-467E-8836-D4C4C6500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524000"/>
            <a:ext cx="5562600" cy="520541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Child </a:t>
            </a: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Parent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public int attribute4;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Child() {     // Which are legal?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	 attribute4 = 0;        // _________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attribute1++;      	// _________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attribute2++;      	// _________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attribute3++;      	// _________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attribute5++;      	// _________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super.method1();     // _________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method2();         	// _________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setAttribute1(attribute4); // _____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97348-1137-470B-BDA8-5AE69A4D7AC3}"/>
              </a:ext>
            </a:extLst>
          </p:cNvPr>
          <p:cNvSpPr/>
          <p:nvPr/>
        </p:nvSpPr>
        <p:spPr>
          <a:xfrm>
            <a:off x="10384466" y="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Access Control 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/>
              <a:t>Inheritance: Definition &amp; Terms</a:t>
            </a:r>
          </a:p>
          <a:p>
            <a:r>
              <a:rPr lang="en-US" sz="2800" dirty="0"/>
              <a:t>Types of Inheritance</a:t>
            </a:r>
          </a:p>
          <a:p>
            <a:r>
              <a:rPr lang="en-US" altLang="tr-TR" sz="2800" dirty="0"/>
              <a:t>Inheritance for Code Reusability</a:t>
            </a:r>
          </a:p>
          <a:p>
            <a:r>
              <a:rPr lang="en-US" sz="2800" dirty="0"/>
              <a:t>Inheritance with Constructor</a:t>
            </a:r>
          </a:p>
          <a:p>
            <a:pPr lvl="1"/>
            <a:r>
              <a:rPr lang="en-US" sz="2400" dirty="0"/>
              <a:t>Super keyword</a:t>
            </a:r>
          </a:p>
          <a:p>
            <a:r>
              <a:rPr lang="en-US" sz="2800" dirty="0"/>
              <a:t>Inheritance for Method Overriding</a:t>
            </a:r>
          </a:p>
          <a:p>
            <a:r>
              <a:rPr lang="en-US" sz="2800" dirty="0"/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3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E0A981DB-0526-4408-B441-EF9B60BFC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Class diagram: inheritance-1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4AC70AFB-E123-4C5E-B69A-B9354593B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50976"/>
            <a:ext cx="5334000" cy="49498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tr-TR" sz="2200" dirty="0"/>
              <a:t>classes that have inheritance relationships are connected by </a:t>
            </a:r>
            <a:r>
              <a:rPr lang="en-US" altLang="tr-TR" sz="2200" b="1" dirty="0"/>
              <a:t>arrows</a:t>
            </a:r>
          </a:p>
          <a:p>
            <a:pPr eaLnBrk="1" hangingPunct="1"/>
            <a:r>
              <a:rPr lang="en-US" altLang="tr-TR" sz="2200" dirty="0"/>
              <a:t>hierarchies drawn top-down with arrows from child to parent</a:t>
            </a:r>
          </a:p>
          <a:p>
            <a:pPr eaLnBrk="1" hangingPunct="1"/>
            <a:endParaRPr lang="en-US" altLang="tr-TR" sz="2400" dirty="0"/>
          </a:p>
          <a:p>
            <a:pPr eaLnBrk="1" hangingPunct="1"/>
            <a:endParaRPr lang="en-US" altLang="tr-TR" sz="2400" dirty="0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590E615E-0E84-41E1-B27D-2FEB42DFF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E12FB17-BB86-48FC-A0A1-D7CA76B0D2F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tr-TR">
              <a:solidFill>
                <a:srgbClr val="FEFFFF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B11DD93-4AF2-44B2-B17A-1CBCB53B9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82239"/>
            <a:ext cx="3048000" cy="2789087"/>
          </a:xfrm>
          <a:prstGeom prst="rect">
            <a:avLst/>
          </a:prstGeom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008526-B583-4229-9208-924E624A5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799" y="1450976"/>
            <a:ext cx="5637213" cy="49498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tr-TR" sz="2400" dirty="0"/>
              <a:t>Attributes</a:t>
            </a:r>
            <a:br>
              <a:rPr lang="en-US" altLang="tr-TR" sz="2400" dirty="0"/>
            </a:br>
            <a:r>
              <a:rPr lang="en-US" altLang="tr-TR" b="1" i="1" dirty="0" err="1"/>
              <a:t>accessModifier</a:t>
            </a:r>
            <a:r>
              <a:rPr lang="en-US" altLang="tr-TR" b="1" dirty="0"/>
              <a:t> </a:t>
            </a:r>
            <a:r>
              <a:rPr lang="en-US" altLang="tr-TR" b="1" i="1" dirty="0"/>
              <a:t>name</a:t>
            </a:r>
            <a:r>
              <a:rPr lang="en-US" altLang="tr-TR" b="1" dirty="0"/>
              <a:t> : </a:t>
            </a:r>
            <a:r>
              <a:rPr lang="en-US" altLang="tr-TR" b="1" i="1" dirty="0"/>
              <a:t>type</a:t>
            </a:r>
            <a:endParaRPr lang="en-US" altLang="tr-TR" dirty="0"/>
          </a:p>
          <a:p>
            <a:pPr lvl="1" eaLnBrk="1" hangingPunct="1"/>
            <a:r>
              <a:rPr lang="en-US" altLang="tr-TR" sz="2000" dirty="0"/>
              <a:t>- for private</a:t>
            </a:r>
          </a:p>
          <a:p>
            <a:pPr lvl="1" eaLnBrk="1" hangingPunct="1"/>
            <a:r>
              <a:rPr lang="en-US" altLang="tr-TR" sz="2000" dirty="0"/>
              <a:t>+ for public </a:t>
            </a:r>
          </a:p>
          <a:p>
            <a:pPr lvl="1" eaLnBrk="1" hangingPunct="1"/>
            <a:r>
              <a:rPr lang="en-US" altLang="tr-TR" sz="2000" dirty="0">
                <a:solidFill>
                  <a:srgbClr val="FF0000"/>
                </a:solidFill>
              </a:rPr>
              <a:t># for protected</a:t>
            </a:r>
          </a:p>
          <a:p>
            <a:pPr lvl="1" eaLnBrk="1" hangingPunct="1"/>
            <a:endParaRPr lang="en-US" altLang="tr-TR" sz="2400" dirty="0"/>
          </a:p>
        </p:txBody>
      </p:sp>
      <p:pic>
        <p:nvPicPr>
          <p:cNvPr id="8" name="Picture 4" descr="\\Marty\C\Document\UMLclass.gif">
            <a:extLst>
              <a:ext uri="{FF2B5EF4-FFF2-40B4-BE49-F238E27FC236}">
                <a16:creationId xmlns:a16="http://schemas.microsoft.com/office/drawing/2014/main" id="{F0F6B781-7EDE-4CC9-899A-155888A0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368">
            <a:off x="9030506" y="2526097"/>
            <a:ext cx="2287588" cy="35628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0EA56859-5F46-4E66-AB18-1647078F6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Class diagram: inheritance -2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D50D05E-2ECF-4B24-B5FD-A62A528B7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3" y="1412875"/>
            <a:ext cx="4876801" cy="53546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tr-TR" sz="2400" b="1" dirty="0"/>
              <a:t>inheritance relationships</a:t>
            </a:r>
            <a:br>
              <a:rPr lang="en-US" altLang="tr-TR" sz="2400" b="1" dirty="0"/>
            </a:br>
            <a:r>
              <a:rPr lang="en-US" altLang="tr-TR" sz="2400" b="1" dirty="0"/>
              <a:t>(is a relationship)</a:t>
            </a:r>
            <a:endParaRPr lang="en-US" altLang="tr-TR" sz="2400" dirty="0"/>
          </a:p>
          <a:p>
            <a:pPr lvl="1" eaLnBrk="1" hangingPunct="1"/>
            <a:r>
              <a:rPr lang="en-US" altLang="tr-TR" sz="2000" dirty="0"/>
              <a:t>hierarchies drawn top-down with arrows from child to parent</a:t>
            </a:r>
          </a:p>
          <a:p>
            <a:pPr eaLnBrk="1" hangingPunct="1"/>
            <a:endParaRPr lang="en-US" altLang="tr-TR" sz="1600" dirty="0"/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2F46D891-7593-43BA-B307-B27B59C74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918712D-22C2-47F3-898C-257A01D775DF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tr-TR">
              <a:solidFill>
                <a:srgbClr val="FEFFFF"/>
              </a:solidFill>
            </a:endParaRPr>
          </a:p>
        </p:txBody>
      </p:sp>
      <p:pic>
        <p:nvPicPr>
          <p:cNvPr id="40965" name="Picture 4">
            <a:extLst>
              <a:ext uri="{FF2B5EF4-FFF2-40B4-BE49-F238E27FC236}">
                <a16:creationId xmlns:a16="http://schemas.microsoft.com/office/drawing/2014/main" id="{5D950EF9-A1AF-40C7-88EF-24BB86DF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576" y="3161427"/>
            <a:ext cx="3151073" cy="288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F1A9136-C441-45FE-8D03-80273A332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412875"/>
            <a:ext cx="6400799" cy="5354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tr-TR" sz="2400" b="1" dirty="0"/>
              <a:t>associational relationships</a:t>
            </a:r>
            <a:br>
              <a:rPr lang="en-US" altLang="tr-TR" sz="2400" b="1" dirty="0"/>
            </a:br>
            <a:r>
              <a:rPr lang="en-US" altLang="tr-TR" sz="2400" b="1" dirty="0"/>
              <a:t>(has a relationship)</a:t>
            </a:r>
            <a:br>
              <a:rPr lang="en-US" altLang="tr-TR" dirty="0"/>
            </a:br>
            <a:r>
              <a:rPr lang="en-US" altLang="tr-TR" dirty="0"/>
              <a:t>1. multiplicity  (how many)</a:t>
            </a:r>
            <a:br>
              <a:rPr lang="en-US" altLang="tr-TR" dirty="0"/>
            </a:br>
            <a:r>
              <a:rPr lang="en-US" altLang="tr-TR" dirty="0"/>
              <a:t>2. name          (what relationship the objects have)</a:t>
            </a:r>
            <a:br>
              <a:rPr lang="en-US" altLang="tr-TR" dirty="0"/>
            </a:br>
            <a:r>
              <a:rPr lang="en-US" altLang="tr-TR" dirty="0"/>
              <a:t>3. navigability (who has relationship with whom)</a:t>
            </a:r>
          </a:p>
          <a:p>
            <a:pPr eaLnBrk="1" hangingPunct="1"/>
            <a:endParaRPr lang="en-US" altLang="tr-TR" dirty="0"/>
          </a:p>
        </p:txBody>
      </p:sp>
      <p:pic>
        <p:nvPicPr>
          <p:cNvPr id="9" name="Picture 4" descr="\\Marty\C\Document\uml1.gif">
            <a:extLst>
              <a:ext uri="{FF2B5EF4-FFF2-40B4-BE49-F238E27FC236}">
                <a16:creationId xmlns:a16="http://schemas.microsoft.com/office/drawing/2014/main" id="{9306B039-5735-461D-847C-44935436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3581400"/>
            <a:ext cx="579120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2458-29BD-466E-A3D8-AE653AAB4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048000"/>
            <a:ext cx="8915400" cy="9906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LECTURE IS OVER!</a:t>
            </a:r>
            <a:endParaRPr lang="tr-TR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9A17-F894-4001-A047-E26DB007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9D5B-7EAC-40F2-9C1E-ECA06774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3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17E5CA7-C79B-4912-AD75-868739F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54245"/>
            <a:ext cx="4848462" cy="1280890"/>
          </a:xfrm>
        </p:spPr>
        <p:txBody>
          <a:bodyPr/>
          <a:lstStyle/>
          <a:p>
            <a:r>
              <a:rPr lang="en-US" dirty="0"/>
              <a:t>Need for Inheritance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810B8F-B21F-415E-B933-BB5519F53212}"/>
              </a:ext>
            </a:extLst>
          </p:cNvPr>
          <p:cNvGrpSpPr/>
          <p:nvPr/>
        </p:nvGrpSpPr>
        <p:grpSpPr>
          <a:xfrm>
            <a:off x="1799999" y="1371600"/>
            <a:ext cx="8950063" cy="5132323"/>
            <a:chOff x="2306015" y="1152525"/>
            <a:chExt cx="8015904" cy="559382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E45751E-71C9-49C7-954D-AC78BF714351}"/>
                </a:ext>
              </a:extLst>
            </p:cNvPr>
            <p:cNvSpPr/>
            <p:nvPr/>
          </p:nvSpPr>
          <p:spPr>
            <a:xfrm>
              <a:off x="2306015" y="1152525"/>
              <a:ext cx="8015904" cy="5593825"/>
            </a:xfrm>
            <a:prstGeom prst="rect">
              <a:avLst/>
            </a:prstGeom>
            <a:solidFill>
              <a:srgbClr val="2D2D2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7" name="Picture 6" descr="A picture containing book, text&#10;&#10;Description automatically generated">
              <a:extLst>
                <a:ext uri="{FF2B5EF4-FFF2-40B4-BE49-F238E27FC236}">
                  <a16:creationId xmlns:a16="http://schemas.microsoft.com/office/drawing/2014/main" id="{F9A3A0BE-D8E7-4EDD-96F5-2A2B6D123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171" y="2594076"/>
              <a:ext cx="1399659" cy="1828800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31B75F9E-88D0-4089-ADF3-7DB1AFC18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61" y="2938647"/>
              <a:ext cx="2181966" cy="1514475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AD6E148-A904-49C1-B853-209568B310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07"/>
          <a:stretch/>
        </p:blipFill>
        <p:spPr>
          <a:xfrm>
            <a:off x="1804664" y="4497628"/>
            <a:ext cx="8656153" cy="200318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41275A-9F49-4A70-AB3E-EAD164396F5E}"/>
              </a:ext>
            </a:extLst>
          </p:cNvPr>
          <p:cNvCxnSpPr/>
          <p:nvPr/>
        </p:nvCxnSpPr>
        <p:spPr>
          <a:xfrm>
            <a:off x="3988613" y="5161890"/>
            <a:ext cx="4305959" cy="0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AD0BFE-0E5E-4098-9551-0E93819BE84C}"/>
              </a:ext>
            </a:extLst>
          </p:cNvPr>
          <p:cNvCxnSpPr>
            <a:cxnSpLocks/>
          </p:cNvCxnSpPr>
          <p:nvPr/>
        </p:nvCxnSpPr>
        <p:spPr>
          <a:xfrm>
            <a:off x="4445813" y="5923890"/>
            <a:ext cx="3848759" cy="0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0F671B-0AA0-41A9-B86A-8B4E8F427D6A}"/>
              </a:ext>
            </a:extLst>
          </p:cNvPr>
          <p:cNvGrpSpPr/>
          <p:nvPr/>
        </p:nvGrpSpPr>
        <p:grpSpPr>
          <a:xfrm>
            <a:off x="1794136" y="1295400"/>
            <a:ext cx="8950063" cy="5205413"/>
            <a:chOff x="2306015" y="1552356"/>
            <a:chExt cx="8015904" cy="519399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5CF30C-8762-4A78-9F3A-B8A0E506A459}"/>
                </a:ext>
              </a:extLst>
            </p:cNvPr>
            <p:cNvSpPr/>
            <p:nvPr/>
          </p:nvSpPr>
          <p:spPr>
            <a:xfrm>
              <a:off x="2306015" y="1552356"/>
              <a:ext cx="8015904" cy="5193994"/>
            </a:xfrm>
            <a:prstGeom prst="rect">
              <a:avLst/>
            </a:prstGeom>
            <a:solidFill>
              <a:srgbClr val="2D2D2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pic>
          <p:nvPicPr>
            <p:cNvPr id="14" name="Picture 13" descr="A picture containing book, text&#10;&#10;Description automatically generated">
              <a:extLst>
                <a:ext uri="{FF2B5EF4-FFF2-40B4-BE49-F238E27FC236}">
                  <a16:creationId xmlns:a16="http://schemas.microsoft.com/office/drawing/2014/main" id="{45C9B9C1-2FCE-4640-B360-6B583C92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302" y="3035035"/>
              <a:ext cx="1399659" cy="1828800"/>
            </a:xfrm>
            <a:prstGeom prst="rect">
              <a:avLst/>
            </a:prstGeom>
          </p:spPr>
        </p:pic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208944CD-1441-4E89-98DE-186DF3B94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401" y="3192199"/>
              <a:ext cx="2181966" cy="1514475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25D8548-A522-4850-8667-1F06513C4E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07"/>
          <a:stretch/>
        </p:blipFill>
        <p:spPr>
          <a:xfrm>
            <a:off x="1804664" y="4497628"/>
            <a:ext cx="8656153" cy="2003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97955E-7D18-4E5E-A04C-54FE78CC4E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625" t="21111" r="35625" b="47056"/>
          <a:stretch/>
        </p:blipFill>
        <p:spPr>
          <a:xfrm>
            <a:off x="4658311" y="1519959"/>
            <a:ext cx="3505200" cy="218309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D150D-2DDD-4B32-B363-FAE6FC79FEE0}"/>
              </a:ext>
            </a:extLst>
          </p:cNvPr>
          <p:cNvCxnSpPr>
            <a:cxnSpLocks/>
          </p:cNvCxnSpPr>
          <p:nvPr/>
        </p:nvCxnSpPr>
        <p:spPr>
          <a:xfrm flipV="1">
            <a:off x="4114800" y="1825982"/>
            <a:ext cx="548115" cy="827777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E94412-4D96-4D57-A08E-7FF549300FCF}"/>
              </a:ext>
            </a:extLst>
          </p:cNvPr>
          <p:cNvCxnSpPr>
            <a:cxnSpLocks/>
          </p:cNvCxnSpPr>
          <p:nvPr/>
        </p:nvCxnSpPr>
        <p:spPr>
          <a:xfrm flipH="1" flipV="1">
            <a:off x="8003213" y="2002124"/>
            <a:ext cx="835289" cy="609384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9231F0-B2D0-463D-AF78-2DB28DCE65D4}"/>
              </a:ext>
            </a:extLst>
          </p:cNvPr>
          <p:cNvGrpSpPr/>
          <p:nvPr/>
        </p:nvGrpSpPr>
        <p:grpSpPr>
          <a:xfrm>
            <a:off x="2867527" y="5183684"/>
            <a:ext cx="7038473" cy="759919"/>
            <a:chOff x="2621991" y="4834368"/>
            <a:chExt cx="8181645" cy="80443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DF9A10-552B-46C1-912F-A92CCAFA4FA4}"/>
                </a:ext>
              </a:extLst>
            </p:cNvPr>
            <p:cNvCxnSpPr/>
            <p:nvPr/>
          </p:nvCxnSpPr>
          <p:spPr>
            <a:xfrm>
              <a:off x="2743200" y="4854676"/>
              <a:ext cx="137160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1796D0A-C739-4A19-B2D1-2085BD3D9093}"/>
                </a:ext>
              </a:extLst>
            </p:cNvPr>
            <p:cNvCxnSpPr/>
            <p:nvPr/>
          </p:nvCxnSpPr>
          <p:spPr>
            <a:xfrm>
              <a:off x="2621991" y="5638800"/>
              <a:ext cx="165963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F00A22-EE71-4ECA-9CEC-F76E721C7E6A}"/>
                </a:ext>
              </a:extLst>
            </p:cNvPr>
            <p:cNvCxnSpPr/>
            <p:nvPr/>
          </p:nvCxnSpPr>
          <p:spPr>
            <a:xfrm>
              <a:off x="9057818" y="4834368"/>
              <a:ext cx="137160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D56DDD-1B65-4C8E-BBAC-64D772053E6B}"/>
                </a:ext>
              </a:extLst>
            </p:cNvPr>
            <p:cNvCxnSpPr/>
            <p:nvPr/>
          </p:nvCxnSpPr>
          <p:spPr>
            <a:xfrm>
              <a:off x="9144000" y="5638800"/>
              <a:ext cx="165963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3305352F-FD7F-4B67-8079-6DB873A8B3AA}"/>
              </a:ext>
            </a:extLst>
          </p:cNvPr>
          <p:cNvSpPr txBox="1">
            <a:spLocks/>
          </p:cNvSpPr>
          <p:nvPr/>
        </p:nvSpPr>
        <p:spPr>
          <a:xfrm>
            <a:off x="2362200" y="254245"/>
            <a:ext cx="484846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Need for Inheritance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264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DCABFD-8814-45A9-AE84-11B34BE18452}"/>
              </a:ext>
            </a:extLst>
          </p:cNvPr>
          <p:cNvGrpSpPr/>
          <p:nvPr/>
        </p:nvGrpSpPr>
        <p:grpSpPr>
          <a:xfrm>
            <a:off x="1794136" y="894691"/>
            <a:ext cx="8950063" cy="5605590"/>
            <a:chOff x="2306015" y="1152526"/>
            <a:chExt cx="8015904" cy="5593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1CCCDD-DFA4-4A62-9AF7-66701AA77A0A}"/>
                </a:ext>
              </a:extLst>
            </p:cNvPr>
            <p:cNvSpPr/>
            <p:nvPr/>
          </p:nvSpPr>
          <p:spPr>
            <a:xfrm>
              <a:off x="2306015" y="1152526"/>
              <a:ext cx="8015904" cy="5593293"/>
            </a:xfrm>
            <a:prstGeom prst="rect">
              <a:avLst/>
            </a:prstGeom>
            <a:solidFill>
              <a:srgbClr val="2D2D2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4" name="Picture 23" descr="A picture containing book, text&#10;&#10;Description automatically generated">
              <a:extLst>
                <a:ext uri="{FF2B5EF4-FFF2-40B4-BE49-F238E27FC236}">
                  <a16:creationId xmlns:a16="http://schemas.microsoft.com/office/drawing/2014/main" id="{C25784EE-C5FE-4CE9-8B45-80B58653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302" y="3035035"/>
              <a:ext cx="1399659" cy="1828800"/>
            </a:xfrm>
            <a:prstGeom prst="rect">
              <a:avLst/>
            </a:prstGeom>
          </p:spPr>
        </p:pic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6396F-5AEE-4214-9DFF-3752AF159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401" y="3192199"/>
              <a:ext cx="2181966" cy="1514475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1F56287D-A56A-45D2-8897-BDC9F3765E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25" t="21111" r="35625" b="47056"/>
          <a:stretch/>
        </p:blipFill>
        <p:spPr>
          <a:xfrm>
            <a:off x="4573257" y="1025510"/>
            <a:ext cx="3505200" cy="218309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BB7BCF-BF83-4CD8-BE5F-F3B77A90333B}"/>
              </a:ext>
            </a:extLst>
          </p:cNvPr>
          <p:cNvCxnSpPr>
            <a:cxnSpLocks/>
          </p:cNvCxnSpPr>
          <p:nvPr/>
        </p:nvCxnSpPr>
        <p:spPr>
          <a:xfrm flipV="1">
            <a:off x="4114800" y="1825982"/>
            <a:ext cx="548115" cy="827777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B9AED1-1F29-47BD-8CE3-5EF075839D64}"/>
              </a:ext>
            </a:extLst>
          </p:cNvPr>
          <p:cNvCxnSpPr>
            <a:cxnSpLocks/>
          </p:cNvCxnSpPr>
          <p:nvPr/>
        </p:nvCxnSpPr>
        <p:spPr>
          <a:xfrm flipH="1" flipV="1">
            <a:off x="8003213" y="2002124"/>
            <a:ext cx="835289" cy="609384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1DC61D-0DC2-4D6E-AC5B-7530F88C11A8}"/>
              </a:ext>
            </a:extLst>
          </p:cNvPr>
          <p:cNvGrpSpPr/>
          <p:nvPr/>
        </p:nvGrpSpPr>
        <p:grpSpPr>
          <a:xfrm>
            <a:off x="2133601" y="4600572"/>
            <a:ext cx="2436248" cy="1899708"/>
            <a:chOff x="514334" y="3877469"/>
            <a:chExt cx="3417157" cy="243840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561D672-DF80-4E49-8A0E-F48B18D6B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94" t="57165" r="68378" b="7279"/>
            <a:stretch/>
          </p:blipFill>
          <p:spPr>
            <a:xfrm>
              <a:off x="514334" y="3877469"/>
              <a:ext cx="3417157" cy="2438400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839B46-3AEA-48E9-B503-5688A07B5C5D}"/>
                </a:ext>
              </a:extLst>
            </p:cNvPr>
            <p:cNvSpPr/>
            <p:nvPr/>
          </p:nvSpPr>
          <p:spPr>
            <a:xfrm>
              <a:off x="652313" y="4027967"/>
              <a:ext cx="3201988" cy="22098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D3E79E1-BD4B-4564-96D4-857BD1B00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1177" y="4724400"/>
            <a:ext cx="2436813" cy="17383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C4BA658-E1B6-4DA8-B4FA-5D15182A467D}"/>
              </a:ext>
            </a:extLst>
          </p:cNvPr>
          <p:cNvSpPr/>
          <p:nvPr/>
        </p:nvSpPr>
        <p:spPr>
          <a:xfrm>
            <a:off x="7991177" y="4741122"/>
            <a:ext cx="2420688" cy="16837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AABFAC-7EA4-43EC-AD71-C5C5FFAA792E}"/>
              </a:ext>
            </a:extLst>
          </p:cNvPr>
          <p:cNvGrpSpPr/>
          <p:nvPr/>
        </p:nvGrpSpPr>
        <p:grpSpPr>
          <a:xfrm>
            <a:off x="3962400" y="3023155"/>
            <a:ext cx="5661032" cy="1929845"/>
            <a:chOff x="3962400" y="3023155"/>
            <a:chExt cx="5661032" cy="192984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EE70020-CD8B-4063-BDE1-E8D5D904D1A5}"/>
                </a:ext>
              </a:extLst>
            </p:cNvPr>
            <p:cNvCxnSpPr/>
            <p:nvPr/>
          </p:nvCxnSpPr>
          <p:spPr>
            <a:xfrm flipV="1">
              <a:off x="3962400" y="3048000"/>
              <a:ext cx="1219200" cy="190500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BF5AD70-54A9-491A-B065-E01A3A35C3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6452" y="3023155"/>
              <a:ext cx="2216980" cy="192984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36C1D0-F556-4B69-950E-08C1CE2AF2E9}"/>
              </a:ext>
            </a:extLst>
          </p:cNvPr>
          <p:cNvGrpSpPr/>
          <p:nvPr/>
        </p:nvGrpSpPr>
        <p:grpSpPr>
          <a:xfrm>
            <a:off x="2405268" y="1104453"/>
            <a:ext cx="8720726" cy="5791928"/>
            <a:chOff x="2405268" y="1104453"/>
            <a:chExt cx="8720726" cy="57919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1FBB32-C1E8-4BFE-8A36-C22D7CDD187F}"/>
                </a:ext>
              </a:extLst>
            </p:cNvPr>
            <p:cNvSpPr txBox="1"/>
            <p:nvPr/>
          </p:nvSpPr>
          <p:spPr>
            <a:xfrm>
              <a:off x="7901656" y="1104453"/>
              <a:ext cx="2787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Parent class</a:t>
              </a:r>
              <a:endParaRPr lang="tr-T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7A429A-D20B-4FA1-8E3E-6EAC53D28AB4}"/>
                </a:ext>
              </a:extLst>
            </p:cNvPr>
            <p:cNvSpPr txBox="1"/>
            <p:nvPr/>
          </p:nvSpPr>
          <p:spPr>
            <a:xfrm>
              <a:off x="2405268" y="6434716"/>
              <a:ext cx="2787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child class</a:t>
              </a:r>
              <a:endParaRPr lang="tr-TR" sz="24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548D4B-D6E5-4002-A3E8-533EB046E930}"/>
                </a:ext>
              </a:extLst>
            </p:cNvPr>
            <p:cNvSpPr txBox="1"/>
            <p:nvPr/>
          </p:nvSpPr>
          <p:spPr>
            <a:xfrm>
              <a:off x="8338580" y="6431690"/>
              <a:ext cx="2787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child class</a:t>
              </a:r>
              <a:endParaRPr lang="tr-TR" sz="2400" b="1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97E048B-2CD9-4D43-B761-3ECB8A1D942B}"/>
              </a:ext>
            </a:extLst>
          </p:cNvPr>
          <p:cNvSpPr/>
          <p:nvPr/>
        </p:nvSpPr>
        <p:spPr>
          <a:xfrm>
            <a:off x="3970833" y="5962093"/>
            <a:ext cx="381000" cy="304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51BEDE4-FF60-4D4F-88BC-B3BA6F846764}"/>
              </a:ext>
            </a:extLst>
          </p:cNvPr>
          <p:cNvSpPr txBox="1">
            <a:spLocks/>
          </p:cNvSpPr>
          <p:nvPr/>
        </p:nvSpPr>
        <p:spPr>
          <a:xfrm>
            <a:off x="2362200" y="254245"/>
            <a:ext cx="4848462" cy="62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Need for Inheritance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66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264344DB-5236-4B7A-B45D-7B4EE16C4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b="1" dirty="0"/>
              <a:t>Inheritance terms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FA077AC-8E3C-4639-9AC1-DEB133B783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17293" y="1978128"/>
            <a:ext cx="7114330" cy="39043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eaLnBrk="1" hangingPunct="1"/>
            <a:r>
              <a:rPr lang="en-US" altLang="tr-TR" sz="2400" b="1" dirty="0"/>
              <a:t>superclass</a:t>
            </a:r>
            <a:r>
              <a:rPr lang="en-US" altLang="tr-TR" sz="2400" dirty="0"/>
              <a:t>, </a:t>
            </a:r>
            <a:r>
              <a:rPr lang="en-US" altLang="tr-TR" sz="2400" b="1" dirty="0"/>
              <a:t>base class</a:t>
            </a:r>
            <a:r>
              <a:rPr lang="en-US" altLang="tr-TR" sz="2400" dirty="0"/>
              <a:t>, </a:t>
            </a:r>
            <a:r>
              <a:rPr lang="en-US" altLang="tr-TR" sz="2400" b="1" dirty="0"/>
              <a:t>parent class</a:t>
            </a:r>
            <a:r>
              <a:rPr lang="en-US" altLang="tr-TR" sz="2400" dirty="0"/>
              <a:t>: </a:t>
            </a:r>
            <a:br>
              <a:rPr lang="en-US" altLang="tr-TR" sz="2400" dirty="0"/>
            </a:br>
            <a:r>
              <a:rPr lang="en-US" altLang="tr-TR" sz="2400" dirty="0"/>
              <a:t>terms to describe the parent in the relationship, which shares its functionality</a:t>
            </a:r>
          </a:p>
          <a:p>
            <a:pPr eaLnBrk="1" hangingPunct="1"/>
            <a:r>
              <a:rPr lang="en-US" altLang="tr-TR" sz="2400" b="1" dirty="0"/>
              <a:t>subclass</a:t>
            </a:r>
            <a:r>
              <a:rPr lang="en-US" altLang="tr-TR" sz="2400" dirty="0"/>
              <a:t>, </a:t>
            </a:r>
            <a:r>
              <a:rPr lang="en-US" altLang="tr-TR" sz="2400" b="1" dirty="0"/>
              <a:t>derived class</a:t>
            </a:r>
            <a:r>
              <a:rPr lang="en-US" altLang="tr-TR" sz="2400" dirty="0"/>
              <a:t>, </a:t>
            </a:r>
            <a:r>
              <a:rPr lang="en-US" altLang="tr-TR" sz="2400" b="1" dirty="0"/>
              <a:t>child class</a:t>
            </a:r>
            <a:r>
              <a:rPr lang="en-US" altLang="tr-TR" sz="2400" dirty="0"/>
              <a:t>: </a:t>
            </a:r>
            <a:br>
              <a:rPr lang="en-US" altLang="tr-TR" sz="2400" dirty="0"/>
            </a:br>
            <a:r>
              <a:rPr lang="en-US" altLang="tr-TR" sz="2400" dirty="0"/>
              <a:t>terms to describe the child in the relationship, which accepts functionality from its parent</a:t>
            </a:r>
          </a:p>
          <a:p>
            <a:pPr eaLnBrk="1" hangingPunct="1"/>
            <a:r>
              <a:rPr lang="en-US" altLang="tr-TR" sz="2400" b="1" dirty="0"/>
              <a:t>extend</a:t>
            </a:r>
            <a:r>
              <a:rPr lang="en-US" altLang="tr-TR" sz="2400" dirty="0"/>
              <a:t>, </a:t>
            </a:r>
            <a:r>
              <a:rPr lang="en-US" altLang="tr-TR" sz="2400" b="1" dirty="0"/>
              <a:t>inherit</a:t>
            </a:r>
            <a:r>
              <a:rPr lang="en-US" altLang="tr-TR" sz="2400" dirty="0"/>
              <a:t>, </a:t>
            </a:r>
            <a:r>
              <a:rPr lang="en-US" altLang="tr-TR" sz="2400" b="1" dirty="0"/>
              <a:t>derive</a:t>
            </a:r>
            <a:r>
              <a:rPr lang="en-US" altLang="tr-TR" sz="2400" dirty="0"/>
              <a:t>: </a:t>
            </a:r>
            <a:br>
              <a:rPr lang="en-US" altLang="tr-TR" sz="2400" dirty="0"/>
            </a:br>
            <a:r>
              <a:rPr lang="en-US" altLang="tr-TR" sz="2400" dirty="0"/>
              <a:t>become a subclass of another class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70C4BC9D-B394-46DB-8F62-31E645E849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25126" y="1919276"/>
            <a:ext cx="779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ED3FF8E-18BF-4FC3-A1B8-BB8AF4503340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tr-TR" dirty="0">
              <a:solidFill>
                <a:srgbClr val="FEFF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098DE6-BCE4-496A-9929-8C758B7ECF98}"/>
              </a:ext>
            </a:extLst>
          </p:cNvPr>
          <p:cNvGrpSpPr/>
          <p:nvPr/>
        </p:nvGrpSpPr>
        <p:grpSpPr>
          <a:xfrm>
            <a:off x="227909" y="1978128"/>
            <a:ext cx="4727522" cy="3904331"/>
            <a:chOff x="227909" y="1978128"/>
            <a:chExt cx="4727522" cy="39043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191753-4A87-4293-9FEB-F28B8563F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909" y="1978128"/>
              <a:ext cx="4727522" cy="390433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9E54B7-D731-442D-9FB4-C47CC48A5ED6}"/>
                </a:ext>
              </a:extLst>
            </p:cNvPr>
            <p:cNvSpPr/>
            <p:nvPr/>
          </p:nvSpPr>
          <p:spPr>
            <a:xfrm>
              <a:off x="2630885" y="4025667"/>
              <a:ext cx="2245915" cy="168845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AB5124-C73F-4737-B444-C34DA609AD01}"/>
                </a:ext>
              </a:extLst>
            </p:cNvPr>
            <p:cNvSpPr/>
            <p:nvPr/>
          </p:nvSpPr>
          <p:spPr>
            <a:xfrm>
              <a:off x="228600" y="4025666"/>
              <a:ext cx="2235844" cy="168845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6A4814-9A19-470B-9B80-36A558CE3D5F}"/>
                </a:ext>
              </a:extLst>
            </p:cNvPr>
            <p:cNvSpPr/>
            <p:nvPr/>
          </p:nvSpPr>
          <p:spPr>
            <a:xfrm>
              <a:off x="824212" y="2118704"/>
              <a:ext cx="2196453" cy="152596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94218A1-BCA6-45AD-ADA1-1ED8BF79F6A6}"/>
              </a:ext>
            </a:extLst>
          </p:cNvPr>
          <p:cNvSpPr/>
          <p:nvPr/>
        </p:nvSpPr>
        <p:spPr>
          <a:xfrm>
            <a:off x="3123861" y="2080623"/>
            <a:ext cx="1993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b="1" dirty="0">
                <a:solidFill>
                  <a:schemeClr val="bg1"/>
                </a:solidFill>
              </a:rPr>
              <a:t>superclass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33E64C-8DB2-4EF3-B935-B63EF55FB642}"/>
              </a:ext>
            </a:extLst>
          </p:cNvPr>
          <p:cNvSpPr/>
          <p:nvPr/>
        </p:nvSpPr>
        <p:spPr>
          <a:xfrm>
            <a:off x="782106" y="5529454"/>
            <a:ext cx="196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b="1" dirty="0">
                <a:solidFill>
                  <a:schemeClr val="bg1"/>
                </a:solidFill>
              </a:rPr>
              <a:t>subclass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C4B7D8-B9BA-4D2B-9513-EA07C4685F2F}"/>
              </a:ext>
            </a:extLst>
          </p:cNvPr>
          <p:cNvSpPr/>
          <p:nvPr/>
        </p:nvSpPr>
        <p:spPr>
          <a:xfrm>
            <a:off x="3505200" y="5513127"/>
            <a:ext cx="1427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b="1" dirty="0">
                <a:solidFill>
                  <a:schemeClr val="bg1"/>
                </a:solidFill>
              </a:rPr>
              <a:t>subclass</a:t>
            </a:r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3E4B-DA64-4877-ABD2-C0E5C241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Inheritance: An example</a:t>
            </a:r>
            <a:endParaRPr lang="tr-TR" b="1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7840C3BF-545A-495E-A8D7-07A86B39A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37" y="1292097"/>
            <a:ext cx="9893863" cy="5565903"/>
          </a:xfrm>
          <a:prstGeom prst="rect">
            <a:avLst/>
          </a:prstGeom>
          <a:ln w="127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C3D2-C6DA-49EB-8297-CA5628A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A8286-B590-450A-A8B1-CFE27800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99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FFD0-2B67-41A7-BC75-4999FA93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1E9BE3-89C0-44AC-BB6E-2A9F0F66E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77454"/>
            <a:ext cx="6317053" cy="232996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1224C-B30F-4670-83B5-4B328C91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11/5/24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42E0D-37A4-4F4E-8898-E6AC127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A4904-C414-44A9-A64E-D05C9C0FF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437" y="1477454"/>
            <a:ext cx="5562600" cy="1753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6B7AE9-D759-41AB-B21C-BCB9ADFC4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121" y="3680619"/>
            <a:ext cx="5564805" cy="28201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76752C-481C-400C-9EEF-4311B60782FC}"/>
              </a:ext>
            </a:extLst>
          </p:cNvPr>
          <p:cNvSpPr/>
          <p:nvPr/>
        </p:nvSpPr>
        <p:spPr>
          <a:xfrm>
            <a:off x="294168" y="2493334"/>
            <a:ext cx="5562600" cy="24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20017F-D7D4-4DC8-8025-2EEC48E0E65A}"/>
              </a:ext>
            </a:extLst>
          </p:cNvPr>
          <p:cNvCxnSpPr/>
          <p:nvPr/>
        </p:nvCxnSpPr>
        <p:spPr>
          <a:xfrm flipV="1">
            <a:off x="5856768" y="1752600"/>
            <a:ext cx="2982432" cy="788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645634C-A0C7-4679-A215-4318F4F6035A}"/>
              </a:ext>
            </a:extLst>
          </p:cNvPr>
          <p:cNvSpPr/>
          <p:nvPr/>
        </p:nvSpPr>
        <p:spPr>
          <a:xfrm>
            <a:off x="294168" y="3058934"/>
            <a:ext cx="5562600" cy="24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646B36-9AEB-4E38-AA6A-09A53DC17F36}"/>
              </a:ext>
            </a:extLst>
          </p:cNvPr>
          <p:cNvCxnSpPr>
            <a:cxnSpLocks/>
          </p:cNvCxnSpPr>
          <p:nvPr/>
        </p:nvCxnSpPr>
        <p:spPr>
          <a:xfrm>
            <a:off x="5856768" y="3142168"/>
            <a:ext cx="2982432" cy="12176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3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3245</TotalTime>
  <Words>1313</Words>
  <Application>Microsoft Macintosh PowerPoint</Application>
  <PresentationFormat>Widescreen</PresentationFormat>
  <Paragraphs>297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Century Gothic</vt:lpstr>
      <vt:lpstr>Consolas</vt:lpstr>
      <vt:lpstr>Courier New</vt:lpstr>
      <vt:lpstr>Goudy Sans Medium</vt:lpstr>
      <vt:lpstr>Wingdings</vt:lpstr>
      <vt:lpstr>Wingdings 3</vt:lpstr>
      <vt:lpstr>Office Theme</vt:lpstr>
      <vt:lpstr>Week 8 OOP Concepts: Inheritance</vt:lpstr>
      <vt:lpstr>Overview</vt:lpstr>
      <vt:lpstr>Table of Contents</vt:lpstr>
      <vt:lpstr>Need for Inheritance</vt:lpstr>
      <vt:lpstr>PowerPoint Presentation</vt:lpstr>
      <vt:lpstr>PowerPoint Presentation</vt:lpstr>
      <vt:lpstr>Inheritance terms</vt:lpstr>
      <vt:lpstr>Inheritance: An example</vt:lpstr>
      <vt:lpstr>More examples</vt:lpstr>
      <vt:lpstr>PowerPoint Presentation</vt:lpstr>
      <vt:lpstr>Table of Contents</vt:lpstr>
      <vt:lpstr>PowerPoint Presentation</vt:lpstr>
      <vt:lpstr>Inheritance in Java</vt:lpstr>
      <vt:lpstr>Table of Contents</vt:lpstr>
      <vt:lpstr>Inheritance for Code Reusability</vt:lpstr>
      <vt:lpstr>Multiple layers of inheritance</vt:lpstr>
      <vt:lpstr>Hierarchical inheritance: An example</vt:lpstr>
      <vt:lpstr>Table of Contents</vt:lpstr>
      <vt:lpstr>Inheritance with Constructor</vt:lpstr>
      <vt:lpstr>Using super keyword</vt:lpstr>
      <vt:lpstr>super keyword</vt:lpstr>
      <vt:lpstr>Table of Contents</vt:lpstr>
      <vt:lpstr>Inheritance for Method Overriding</vt:lpstr>
      <vt:lpstr>PowerPoint Presentation</vt:lpstr>
      <vt:lpstr>PowerPoint Presentation</vt:lpstr>
      <vt:lpstr>Table of Contents</vt:lpstr>
      <vt:lpstr>Access modifiers : protected</vt:lpstr>
      <vt:lpstr>Access Control and Inheritance </vt:lpstr>
      <vt:lpstr>Example: An Access modifier problem</vt:lpstr>
      <vt:lpstr>Class diagram: inheritance-1</vt:lpstr>
      <vt:lpstr>Class diagram: inheritance -2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5:  Static methods, Enum types, Deeper in classes</dc:title>
  <dc:creator>KASIM ÖZACAR</dc:creator>
  <cp:lastModifiedBy>ENGIN ELIBOL</cp:lastModifiedBy>
  <cp:revision>536</cp:revision>
  <dcterms:created xsi:type="dcterms:W3CDTF">2018-10-17T04:07:27Z</dcterms:created>
  <dcterms:modified xsi:type="dcterms:W3CDTF">2024-11-05T15:00:27Z</dcterms:modified>
</cp:coreProperties>
</file>