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4" r:id="rId6"/>
    <p:sldId id="257" r:id="rId7"/>
    <p:sldId id="267" r:id="rId8"/>
    <p:sldId id="258" r:id="rId9"/>
    <p:sldId id="269" r:id="rId10"/>
    <p:sldId id="270" r:id="rId11"/>
    <p:sldId id="268" r:id="rId12"/>
    <p:sldId id="271" r:id="rId13"/>
    <p:sldId id="272" r:id="rId14"/>
    <p:sldId id="275" r:id="rId15"/>
    <p:sldId id="274" r:id="rId16"/>
    <p:sldId id="276" r:id="rId17"/>
    <p:sldId id="277" r:id="rId18"/>
    <p:sldId id="278" r:id="rId19"/>
    <p:sldId id="261" r:id="rId20"/>
    <p:sldId id="262" r:id="rId21"/>
    <p:sldId id="259" r:id="rId22"/>
    <p:sldId id="260" r:id="rId23"/>
    <p:sldId id="279" r:id="rId24"/>
    <p:sldId id="283" r:id="rId25"/>
    <p:sldId id="284" r:id="rId26"/>
    <p:sldId id="285" r:id="rId27"/>
    <p:sldId id="286" r:id="rId28"/>
    <p:sldId id="282" r:id="rId29"/>
    <p:sldId id="287" r:id="rId30"/>
    <p:sldId id="281" r:id="rId31"/>
    <p:sldId id="280" r:id="rId3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Grillen/NSOD-1" TargetMode="External"/><Relationship Id="rId2" Type="http://schemas.openxmlformats.org/officeDocument/2006/relationships/hyperlink" Target="mailto:SQLMichelleaDavid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chick.com/entries/2015/1/4/parameterizing-connections-and-values-at-runtime-using-ssis-environment-variables" TargetMode="External"/><Relationship Id="rId2" Type="http://schemas.openxmlformats.org/officeDocument/2006/relationships/hyperlink" Target="https://www.timmitchell.net/post/2017/07/03/creating-the-ssis-catalo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qlservercentral.com/steps/ssis-catalog-environments-step-20-of-the-stairway-to-integration-service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Grillen/NSOD-1" TargetMode="External"/><Relationship Id="rId2" Type="http://schemas.openxmlformats.org/officeDocument/2006/relationships/hyperlink" Target="mailto:SQLMichelleaDavid@gmail.co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385664"/>
          </a:xfrm>
        </p:spPr>
        <p:txBody>
          <a:bodyPr/>
          <a:lstStyle/>
          <a:p>
            <a:r>
              <a:rPr lang="en-US" dirty="0"/>
              <a:t>Centralize SSIS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563" y="3179098"/>
            <a:ext cx="6400800" cy="6074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Store all SSIS projects on one SQL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DD016-C8A0-4134-9E29-4569887174B4}"/>
              </a:ext>
            </a:extLst>
          </p:cNvPr>
          <p:cNvSpPr txBox="1"/>
          <p:nvPr/>
        </p:nvSpPr>
        <p:spPr>
          <a:xfrm>
            <a:off x="684212" y="3933376"/>
            <a:ext cx="4916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Presenter: Michellea David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SQLMichelleaDavid@gmail.com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Slides at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https://github.com/SQLGrillen/NSOD-1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A2A25-CCCE-46D9-A22E-83BCE81D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404812"/>
            <a:ext cx="92868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1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30" y="420130"/>
            <a:ext cx="157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8052" y="1664043"/>
            <a:ext cx="7570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this demo, I will show an SSIS package with a connection function using project variables. Visual Studio 2019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1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FAEF-D81D-405F-AE0A-740BFF24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321365"/>
            <a:ext cx="10137914" cy="1143000"/>
          </a:xfrm>
        </p:spPr>
        <p:txBody>
          <a:bodyPr>
            <a:normAutofit/>
          </a:bodyPr>
          <a:lstStyle/>
          <a:p>
            <a:r>
              <a:rPr lang="en-US" dirty="0"/>
              <a:t>Step 3: Deploy the SSIS Package in to the SSIS Catalog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6F8-AA31-4BBB-97BE-ECF692B00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0016" y="2777066"/>
            <a:ext cx="1494183" cy="20489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EA6C4E0-03AD-4B39-9AD8-2053C49A28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42" r="2242"/>
          <a:stretch>
            <a:fillRect/>
          </a:stretch>
        </p:blipFill>
        <p:spPr>
          <a:xfrm>
            <a:off x="336549" y="1828800"/>
            <a:ext cx="10407650" cy="4572000"/>
          </a:xfrm>
        </p:spPr>
      </p:pic>
    </p:spTree>
    <p:extLst>
      <p:ext uri="{BB962C8B-B14F-4D97-AF65-F5344CB8AC3E}">
        <p14:creationId xmlns:p14="http://schemas.microsoft.com/office/powerpoint/2010/main" val="109791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B492-B18F-401E-AD8A-D29B98AB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41244"/>
            <a:ext cx="10464316" cy="652670"/>
          </a:xfrm>
        </p:spPr>
        <p:txBody>
          <a:bodyPr>
            <a:normAutofit/>
          </a:bodyPr>
          <a:lstStyle/>
          <a:p>
            <a:r>
              <a:rPr lang="en-US" dirty="0"/>
              <a:t>Step 4: Set up Environment Variables in SSIS Catalog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9CE88E-3001-4681-8FF6-CBE6FFAD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472" y="1242707"/>
            <a:ext cx="3391373" cy="43725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06836-CF5D-4025-AACA-2B450B95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90922" y="2209800"/>
            <a:ext cx="551690" cy="65267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27E04-F88B-44EB-A242-9A30C7E4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21" y="1242707"/>
            <a:ext cx="722243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29882-C88D-4446-88BF-E9FBAFD7A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755374"/>
            <a:ext cx="7315200" cy="49117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D7D6-612C-47F2-BDB7-B6B889A9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133" y="168965"/>
            <a:ext cx="10195824" cy="46714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Name the variable in the environment properties and give the variable a value. 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6415A-AB15-4C05-A7FA-0784A4ED749F}"/>
              </a:ext>
            </a:extLst>
          </p:cNvPr>
          <p:cNvSpPr txBox="1"/>
          <p:nvPr/>
        </p:nvSpPr>
        <p:spPr>
          <a:xfrm>
            <a:off x="7951304" y="914400"/>
            <a:ext cx="40286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order to name the variable, go to the package variables and find the project variable name.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(Next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5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517E2-44AF-4669-A318-D645363D2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7792" y="494016"/>
            <a:ext cx="5764695" cy="109256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Find the project variable Name in order to name the environment variable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952ECF2-5B13-430D-866D-81AD5CA9B4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198" b="5198"/>
          <a:stretch>
            <a:fillRect/>
          </a:stretch>
        </p:blipFill>
        <p:spPr>
          <a:xfrm>
            <a:off x="352909" y="226047"/>
            <a:ext cx="5915370" cy="449172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206089-2682-4B3B-AB98-AE87C065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148" y="2151993"/>
            <a:ext cx="700185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244A-E566-4F03-A31B-80F07F0F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639417"/>
          </a:xfrm>
        </p:spPr>
        <p:txBody>
          <a:bodyPr/>
          <a:lstStyle/>
          <a:p>
            <a:r>
              <a:rPr lang="en-US" dirty="0"/>
              <a:t>Link the Variable(S)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096896-3475-4768-B9FB-79D2C41A5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092157"/>
            <a:ext cx="5943600" cy="44958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2D04B-042F-410A-9C60-21D2CDD66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1444487"/>
            <a:ext cx="4696171" cy="285657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in the Package Configuration Parameters page, select the three dots next to the parameter.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the next window, select “Use Environment variable” and select the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219008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D1F5-E173-42F6-B029-1EB89FA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the Environments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1D7A0A-F645-4DAF-86E0-6E7D30233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145600"/>
            <a:ext cx="5943600" cy="4388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342C2-0EC8-43CB-95AA-6087B3DB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While in the package configuration, go to references page.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Add all environments to the references list.</a:t>
            </a:r>
          </a:p>
        </p:txBody>
      </p:sp>
    </p:spTree>
    <p:extLst>
      <p:ext uri="{BB962C8B-B14F-4D97-AF65-F5344CB8AC3E}">
        <p14:creationId xmlns:p14="http://schemas.microsoft.com/office/powerpoint/2010/main" val="198476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765C-5832-4C57-807B-98354A8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36804"/>
            <a:ext cx="8534400" cy="162302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Create the Job and link the environment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1B12C-BEFB-4ED3-8818-66696E82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540" y="132522"/>
            <a:ext cx="5383328" cy="1129540"/>
          </a:xfrm>
        </p:spPr>
        <p:txBody>
          <a:bodyPr/>
          <a:lstStyle/>
          <a:p>
            <a:r>
              <a:rPr lang="en-US" dirty="0"/>
              <a:t>Create a step using the SSIS Package.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5E9BAE-C0FF-426F-B4D1-17FD42608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093" y="1454588"/>
            <a:ext cx="5856907" cy="31571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01888-1576-46A6-9E72-485932E0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0130" y="132522"/>
            <a:ext cx="5383329" cy="1129540"/>
          </a:xfrm>
        </p:spPr>
        <p:txBody>
          <a:bodyPr/>
          <a:lstStyle/>
          <a:p>
            <a:r>
              <a:rPr lang="en-US" dirty="0"/>
              <a:t>Go to the Configuration tab and set the Environment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B01F04-1702-4B00-AA23-EC0E232902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3865" y="1262063"/>
            <a:ext cx="3540309" cy="3482215"/>
          </a:xfrm>
        </p:spPr>
      </p:pic>
    </p:spTree>
    <p:extLst>
      <p:ext uri="{BB962C8B-B14F-4D97-AF65-F5344CB8AC3E}">
        <p14:creationId xmlns:p14="http://schemas.microsoft.com/office/powerpoint/2010/main" val="340035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30" y="420130"/>
            <a:ext cx="157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8052" y="1664043"/>
            <a:ext cx="7570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this demo, we will run the same SSIS in two separate databases, without changing the SSIS code.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9D21-77DB-4545-BCB0-B30ACBB7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534" y="367747"/>
            <a:ext cx="6019800" cy="579783"/>
          </a:xfrm>
        </p:spPr>
        <p:txBody>
          <a:bodyPr/>
          <a:lstStyle/>
          <a:p>
            <a:r>
              <a:rPr lang="en-US" dirty="0"/>
              <a:t>About me: Michellea David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B99685-BCA4-4044-90B4-D8CAFA6DCE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53" r="215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4AA9-81DF-4236-B8D3-8F1CAD73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8945" y="1086678"/>
            <a:ext cx="6331089" cy="48370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20 years experience in Oracle,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Solaris certified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Worked for companies like Sun Microsystems (now Oracle), Los Alamos National Laboratory, Carlson Wagonlit Travel Corporation, and Mechanics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Hobbies include: Traveling, theatre, learning about different cultures, and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Looking for a job if anyone knows of a Sr/Lead/or Manager DBA position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>
                <a:solidFill>
                  <a:schemeClr val="tx1"/>
                </a:solidFill>
              </a:rPr>
              <a:t>Email: SQLMichelleaDavid@gmail.com</a:t>
            </a:r>
          </a:p>
        </p:txBody>
      </p:sp>
    </p:spTree>
    <p:extLst>
      <p:ext uri="{BB962C8B-B14F-4D97-AF65-F5344CB8AC3E}">
        <p14:creationId xmlns:p14="http://schemas.microsoft.com/office/powerpoint/2010/main" val="119843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19432"/>
          </a:xfrm>
        </p:spPr>
        <p:txBody>
          <a:bodyPr/>
          <a:lstStyle/>
          <a:p>
            <a:r>
              <a:rPr lang="en-US" dirty="0"/>
              <a:t>Permissions between servers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705232"/>
            <a:ext cx="8535988" cy="30150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Service Account running the SQL Agent must have permissions on the target server to execute what the SSIS code wants to execute.</a:t>
            </a:r>
          </a:p>
          <a:p>
            <a:endParaRPr lang="en-US" dirty="0"/>
          </a:p>
          <a:p>
            <a:r>
              <a:rPr lang="en-US" sz="32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Run the Master SQL Server/SQL Agent and all target SQL Servers/SQL Agents under the same Service Account.</a:t>
            </a:r>
          </a:p>
        </p:txBody>
      </p:sp>
    </p:spTree>
    <p:extLst>
      <p:ext uri="{BB962C8B-B14F-4D97-AF65-F5344CB8AC3E}">
        <p14:creationId xmlns:p14="http://schemas.microsoft.com/office/powerpoint/2010/main" val="297634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90384"/>
            <a:ext cx="10058400" cy="1810265"/>
          </a:xfrm>
        </p:spPr>
        <p:txBody>
          <a:bodyPr/>
          <a:lstStyle/>
          <a:p>
            <a:r>
              <a:rPr lang="en-US" dirty="0"/>
              <a:t>Where does SSIS use resources </a:t>
            </a:r>
            <a:br>
              <a:rPr lang="en-US" dirty="0"/>
            </a:br>
            <a:r>
              <a:rPr lang="en-US" dirty="0"/>
              <a:t>(Memory or CPU)? It Depends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7061" y="4306330"/>
            <a:ext cx="8534401" cy="181026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Job A on Server A but point to Server B to run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Job A will kick off on Server A using Server A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However the backup will occur on Server B using Server B resources</a:t>
            </a:r>
          </a:p>
          <a:p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idx="1"/>
          </p:nvPr>
        </p:nvSpPr>
        <p:spPr>
          <a:xfrm>
            <a:off x="684211" y="2019413"/>
            <a:ext cx="10058400" cy="211526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Job A created on Server A but points to Server B to pull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Job A is kicked off on Server A using Server A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select statement runs on Server B using Server B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data pulls across the network back to Server A for further analysis or transformation, using Server A resources.</a:t>
            </a:r>
          </a:p>
        </p:txBody>
      </p:sp>
    </p:spTree>
    <p:extLst>
      <p:ext uri="{BB962C8B-B14F-4D97-AF65-F5344CB8AC3E}">
        <p14:creationId xmlns:p14="http://schemas.microsoft.com/office/powerpoint/2010/main" val="427030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90384"/>
            <a:ext cx="10058400" cy="1810265"/>
          </a:xfrm>
        </p:spPr>
        <p:txBody>
          <a:bodyPr/>
          <a:lstStyle/>
          <a:p>
            <a:r>
              <a:rPr lang="en-US" dirty="0"/>
              <a:t>Where will the job execution information be stored?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69" y="2100649"/>
            <a:ext cx="9845896" cy="12276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 the Centralized server with the stored SSIS code.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 order to review the execution, right click on the project, select reports/Standard Reports/All Executions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95615" y="3328316"/>
            <a:ext cx="59436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B539-24D5-4451-BD04-52C4F80C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559904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 Suggestions: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47BB9-C750-410C-8AEF-C479E22F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457740"/>
            <a:ext cx="8535988" cy="28757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a database on the centralized SSIS server to store all the job data into one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procedures to store data in one table </a:t>
            </a:r>
            <a:r>
              <a:rPr lang="en-US" dirty="0" err="1">
                <a:solidFill>
                  <a:schemeClr val="bg1"/>
                </a:solidFill>
              </a:rPr>
              <a:t>OnError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OnInformation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OnPostExecute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OnPreExecute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OnWarning</a:t>
            </a:r>
            <a:r>
              <a:rPr lang="en-US" dirty="0">
                <a:solidFill>
                  <a:schemeClr val="bg1"/>
                </a:solidFill>
              </a:rPr>
              <a:t>. Call the each procedure in the main package of your SSIS.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9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6D67-E220-4963-8E9E-2CCAAAF6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30965"/>
          </a:xfrm>
        </p:spPr>
        <p:txBody>
          <a:bodyPr/>
          <a:lstStyle/>
          <a:p>
            <a:r>
              <a:rPr lang="en-US" dirty="0"/>
              <a:t>Next Step: Create Process Control 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7A4DA-2C1F-4668-878D-0E44C32D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709530"/>
            <a:ext cx="8535988" cy="34588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 </a:t>
            </a:r>
            <a:r>
              <a:rPr lang="en-US" dirty="0" err="1">
                <a:solidFill>
                  <a:schemeClr val="bg1"/>
                </a:solidFill>
              </a:rPr>
              <a:t>ProcessControl</a:t>
            </a:r>
            <a:r>
              <a:rPr lang="en-US" dirty="0">
                <a:solidFill>
                  <a:schemeClr val="bg1"/>
                </a:solidFill>
              </a:rPr>
              <a:t>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the </a:t>
            </a:r>
            <a:r>
              <a:rPr lang="en-US" dirty="0" err="1">
                <a:solidFill>
                  <a:schemeClr val="bg1"/>
                </a:solidFill>
              </a:rPr>
              <a:t>ProcessControlLog</a:t>
            </a:r>
            <a:r>
              <a:rPr lang="en-US" dirty="0">
                <a:solidFill>
                  <a:schemeClr val="bg1"/>
                </a:solidFill>
              </a:rPr>
              <a:t>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 Procedure to delete data from the </a:t>
            </a:r>
            <a:r>
              <a:rPr lang="en-US" dirty="0" err="1">
                <a:solidFill>
                  <a:schemeClr val="bg1"/>
                </a:solidFill>
              </a:rPr>
              <a:t>ProcessControlLog</a:t>
            </a:r>
            <a:r>
              <a:rPr lang="en-US" dirty="0">
                <a:solidFill>
                  <a:schemeClr val="bg1"/>
                </a:solidFill>
              </a:rPr>
              <a:t> table daily. Keep Statistics for at least one month.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Procedures for </a:t>
            </a:r>
            <a:r>
              <a:rPr lang="en-US" dirty="0" err="1">
                <a:solidFill>
                  <a:schemeClr val="bg1"/>
                </a:solidFill>
              </a:rPr>
              <a:t>OnError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OnPreExecute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OnPostExecute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OnWarning</a:t>
            </a:r>
            <a:r>
              <a:rPr lang="en-US" dirty="0">
                <a:solidFill>
                  <a:schemeClr val="bg1"/>
                </a:solidFill>
              </a:rPr>
              <a:t>, etc..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 Procedures from the main SSIS package </a:t>
            </a:r>
            <a:r>
              <a:rPr lang="en-US" dirty="0" err="1">
                <a:solidFill>
                  <a:schemeClr val="bg1"/>
                </a:solidFill>
              </a:rPr>
              <a:t>EventHandler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8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0A34-741A-4CC4-86AA-1109F03F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0" y="488674"/>
            <a:ext cx="8534401" cy="749852"/>
          </a:xfrm>
        </p:spPr>
        <p:txBody>
          <a:bodyPr/>
          <a:lstStyle/>
          <a:p>
            <a:r>
              <a:rPr lang="en-US" dirty="0"/>
              <a:t>Create Log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F42C4-5534-4ECE-9821-4164008F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39" y="1457324"/>
            <a:ext cx="6780144" cy="46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4DA7-7D3B-4B58-9C88-3FF5CDB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AABFC7-FF46-4E98-9EEB-17F4F3FA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38" y="725487"/>
            <a:ext cx="5010150" cy="52292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E424B-F79C-4A93-B340-8A33F6916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See Code in </a:t>
            </a:r>
            <a:r>
              <a:rPr lang="en-US" sz="2000" dirty="0" err="1">
                <a:solidFill>
                  <a:schemeClr val="bg1"/>
                </a:solidFill>
              </a:rPr>
              <a:t>gethub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0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1092-582D-40EF-BDC4-B1938CEE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63" y="221974"/>
            <a:ext cx="9095893" cy="85145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EventHandler</a:t>
            </a:r>
            <a:r>
              <a:rPr lang="en-US" dirty="0"/>
              <a:t> in Main Package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3DC30-BF5C-4D87-B2D7-DB14EF618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10" y="1073426"/>
            <a:ext cx="5886450" cy="2514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075F-CF02-4B26-8A03-A5ACA6D6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392" y="3885834"/>
            <a:ext cx="8812695" cy="2750192"/>
          </a:xfrm>
        </p:spPr>
        <p:txBody>
          <a:bodyPr>
            <a:normAutofit lnSpcReduction="10000"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Each event handler to execute a SQL Task from the centralized log database you created. The SQL Task will be a procedure stored in that database.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OnError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exec [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].[OnError2] ?, ?, ?, ?, ?, ?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OnInformation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exec [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].[OnInformation2] ?, ?, ?, ?, ?, ?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OnPostExecute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exec [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].[OnPostExec2] ?, ?, ?, ?, ?, ?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OnPreExecute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exec [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].[OnPreExec2] ?, ?, ?, ?, ?, ?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OnWarning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exec [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].[OnInformation2] ?, ?, ?, ?, ?,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00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F631A-213B-4149-A918-D57A803E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1298713"/>
            <a:ext cx="4362143" cy="30023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 of the Parameter mapping for </a:t>
            </a:r>
            <a:r>
              <a:rPr lang="en-US" sz="2400" dirty="0" err="1">
                <a:solidFill>
                  <a:schemeClr val="bg1"/>
                </a:solidFill>
              </a:rPr>
              <a:t>OnError</a:t>
            </a:r>
            <a:r>
              <a:rPr lang="en-US" sz="2400" dirty="0">
                <a:solidFill>
                  <a:schemeClr val="bg1"/>
                </a:solidFill>
              </a:rPr>
              <a:t> Execute SQL Task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FE1A1A-11E7-498D-A9C8-109DA8FC87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45" y="685800"/>
            <a:ext cx="5822335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5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930" y="420130"/>
            <a:ext cx="157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8052" y="1664043"/>
            <a:ext cx="7570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this demo, I will show the contents of the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ProcessControlLog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table from running the job for each server. We will also review the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EventHandler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in SSIS.</a:t>
            </a:r>
          </a:p>
          <a:p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6F842-A2B8-472A-9BA2-361C4B5EBE50}"/>
              </a:ext>
            </a:extLst>
          </p:cNvPr>
          <p:cNvSpPr txBox="1"/>
          <p:nvPr/>
        </p:nvSpPr>
        <p:spPr>
          <a:xfrm>
            <a:off x="251792" y="291548"/>
            <a:ext cx="104029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will discuss today:</a:t>
            </a:r>
          </a:p>
          <a:p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a Centralized SSIS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Reasons to use a Centralized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Pros and Cons for a Centralized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to create a Centralized SSIS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Permission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Which server CPU and Memory is being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Where will job execution information be stored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7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3A72-22A1-4A2B-8F08-0C4D9185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55" y="211949"/>
            <a:ext cx="8534400" cy="65267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D53C3-EB7A-4363-8021-397232D6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077" y="864619"/>
            <a:ext cx="8743123" cy="5128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 Mitchell 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b="1" u="sng" dirty="0">
                <a:solidFill>
                  <a:schemeClr val="bg1"/>
                </a:solidFill>
              </a:rPr>
              <a:t>Creating the SSIS Catalog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https://www.timmitchell.net/post/2017/07/03/creating-the-ssis-catalog/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Melissa Coates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 </a:t>
            </a:r>
            <a:r>
              <a:rPr lang="en-US" b="1" i="0" strike="noStrike" dirty="0">
                <a:solidFill>
                  <a:srgbClr val="444444"/>
                </a:solidFill>
                <a:effectLst/>
                <a:latin typeface="Trebuchet MS" panose="020B0603020202020204" pitchFamily="34" charset="0"/>
                <a:hlinkClick r:id="rId3"/>
              </a:rPr>
              <a:t>Parameterizing Connections and Values at Runtime Using SSIS Environment Variables</a:t>
            </a:r>
            <a:endParaRPr lang="en-US" b="1" i="0" dirty="0">
              <a:solidFill>
                <a:srgbClr val="A3A27D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https://www.sqlchick.com/entries/2015/1/4/parameterizing-connections-and-values-at-runtime-using-ssis-environment-variables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Andy Leonard 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b="1" u="sng" dirty="0">
                <a:solidFill>
                  <a:schemeClr val="bg1"/>
                </a:solidFill>
              </a:rPr>
              <a:t>SSIS Catalog Environment</a:t>
            </a: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https://www.sqlservercentral.com/steps/ssis-catalog-environments-step-20-of-the-stairway-to-integration-services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13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C7AD-A201-4980-9E4F-1ADD7D8F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33" y="723714"/>
            <a:ext cx="8534400" cy="150706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60B17-BEBE-4901-B623-CAF506CA1EEB}"/>
              </a:ext>
            </a:extLst>
          </p:cNvPr>
          <p:cNvSpPr txBox="1"/>
          <p:nvPr/>
        </p:nvSpPr>
        <p:spPr>
          <a:xfrm>
            <a:off x="1179443" y="3965599"/>
            <a:ext cx="69308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Email: 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SQLMichelleaDavid@gmail.com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Slides at </a:t>
            </a:r>
            <a:r>
              <a:rPr lang="en-US" sz="2800" dirty="0" err="1"/>
              <a:t>github</a:t>
            </a:r>
            <a:r>
              <a:rPr lang="en-US" sz="2800" dirty="0"/>
              <a:t>: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https://github.com/SQLGrillen/NSOD-1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0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E4BD-DC23-4613-B0E3-EFBB63A6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7" y="863600"/>
            <a:ext cx="8534401" cy="1266687"/>
          </a:xfrm>
        </p:spPr>
        <p:txBody>
          <a:bodyPr/>
          <a:lstStyle/>
          <a:p>
            <a:r>
              <a:rPr lang="en-US" dirty="0"/>
              <a:t>What is a Centralized SSIS Environment?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5786-3AFE-4264-80DB-F2B502E95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0474" y="2279373"/>
            <a:ext cx="8534400" cy="3463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Centralized Environment is an environment in one location.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Picture all you jobs and SSIS code, for all the servers and databases you monitor, in one location.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All the job history, for every job you monitor, on one server.</a:t>
            </a:r>
          </a:p>
        </p:txBody>
      </p:sp>
    </p:spTree>
    <p:extLst>
      <p:ext uri="{BB962C8B-B14F-4D97-AF65-F5344CB8AC3E}">
        <p14:creationId xmlns:p14="http://schemas.microsoft.com/office/powerpoint/2010/main" val="5936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EA3BEF-D272-4642-A832-9D5428466E3F}"/>
              </a:ext>
            </a:extLst>
          </p:cNvPr>
          <p:cNvSpPr txBox="1"/>
          <p:nvPr/>
        </p:nvSpPr>
        <p:spPr>
          <a:xfrm>
            <a:off x="516835" y="384313"/>
            <a:ext cx="90644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Reasons to use a Centralized SSIS Environment</a:t>
            </a:r>
          </a:p>
          <a:p>
            <a:endParaRPr lang="en-US" sz="2000" dirty="0"/>
          </a:p>
          <a:p>
            <a:r>
              <a:rPr lang="en-US" sz="2400" b="1" dirty="0"/>
              <a:t>Tired of going to each SQL Server’s job history to find out if any jobs failed?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Only review one server 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 all jobs from one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Have one centralized SSIS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Pull all log data into one centralized database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r>
              <a:rPr lang="en-US" sz="2400" b="1" dirty="0"/>
              <a:t>Tired of loading the SSIS package on Development, QA, and then Production?</a:t>
            </a:r>
          </a:p>
          <a:p>
            <a:r>
              <a:rPr lang="en-US" sz="2400" dirty="0">
                <a:solidFill>
                  <a:schemeClr val="bg1"/>
                </a:solidFill>
              </a:rPr>
              <a:t>Run the same code for Prod, QA, and Dev with different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22852" y="685800"/>
            <a:ext cx="4937125" cy="36147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 Management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Easily Scale packages by adding memory to the central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the ETL workload away from the other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Standardize and control multiple SQL instances from one SSIS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760554" y="685800"/>
            <a:ext cx="4933950" cy="36147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Must license the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Remote data must be copied over the network before entering the data flow buffer.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BC14-562A-49C1-9C1C-6B03350A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31304"/>
            <a:ext cx="11237843" cy="1091096"/>
          </a:xfrm>
        </p:spPr>
        <p:txBody>
          <a:bodyPr>
            <a:normAutofit/>
          </a:bodyPr>
          <a:lstStyle/>
          <a:p>
            <a:r>
              <a:rPr lang="en-US" sz="3200" dirty="0"/>
              <a:t>How to Create and store Centralized SSIS code?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571E-B1CA-40FF-B4CA-0FBF61D0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691" y="1749288"/>
            <a:ext cx="8534400" cy="3728278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Pick a server to create the SSIS Catalog and set up the catalog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Create the package with project variables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Deploy the package to the SSIS Catalog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Set up Environment variables for each Server/Environment 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Link the environment variables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Create a job running the SSIS Package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In the job, set the environment you would like the job to run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4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an SSIS Catalog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4336278" cy="270675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 the SQL Server in Integration Services Catalogs.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 the catalog by right clicking on the Integration Services Catalog/Create catalog.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44" y="174454"/>
            <a:ext cx="3867150" cy="16192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70710" y="2207153"/>
            <a:ext cx="5943600" cy="41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38" y="136810"/>
            <a:ext cx="11362014" cy="552303"/>
          </a:xfrm>
        </p:spPr>
        <p:txBody>
          <a:bodyPr/>
          <a:lstStyle/>
          <a:p>
            <a:r>
              <a:rPr lang="en-US" dirty="0"/>
              <a:t>Step 2: create an SSIS Package with Project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3951" y="818321"/>
            <a:ext cx="4629910" cy="4018722"/>
          </a:xfrm>
        </p:spPr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Open Visual Studio, create a new SSIS project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Double-click </a:t>
            </a:r>
            <a:r>
              <a:rPr lang="en-US" sz="2000" dirty="0" err="1">
                <a:solidFill>
                  <a:schemeClr val="bg1"/>
                </a:solidFill>
              </a:rPr>
              <a:t>Project.params</a:t>
            </a:r>
            <a:r>
              <a:rPr lang="en-US" sz="2000" dirty="0">
                <a:solidFill>
                  <a:schemeClr val="bg1"/>
                </a:solidFill>
              </a:rPr>
              <a:t> to open and add a Server variable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Create a Control Flow Task with a connection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Go to Connection properties and create an Environment variable for </a:t>
            </a:r>
            <a:r>
              <a:rPr lang="en-US" sz="2000" dirty="0" err="1">
                <a:solidFill>
                  <a:schemeClr val="bg1"/>
                </a:solidFill>
              </a:rPr>
              <a:t>ServerName</a:t>
            </a:r>
            <a:r>
              <a:rPr lang="en-US" sz="2000" dirty="0">
                <a:solidFill>
                  <a:schemeClr val="bg1"/>
                </a:solidFill>
              </a:rPr>
              <a:t>. Link the variable to the project variable. (next slide)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20460AD-0D3B-4AB6-914F-B463BEBE1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03" y="1508410"/>
            <a:ext cx="6206917" cy="3841179"/>
          </a:xfrm>
        </p:spPr>
      </p:pic>
    </p:spTree>
    <p:extLst>
      <p:ext uri="{BB962C8B-B14F-4D97-AF65-F5344CB8AC3E}">
        <p14:creationId xmlns:p14="http://schemas.microsoft.com/office/powerpoint/2010/main" val="7976646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1290</TotalTime>
  <Words>1263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Trebuchet MS</vt:lpstr>
      <vt:lpstr>Wingdings</vt:lpstr>
      <vt:lpstr>Wingdings 3</vt:lpstr>
      <vt:lpstr>Slice</vt:lpstr>
      <vt:lpstr>Centralize SSIS</vt:lpstr>
      <vt:lpstr>About me: Michellea David</vt:lpstr>
      <vt:lpstr>PowerPoint Presentation</vt:lpstr>
      <vt:lpstr>What is a Centralized SSIS Environment?</vt:lpstr>
      <vt:lpstr>PowerPoint Presentation</vt:lpstr>
      <vt:lpstr>PowerPoint Presentation</vt:lpstr>
      <vt:lpstr>How to Create and store Centralized SSIS code?</vt:lpstr>
      <vt:lpstr>Step 1: create an SSIS Catalog</vt:lpstr>
      <vt:lpstr>Step 2: create an SSIS Package with Project Variables</vt:lpstr>
      <vt:lpstr>PowerPoint Presentation</vt:lpstr>
      <vt:lpstr>PowerPoint Presentation</vt:lpstr>
      <vt:lpstr>Step 3: Deploy the SSIS Package in to the SSIS Catalog</vt:lpstr>
      <vt:lpstr>Step 4: Set up Environment Variables in SSIS Catalog </vt:lpstr>
      <vt:lpstr>PowerPoint Presentation</vt:lpstr>
      <vt:lpstr>PowerPoint Presentation</vt:lpstr>
      <vt:lpstr>Link the Variable(S)</vt:lpstr>
      <vt:lpstr>Link the Environments</vt:lpstr>
      <vt:lpstr>Create the Job and link the environment to use</vt:lpstr>
      <vt:lpstr>PowerPoint Presentation</vt:lpstr>
      <vt:lpstr>Permissions between servers</vt:lpstr>
      <vt:lpstr>Where does SSIS use resources  (Memory or CPU)? It Depends</vt:lpstr>
      <vt:lpstr>Where will the job execution information be stored?</vt:lpstr>
      <vt:lpstr>Next Step Suggestions:</vt:lpstr>
      <vt:lpstr>Next Step: Create Process Control Log</vt:lpstr>
      <vt:lpstr>Create Log Table</vt:lpstr>
      <vt:lpstr>Create Procedures</vt:lpstr>
      <vt:lpstr>Create EventHandler in Main Package</vt:lpstr>
      <vt:lpstr>PowerPoint Presentation</vt:lpstr>
      <vt:lpstr>PowerPoint Presentation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Centralize SSIS</dc:title>
  <dc:creator>Michellea David</dc:creator>
  <cp:lastModifiedBy>Michellea David</cp:lastModifiedBy>
  <cp:revision>42</cp:revision>
  <cp:lastPrinted>2020-08-13T17:09:21Z</cp:lastPrinted>
  <dcterms:created xsi:type="dcterms:W3CDTF">2019-03-14T23:20:35Z</dcterms:created>
  <dcterms:modified xsi:type="dcterms:W3CDTF">2020-08-14T06:27:43Z</dcterms:modified>
</cp:coreProperties>
</file>