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veat"/>
      <p:regular r:id="rId25"/>
      <p:bold r:id="rId26"/>
    </p:embeddedFont>
    <p:embeddedFont>
      <p:font typeface="Roboto"/>
      <p:regular r:id="rId27"/>
      <p:bold r:id="rId28"/>
      <p:italic r:id="rId29"/>
      <p:boldItalic r:id="rId30"/>
    </p:embeddedFont>
    <p:embeddedFont>
      <p:font typeface="Balsamiq Sans"/>
      <p:bold r:id="rId31"/>
      <p:boldItalic r:id="rId32"/>
    </p:embeddedFont>
    <p:embeddedFont>
      <p:font typeface="Lobster"/>
      <p:regular r:id="rId33"/>
    </p:embeddedFont>
    <p:embeddedFont>
      <p:font typeface="Montserrat"/>
      <p:regular r:id="rId34"/>
      <p:bold r:id="rId35"/>
      <p:italic r:id="rId36"/>
      <p:boldItalic r:id="rId37"/>
    </p:embeddedFont>
    <p:embeddedFont>
      <p:font typeface="Lato"/>
      <p:regular r:id="rId38"/>
      <p:bold r:id="rId39"/>
      <p:italic r:id="rId40"/>
      <p:boldItalic r:id="rId41"/>
    </p:embeddedFont>
    <p:embeddedFont>
      <p:font typeface="Poppins"/>
      <p:regular r:id="rId42"/>
      <p:bold r:id="rId43"/>
      <p:italic r:id="rId44"/>
      <p:boldItalic r:id="rId45"/>
    </p:embeddedFont>
    <p:embeddedFont>
      <p:font typeface="Quicksand SemiBold"/>
      <p:regular r:id="rId46"/>
      <p:bold r:id="rId47"/>
    </p:embeddedFont>
    <p:embeddedFont>
      <p:font typeface="Quicksand Medium"/>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42" Type="http://schemas.openxmlformats.org/officeDocument/2006/relationships/font" Target="fonts/Poppins-regular.fntdata"/><Relationship Id="rId41" Type="http://schemas.openxmlformats.org/officeDocument/2006/relationships/font" Target="fonts/Lato-boldItalic.fntdata"/><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QuicksandSemiBold-regular.fntdata"/><Relationship Id="rId45"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icksandMedium-regular.fntdata"/><Relationship Id="rId47" Type="http://schemas.openxmlformats.org/officeDocument/2006/relationships/font" Target="fonts/QuicksandSemiBold-bold.fntdata"/><Relationship Id="rId49" Type="http://schemas.openxmlformats.org/officeDocument/2006/relationships/font" Target="fonts/Quicksand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lsamiqSans-bold.fntdata"/><Relationship Id="rId30" Type="http://schemas.openxmlformats.org/officeDocument/2006/relationships/font" Target="fonts/Roboto-boldItalic.fntdata"/><Relationship Id="rId33" Type="http://schemas.openxmlformats.org/officeDocument/2006/relationships/font" Target="fonts/Lobster-regular.fntdata"/><Relationship Id="rId32" Type="http://schemas.openxmlformats.org/officeDocument/2006/relationships/font" Target="fonts/BalsamiqSans-boldItalic.fntdata"/><Relationship Id="rId35" Type="http://schemas.openxmlformats.org/officeDocument/2006/relationships/font" Target="fonts/Montserrat-bold.fntdata"/><Relationship Id="rId34" Type="http://schemas.openxmlformats.org/officeDocument/2006/relationships/font" Target="fonts/Montserrat-regular.fntdata"/><Relationship Id="rId37" Type="http://schemas.openxmlformats.org/officeDocument/2006/relationships/font" Target="fonts/Montserrat-boldItalic.fntdata"/><Relationship Id="rId36" Type="http://schemas.openxmlformats.org/officeDocument/2006/relationships/font" Target="fonts/Montserrat-italic.fntdata"/><Relationship Id="rId39" Type="http://schemas.openxmlformats.org/officeDocument/2006/relationships/font" Target="fonts/Lato-bold.fntdata"/><Relationship Id="rId38" Type="http://schemas.openxmlformats.org/officeDocument/2006/relationships/font" Target="fonts/La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2: Introduction</a:t>
            </a:r>
            <a:endParaRPr sz="1200"/>
          </a:p>
          <a:p>
            <a:pPr indent="0" lvl="0" marL="0" rtl="0" algn="l">
              <a:spcBef>
                <a:spcPts val="0"/>
              </a:spcBef>
              <a:spcAft>
                <a:spcPts val="0"/>
              </a:spcAft>
              <a:buNone/>
            </a:pPr>
            <a:r>
              <a:rPr lang="en" sz="1200"/>
              <a:t>- Brief overview of the project</a:t>
            </a:r>
            <a:endParaRPr sz="1200"/>
          </a:p>
          <a:p>
            <a:pPr indent="0" lvl="0" marL="0" rtl="0" algn="l">
              <a:spcBef>
                <a:spcPts val="0"/>
              </a:spcBef>
              <a:spcAft>
                <a:spcPts val="0"/>
              </a:spcAft>
              <a:buNone/>
            </a:pPr>
            <a:r>
              <a:rPr lang="en" sz="1200"/>
              <a:t>- Objective: To predict the duration of NYC taxi trips using machine learning models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3: Problem Statement</a:t>
            </a:r>
            <a:endParaRPr sz="1200"/>
          </a:p>
          <a:p>
            <a:pPr indent="0" lvl="0" marL="0" rtl="0" algn="l">
              <a:spcBef>
                <a:spcPts val="0"/>
              </a:spcBef>
              <a:spcAft>
                <a:spcPts val="0"/>
              </a:spcAft>
              <a:buNone/>
            </a:pPr>
            <a:r>
              <a:rPr lang="en" sz="1200"/>
              <a:t>- Detailed explanation of the problem</a:t>
            </a:r>
            <a:endParaRPr sz="1200"/>
          </a:p>
          <a:p>
            <a:pPr indent="0" lvl="0" marL="0" rtl="0" algn="l">
              <a:spcBef>
                <a:spcPts val="0"/>
              </a:spcBef>
              <a:spcAft>
                <a:spcPts val="0"/>
              </a:spcAft>
              <a:buNone/>
            </a:pPr>
            <a:r>
              <a:rPr lang="en" sz="1200"/>
              <a:t>- Importance of accurate trip duration prediction</a:t>
            </a:r>
            <a:endParaRPr sz="1200"/>
          </a:p>
          <a:p>
            <a:pPr indent="0" lvl="0" marL="0" rtl="0" algn="l">
              <a:spcBef>
                <a:spcPts val="0"/>
              </a:spcBef>
              <a:spcAft>
                <a:spcPts val="0"/>
              </a:spcAft>
              <a:buNone/>
            </a:pPr>
            <a:r>
              <a:rPr lang="en" sz="1200"/>
              <a:t>- Applications: Traffic management, ETA predictions, fleet management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4: Data Description</a:t>
            </a:r>
            <a:endParaRPr sz="1200"/>
          </a:p>
          <a:p>
            <a:pPr indent="0" lvl="0" marL="0" rtl="0" algn="l">
              <a:spcBef>
                <a:spcPts val="0"/>
              </a:spcBef>
              <a:spcAft>
                <a:spcPts val="0"/>
              </a:spcAft>
              <a:buNone/>
            </a:pPr>
            <a:r>
              <a:rPr lang="en" sz="1200"/>
              <a:t>- Source of the dataset: NYC Taxi and Limousine Commission</a:t>
            </a:r>
            <a:endParaRPr sz="1200"/>
          </a:p>
          <a:p>
            <a:pPr indent="0" lvl="0" marL="0" rtl="0" algn="l">
              <a:spcBef>
                <a:spcPts val="0"/>
              </a:spcBef>
              <a:spcAft>
                <a:spcPts val="0"/>
              </a:spcAft>
              <a:buNone/>
            </a:pPr>
            <a:r>
              <a:rPr lang="en" sz="1200"/>
              <a:t>- Key features: VendorID, passenger_count, tpep_pickup_datetime, tpep_dropoff_datetime</a:t>
            </a:r>
            <a:endParaRPr sz="1200"/>
          </a:p>
          <a:p>
            <a:pPr indent="0" lvl="0" marL="0" rtl="0" algn="l">
              <a:spcBef>
                <a:spcPts val="0"/>
              </a:spcBef>
              <a:spcAft>
                <a:spcPts val="0"/>
              </a:spcAft>
              <a:buNone/>
            </a:pPr>
            <a:r>
              <a:rPr lang="en" sz="1200"/>
              <a:t>- Dataset size and sample used for modeling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5: Data Preprocessing</a:t>
            </a:r>
            <a:endParaRPr sz="1200"/>
          </a:p>
          <a:p>
            <a:pPr indent="0" lvl="0" marL="0" rtl="0" algn="l">
              <a:spcBef>
                <a:spcPts val="0"/>
              </a:spcBef>
              <a:spcAft>
                <a:spcPts val="0"/>
              </a:spcAft>
              <a:buNone/>
            </a:pPr>
            <a:r>
              <a:rPr lang="en" sz="1200"/>
              <a:t>- Steps taken to clean and preprocess the data</a:t>
            </a:r>
            <a:endParaRPr sz="1200"/>
          </a:p>
          <a:p>
            <a:pPr indent="0" lvl="0" marL="0" rtl="0" algn="l">
              <a:spcBef>
                <a:spcPts val="0"/>
              </a:spcBef>
              <a:spcAft>
                <a:spcPts val="0"/>
              </a:spcAft>
              <a:buNone/>
            </a:pPr>
            <a:r>
              <a:rPr lang="en" sz="1200"/>
              <a:t>- Handling missing values, data types conversion, feature engineering (e.g., trip duration calculation)</a:t>
            </a:r>
            <a:endParaRPr sz="1200"/>
          </a:p>
          <a:p>
            <a:pPr indent="0" lvl="0" marL="0" rtl="0" algn="l">
              <a:spcBef>
                <a:spcPts val="0"/>
              </a:spcBef>
              <a:spcAft>
                <a:spcPts val="0"/>
              </a:spcAft>
              <a:buNone/>
            </a:pPr>
            <a:r>
              <a:rPr lang="en" sz="1200"/>
              <a:t>- Visualization of the preprocessing steps (e.g., distribution of trip duration)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6: Feature Engineering</a:t>
            </a:r>
            <a:endParaRPr sz="1200"/>
          </a:p>
          <a:p>
            <a:pPr indent="0" lvl="0" marL="0" rtl="0" algn="l">
              <a:spcBef>
                <a:spcPts val="0"/>
              </a:spcBef>
              <a:spcAft>
                <a:spcPts val="0"/>
              </a:spcAft>
              <a:buNone/>
            </a:pPr>
            <a:r>
              <a:rPr lang="en" sz="1200"/>
              <a:t>- Features selected for the model: VendorID, passenger_count, duration</a:t>
            </a:r>
            <a:endParaRPr sz="1200"/>
          </a:p>
          <a:p>
            <a:pPr indent="0" lvl="0" marL="0" rtl="0" algn="l">
              <a:spcBef>
                <a:spcPts val="0"/>
              </a:spcBef>
              <a:spcAft>
                <a:spcPts val="0"/>
              </a:spcAft>
              <a:buNone/>
            </a:pPr>
            <a:r>
              <a:rPr lang="en" sz="1200"/>
              <a:t>- Explanation of why these features were chosen</a:t>
            </a:r>
            <a:endParaRPr sz="1200"/>
          </a:p>
          <a:p>
            <a:pPr indent="0" lvl="0" marL="0" rtl="0" algn="l">
              <a:spcBef>
                <a:spcPts val="0"/>
              </a:spcBef>
              <a:spcAft>
                <a:spcPts val="0"/>
              </a:spcAft>
              <a:buNone/>
            </a:pPr>
            <a:r>
              <a:rPr lang="en" sz="1200"/>
              <a:t>- Visualization of feature importance or distribution (optional)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7: Model Selection</a:t>
            </a:r>
            <a:endParaRPr sz="1200"/>
          </a:p>
          <a:p>
            <a:pPr indent="0" lvl="0" marL="0" rtl="0" algn="l">
              <a:spcBef>
                <a:spcPts val="0"/>
              </a:spcBef>
              <a:spcAft>
                <a:spcPts val="0"/>
              </a:spcAft>
              <a:buNone/>
            </a:pPr>
            <a:r>
              <a:rPr lang="en" sz="1200"/>
              <a:t>- Models used: Linear Regression, Decision Tree, Gradient-Boosted Trees</a:t>
            </a:r>
            <a:endParaRPr sz="1200"/>
          </a:p>
          <a:p>
            <a:pPr indent="0" lvl="0" marL="0" rtl="0" algn="l">
              <a:spcBef>
                <a:spcPts val="0"/>
              </a:spcBef>
              <a:spcAft>
                <a:spcPts val="0"/>
              </a:spcAft>
              <a:buNone/>
            </a:pPr>
            <a:r>
              <a:rPr lang="en" sz="1200"/>
              <a:t>- Brief explanation of each model</a:t>
            </a:r>
            <a:endParaRPr sz="1200"/>
          </a:p>
          <a:p>
            <a:pPr indent="0" lvl="0" marL="0" rtl="0" algn="l">
              <a:spcBef>
                <a:spcPts val="0"/>
              </a:spcBef>
              <a:spcAft>
                <a:spcPts val="0"/>
              </a:spcAft>
              <a:buNone/>
            </a:pPr>
            <a:r>
              <a:rPr lang="en" sz="1200"/>
              <a:t>- Why these models were chosen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8: Training the Models</a:t>
            </a:r>
            <a:endParaRPr sz="1200"/>
          </a:p>
          <a:p>
            <a:pPr indent="0" lvl="0" marL="0" rtl="0" algn="l">
              <a:spcBef>
                <a:spcPts val="0"/>
              </a:spcBef>
              <a:spcAft>
                <a:spcPts val="0"/>
              </a:spcAft>
              <a:buNone/>
            </a:pPr>
            <a:r>
              <a:rPr lang="en" sz="1200"/>
              <a:t>- Description of the training process</a:t>
            </a:r>
            <a:endParaRPr sz="1200"/>
          </a:p>
          <a:p>
            <a:pPr indent="0" lvl="0" marL="0" rtl="0" algn="l">
              <a:spcBef>
                <a:spcPts val="0"/>
              </a:spcBef>
              <a:spcAft>
                <a:spcPts val="0"/>
              </a:spcAft>
              <a:buNone/>
            </a:pPr>
            <a:r>
              <a:rPr lang="en" sz="1200"/>
              <a:t>- Splitting data into training and test sets</a:t>
            </a:r>
            <a:endParaRPr sz="1200"/>
          </a:p>
          <a:p>
            <a:pPr indent="0" lvl="0" marL="0" rtl="0" algn="l">
              <a:spcBef>
                <a:spcPts val="0"/>
              </a:spcBef>
              <a:spcAft>
                <a:spcPts val="0"/>
              </a:spcAft>
              <a:buNone/>
            </a:pPr>
            <a:r>
              <a:rPr lang="en" sz="1200"/>
              <a:t>- Model training time and computational resources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9: Model Evaluation Metrics</a:t>
            </a:r>
            <a:endParaRPr sz="1200"/>
          </a:p>
          <a:p>
            <a:pPr indent="0" lvl="0" marL="0" rtl="0" algn="l">
              <a:spcBef>
                <a:spcPts val="0"/>
              </a:spcBef>
              <a:spcAft>
                <a:spcPts val="0"/>
              </a:spcAft>
              <a:buNone/>
            </a:pPr>
            <a:r>
              <a:rPr lang="en" sz="1200"/>
              <a:t>- Explanation of the evaluation metrics: RMSE, R2, MAE</a:t>
            </a:r>
            <a:endParaRPr sz="1200"/>
          </a:p>
          <a:p>
            <a:pPr indent="0" lvl="0" marL="0" rtl="0" algn="l">
              <a:spcBef>
                <a:spcPts val="0"/>
              </a:spcBef>
              <a:spcAft>
                <a:spcPts val="0"/>
              </a:spcAft>
              <a:buNone/>
            </a:pPr>
            <a:r>
              <a:rPr lang="en" sz="1200"/>
              <a:t>- Why these metrics are important for regression problems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10: Model Performance - Linear Regression</a:t>
            </a:r>
            <a:endParaRPr sz="1200"/>
          </a:p>
          <a:p>
            <a:pPr indent="0" lvl="0" marL="0" rtl="0" algn="l">
              <a:spcBef>
                <a:spcPts val="0"/>
              </a:spcBef>
              <a:spcAft>
                <a:spcPts val="0"/>
              </a:spcAft>
              <a:buNone/>
            </a:pPr>
            <a:r>
              <a:rPr lang="en" sz="1200"/>
              <a:t>- RMSE: 482.82</a:t>
            </a:r>
            <a:endParaRPr sz="1200"/>
          </a:p>
          <a:p>
            <a:pPr indent="0" lvl="0" marL="0" rtl="0" algn="l">
              <a:spcBef>
                <a:spcPts val="0"/>
              </a:spcBef>
              <a:spcAft>
                <a:spcPts val="0"/>
              </a:spcAft>
              <a:buNone/>
            </a:pPr>
            <a:r>
              <a:rPr lang="en" sz="1200"/>
              <a:t>- R2: -0.996</a:t>
            </a:r>
            <a:endParaRPr sz="1200"/>
          </a:p>
          <a:p>
            <a:pPr indent="0" lvl="0" marL="0" rtl="0" algn="l">
              <a:spcBef>
                <a:spcPts val="0"/>
              </a:spcBef>
              <a:spcAft>
                <a:spcPts val="0"/>
              </a:spcAft>
              <a:buNone/>
            </a:pPr>
            <a:r>
              <a:rPr lang="en" sz="1200"/>
              <a:t>- MAE: 440.14</a:t>
            </a:r>
            <a:endParaRPr sz="1200"/>
          </a:p>
          <a:p>
            <a:pPr indent="0" lvl="0" marL="0" rtl="0" algn="l">
              <a:spcBef>
                <a:spcPts val="0"/>
              </a:spcBef>
              <a:spcAft>
                <a:spcPts val="0"/>
              </a:spcAft>
              <a:buNone/>
            </a:pPr>
            <a:r>
              <a:rPr lang="en" sz="1200"/>
              <a:t>- Interpretation of results</a:t>
            </a:r>
            <a:endParaRPr sz="1200"/>
          </a:p>
          <a:p>
            <a:pPr indent="0" lvl="0" marL="0" rtl="0" algn="l">
              <a:spcBef>
                <a:spcPts val="0"/>
              </a:spcBef>
              <a:spcAft>
                <a:spcPts val="0"/>
              </a:spcAft>
              <a:buNone/>
            </a:pPr>
            <a:r>
              <a:rPr lang="en" sz="1200"/>
              <a:t>- Visualization: Graph or chart showing actual vs. predicted values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11: Model Performance - Decision Tree</a:t>
            </a:r>
            <a:endParaRPr sz="1200"/>
          </a:p>
          <a:p>
            <a:pPr indent="0" lvl="0" marL="0" rtl="0" algn="l">
              <a:spcBef>
                <a:spcPts val="0"/>
              </a:spcBef>
              <a:spcAft>
                <a:spcPts val="0"/>
              </a:spcAft>
              <a:buNone/>
            </a:pPr>
            <a:r>
              <a:rPr lang="en" sz="1200"/>
              <a:t>- RMSE: 507.90</a:t>
            </a:r>
            <a:endParaRPr sz="1200"/>
          </a:p>
          <a:p>
            <a:pPr indent="0" lvl="0" marL="0" rtl="0" algn="l">
              <a:spcBef>
                <a:spcPts val="0"/>
              </a:spcBef>
              <a:spcAft>
                <a:spcPts val="0"/>
              </a:spcAft>
              <a:buNone/>
            </a:pPr>
            <a:r>
              <a:rPr lang="en" sz="1200"/>
              <a:t>- R2: -1.209</a:t>
            </a:r>
            <a:endParaRPr sz="1200"/>
          </a:p>
          <a:p>
            <a:pPr indent="0" lvl="0" marL="0" rtl="0" algn="l">
              <a:spcBef>
                <a:spcPts val="0"/>
              </a:spcBef>
              <a:spcAft>
                <a:spcPts val="0"/>
              </a:spcAft>
              <a:buNone/>
            </a:pPr>
            <a:r>
              <a:rPr lang="en" sz="1200"/>
              <a:t>- MAE: 458.87</a:t>
            </a:r>
            <a:endParaRPr sz="1200"/>
          </a:p>
          <a:p>
            <a:pPr indent="0" lvl="0" marL="0" rtl="0" algn="l">
              <a:spcBef>
                <a:spcPts val="0"/>
              </a:spcBef>
              <a:spcAft>
                <a:spcPts val="0"/>
              </a:spcAft>
              <a:buNone/>
            </a:pPr>
            <a:r>
              <a:rPr lang="en" sz="1200"/>
              <a:t>- Interpretation of results</a:t>
            </a:r>
            <a:endParaRPr sz="1200"/>
          </a:p>
          <a:p>
            <a:pPr indent="0" lvl="0" marL="0" rtl="0" algn="l">
              <a:spcBef>
                <a:spcPts val="0"/>
              </a:spcBef>
              <a:spcAft>
                <a:spcPts val="0"/>
              </a:spcAft>
              <a:buNone/>
            </a:pPr>
            <a:r>
              <a:rPr lang="en" sz="1200"/>
              <a:t>- Visualization: Graph or chart showing actual vs. predicted values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12: Model Performance - Gradient-Boosted Trees</a:t>
            </a:r>
            <a:endParaRPr sz="1200"/>
          </a:p>
          <a:p>
            <a:pPr indent="0" lvl="0" marL="0" rtl="0" algn="l">
              <a:spcBef>
                <a:spcPts val="0"/>
              </a:spcBef>
              <a:spcAft>
                <a:spcPts val="0"/>
              </a:spcAft>
              <a:buNone/>
            </a:pPr>
            <a:r>
              <a:rPr lang="en" sz="1200"/>
              <a:t>- RMSE: 507.90</a:t>
            </a:r>
            <a:endParaRPr sz="1200"/>
          </a:p>
          <a:p>
            <a:pPr indent="0" lvl="0" marL="0" rtl="0" algn="l">
              <a:spcBef>
                <a:spcPts val="0"/>
              </a:spcBef>
              <a:spcAft>
                <a:spcPts val="0"/>
              </a:spcAft>
              <a:buNone/>
            </a:pPr>
            <a:r>
              <a:rPr lang="en" sz="1200"/>
              <a:t>- R2: -1.209</a:t>
            </a:r>
            <a:endParaRPr sz="1200"/>
          </a:p>
          <a:p>
            <a:pPr indent="0" lvl="0" marL="0" rtl="0" algn="l">
              <a:spcBef>
                <a:spcPts val="0"/>
              </a:spcBef>
              <a:spcAft>
                <a:spcPts val="0"/>
              </a:spcAft>
              <a:buNone/>
            </a:pPr>
            <a:r>
              <a:rPr lang="en" sz="1200"/>
              <a:t>- MAE: 458.87</a:t>
            </a:r>
            <a:endParaRPr sz="1200"/>
          </a:p>
          <a:p>
            <a:pPr indent="0" lvl="0" marL="0" rtl="0" algn="l">
              <a:spcBef>
                <a:spcPts val="0"/>
              </a:spcBef>
              <a:spcAft>
                <a:spcPts val="0"/>
              </a:spcAft>
              <a:buNone/>
            </a:pPr>
            <a:r>
              <a:rPr lang="en" sz="1200"/>
              <a:t>- Interpretation of results</a:t>
            </a:r>
            <a:endParaRPr sz="1200"/>
          </a:p>
          <a:p>
            <a:pPr indent="0" lvl="0" marL="0" rtl="0" algn="l">
              <a:spcBef>
                <a:spcPts val="0"/>
              </a:spcBef>
              <a:spcAft>
                <a:spcPts val="0"/>
              </a:spcAft>
              <a:buNone/>
            </a:pPr>
            <a:r>
              <a:rPr lang="en" sz="1200"/>
              <a:t>- Visualization: Graph or chart showing actual vs. predicted values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13: Comparison of Models</a:t>
            </a:r>
            <a:endParaRPr sz="1200"/>
          </a:p>
          <a:p>
            <a:pPr indent="0" lvl="0" marL="0" rtl="0" algn="l">
              <a:spcBef>
                <a:spcPts val="0"/>
              </a:spcBef>
              <a:spcAft>
                <a:spcPts val="0"/>
              </a:spcAft>
              <a:buNone/>
            </a:pPr>
            <a:r>
              <a:rPr lang="en" sz="1200"/>
              <a:t>- Summary table of RMSE, R2, MAE for all models</a:t>
            </a:r>
            <a:endParaRPr sz="1200"/>
          </a:p>
          <a:p>
            <a:pPr indent="0" lvl="0" marL="0" rtl="0" algn="l">
              <a:spcBef>
                <a:spcPts val="0"/>
              </a:spcBef>
              <a:spcAft>
                <a:spcPts val="0"/>
              </a:spcAft>
              <a:buNone/>
            </a:pPr>
            <a:r>
              <a:rPr lang="en" sz="1200"/>
              <a:t>- Visualization: Bar chart comparing the performance metrics</a:t>
            </a:r>
            <a:endParaRPr sz="1200"/>
          </a:p>
          <a:p>
            <a:pPr indent="0" lvl="0" marL="0" rtl="0" algn="l">
              <a:spcBef>
                <a:spcPts val="0"/>
              </a:spcBef>
              <a:spcAft>
                <a:spcPts val="0"/>
              </a:spcAft>
              <a:buNone/>
            </a:pPr>
            <a:r>
              <a:rPr lang="en" sz="1200"/>
              <a:t>- Discussion on which model performed best and why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14: Conclusions</a:t>
            </a:r>
            <a:endParaRPr sz="1200"/>
          </a:p>
          <a:p>
            <a:pPr indent="0" lvl="0" marL="0" rtl="0" algn="l">
              <a:spcBef>
                <a:spcPts val="0"/>
              </a:spcBef>
              <a:spcAft>
                <a:spcPts val="0"/>
              </a:spcAft>
              <a:buNone/>
            </a:pPr>
            <a:r>
              <a:rPr lang="en" sz="1200"/>
              <a:t>- Summary of findings</a:t>
            </a:r>
            <a:endParaRPr sz="1200"/>
          </a:p>
          <a:p>
            <a:pPr indent="0" lvl="0" marL="0" rtl="0" algn="l">
              <a:spcBef>
                <a:spcPts val="0"/>
              </a:spcBef>
              <a:spcAft>
                <a:spcPts val="0"/>
              </a:spcAft>
              <a:buNone/>
            </a:pPr>
            <a:r>
              <a:rPr lang="en" sz="1200"/>
              <a:t>- Linear Regression performed slightly better than the other models</a:t>
            </a:r>
            <a:endParaRPr sz="1200"/>
          </a:p>
          <a:p>
            <a:pPr indent="0" lvl="0" marL="0" rtl="0" algn="l">
              <a:spcBef>
                <a:spcPts val="0"/>
              </a:spcBef>
              <a:spcAft>
                <a:spcPts val="0"/>
              </a:spcAft>
              <a:buNone/>
            </a:pPr>
            <a:r>
              <a:rPr lang="en" sz="1200"/>
              <a:t>- Negative R2 values indicate room for improvement</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d3ba8c69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d3ba8c69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d3ba8c69b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d3ba8c69b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d3ba8c69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ed3ba8c69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d3ba8c69b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d3ba8c69b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d3ba8c69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d3ba8c69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d3ba8c69b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d3ba8c69b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d3ba8c69b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d3ba8c69b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d3ba8c69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d3ba8c69b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d3ba8c69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d3ba8c69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d3ba8c69b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d3ba8c69b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2: Introduction</a:t>
            </a:r>
            <a:endParaRPr sz="1200"/>
          </a:p>
          <a:p>
            <a:pPr indent="0" lvl="0" marL="0" rtl="0" algn="l">
              <a:spcBef>
                <a:spcPts val="0"/>
              </a:spcBef>
              <a:spcAft>
                <a:spcPts val="0"/>
              </a:spcAft>
              <a:buNone/>
            </a:pPr>
            <a:r>
              <a:rPr lang="en" sz="1200"/>
              <a:t>- Brief overview of the project</a:t>
            </a:r>
            <a:endParaRPr sz="1200"/>
          </a:p>
          <a:p>
            <a:pPr indent="0" lvl="0" marL="0" rtl="0" algn="l">
              <a:spcBef>
                <a:spcPts val="0"/>
              </a:spcBef>
              <a:spcAft>
                <a:spcPts val="0"/>
              </a:spcAft>
              <a:buNone/>
            </a:pPr>
            <a:r>
              <a:rPr lang="en" sz="1200"/>
              <a:t>- Objective: To predict the duration of NYC taxi trips using machine learning models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3: Problem Statement</a:t>
            </a:r>
            <a:endParaRPr sz="1200"/>
          </a:p>
          <a:p>
            <a:pPr indent="0" lvl="0" marL="0" rtl="0" algn="l">
              <a:spcBef>
                <a:spcPts val="0"/>
              </a:spcBef>
              <a:spcAft>
                <a:spcPts val="0"/>
              </a:spcAft>
              <a:buNone/>
            </a:pPr>
            <a:r>
              <a:rPr lang="en" sz="1200"/>
              <a:t>- Detailed explanation of the problem</a:t>
            </a:r>
            <a:endParaRPr sz="1200"/>
          </a:p>
          <a:p>
            <a:pPr indent="0" lvl="0" marL="0" rtl="0" algn="l">
              <a:spcBef>
                <a:spcPts val="0"/>
              </a:spcBef>
              <a:spcAft>
                <a:spcPts val="0"/>
              </a:spcAft>
              <a:buNone/>
            </a:pPr>
            <a:r>
              <a:rPr lang="en" sz="1200"/>
              <a:t>- Importance of accurate trip duration prediction</a:t>
            </a:r>
            <a:endParaRPr sz="1200"/>
          </a:p>
          <a:p>
            <a:pPr indent="0" lvl="0" marL="0" rtl="0" algn="l">
              <a:spcBef>
                <a:spcPts val="0"/>
              </a:spcBef>
              <a:spcAft>
                <a:spcPts val="0"/>
              </a:spcAft>
              <a:buNone/>
            </a:pPr>
            <a:r>
              <a:rPr lang="en" sz="1200"/>
              <a:t>- Applications: Traffic management, ETA predictions, fleet management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4: Data Description</a:t>
            </a:r>
            <a:endParaRPr sz="1200"/>
          </a:p>
          <a:p>
            <a:pPr indent="0" lvl="0" marL="0" rtl="0" algn="l">
              <a:spcBef>
                <a:spcPts val="0"/>
              </a:spcBef>
              <a:spcAft>
                <a:spcPts val="0"/>
              </a:spcAft>
              <a:buNone/>
            </a:pPr>
            <a:r>
              <a:rPr lang="en" sz="1200"/>
              <a:t>- Source of the dataset: NYC Taxi and Limousine Commission</a:t>
            </a:r>
            <a:endParaRPr sz="1200"/>
          </a:p>
          <a:p>
            <a:pPr indent="0" lvl="0" marL="0" rtl="0" algn="l">
              <a:spcBef>
                <a:spcPts val="0"/>
              </a:spcBef>
              <a:spcAft>
                <a:spcPts val="0"/>
              </a:spcAft>
              <a:buNone/>
            </a:pPr>
            <a:r>
              <a:rPr lang="en" sz="1200"/>
              <a:t>- Key features: VendorID, passenger_count, tpep_pickup_datetime, tpep_dropoff_datetime</a:t>
            </a:r>
            <a:endParaRPr sz="1200"/>
          </a:p>
          <a:p>
            <a:pPr indent="0" lvl="0" marL="0" rtl="0" algn="l">
              <a:spcBef>
                <a:spcPts val="0"/>
              </a:spcBef>
              <a:spcAft>
                <a:spcPts val="0"/>
              </a:spcAft>
              <a:buNone/>
            </a:pPr>
            <a:r>
              <a:rPr lang="en" sz="1200"/>
              <a:t>- Dataset size and sample used for modeling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5: Data Preprocessing</a:t>
            </a:r>
            <a:endParaRPr sz="1200"/>
          </a:p>
          <a:p>
            <a:pPr indent="0" lvl="0" marL="0" rtl="0" algn="l">
              <a:spcBef>
                <a:spcPts val="0"/>
              </a:spcBef>
              <a:spcAft>
                <a:spcPts val="0"/>
              </a:spcAft>
              <a:buNone/>
            </a:pPr>
            <a:r>
              <a:rPr lang="en" sz="1200"/>
              <a:t>- Steps taken to clean and preprocess the data</a:t>
            </a:r>
            <a:endParaRPr sz="1200"/>
          </a:p>
          <a:p>
            <a:pPr indent="0" lvl="0" marL="0" rtl="0" algn="l">
              <a:spcBef>
                <a:spcPts val="0"/>
              </a:spcBef>
              <a:spcAft>
                <a:spcPts val="0"/>
              </a:spcAft>
              <a:buNone/>
            </a:pPr>
            <a:r>
              <a:rPr lang="en" sz="1200"/>
              <a:t>- Handling missing values, data types conversion, feature engineering (e.g., trip duration calculation)</a:t>
            </a:r>
            <a:endParaRPr sz="1200"/>
          </a:p>
          <a:p>
            <a:pPr indent="0" lvl="0" marL="0" rtl="0" algn="l">
              <a:spcBef>
                <a:spcPts val="0"/>
              </a:spcBef>
              <a:spcAft>
                <a:spcPts val="0"/>
              </a:spcAft>
              <a:buNone/>
            </a:pPr>
            <a:r>
              <a:rPr lang="en" sz="1200"/>
              <a:t>- Visualization of the preprocessing steps (e.g., distribution of trip duration)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6: Feature Engineering</a:t>
            </a:r>
            <a:endParaRPr sz="1200"/>
          </a:p>
          <a:p>
            <a:pPr indent="0" lvl="0" marL="0" rtl="0" algn="l">
              <a:spcBef>
                <a:spcPts val="0"/>
              </a:spcBef>
              <a:spcAft>
                <a:spcPts val="0"/>
              </a:spcAft>
              <a:buNone/>
            </a:pPr>
            <a:r>
              <a:rPr lang="en" sz="1200"/>
              <a:t>- Features selected for the model: VendorID, passenger_count, duration</a:t>
            </a:r>
            <a:endParaRPr sz="1200"/>
          </a:p>
          <a:p>
            <a:pPr indent="0" lvl="0" marL="0" rtl="0" algn="l">
              <a:spcBef>
                <a:spcPts val="0"/>
              </a:spcBef>
              <a:spcAft>
                <a:spcPts val="0"/>
              </a:spcAft>
              <a:buNone/>
            </a:pPr>
            <a:r>
              <a:rPr lang="en" sz="1200"/>
              <a:t>- Explanation of why these features were chosen</a:t>
            </a:r>
            <a:endParaRPr sz="1200"/>
          </a:p>
          <a:p>
            <a:pPr indent="0" lvl="0" marL="0" rtl="0" algn="l">
              <a:spcBef>
                <a:spcPts val="0"/>
              </a:spcBef>
              <a:spcAft>
                <a:spcPts val="0"/>
              </a:spcAft>
              <a:buNone/>
            </a:pPr>
            <a:r>
              <a:rPr lang="en" sz="1200"/>
              <a:t>- Visualization of feature importance or distribution (optional)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7: Model Selection</a:t>
            </a:r>
            <a:endParaRPr sz="1200"/>
          </a:p>
          <a:p>
            <a:pPr indent="0" lvl="0" marL="0" rtl="0" algn="l">
              <a:spcBef>
                <a:spcPts val="0"/>
              </a:spcBef>
              <a:spcAft>
                <a:spcPts val="0"/>
              </a:spcAft>
              <a:buNone/>
            </a:pPr>
            <a:r>
              <a:rPr lang="en" sz="1200"/>
              <a:t>- Models used: Linear Regression, Decision Tree, Gradient-Boosted Trees</a:t>
            </a:r>
            <a:endParaRPr sz="1200"/>
          </a:p>
          <a:p>
            <a:pPr indent="0" lvl="0" marL="0" rtl="0" algn="l">
              <a:spcBef>
                <a:spcPts val="0"/>
              </a:spcBef>
              <a:spcAft>
                <a:spcPts val="0"/>
              </a:spcAft>
              <a:buNone/>
            </a:pPr>
            <a:r>
              <a:rPr lang="en" sz="1200"/>
              <a:t>- Brief explanation of each model</a:t>
            </a:r>
            <a:endParaRPr sz="1200"/>
          </a:p>
          <a:p>
            <a:pPr indent="0" lvl="0" marL="0" rtl="0" algn="l">
              <a:spcBef>
                <a:spcPts val="0"/>
              </a:spcBef>
              <a:spcAft>
                <a:spcPts val="0"/>
              </a:spcAft>
              <a:buNone/>
            </a:pPr>
            <a:r>
              <a:rPr lang="en" sz="1200"/>
              <a:t>- Why these models were chosen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8: Training the Models</a:t>
            </a:r>
            <a:endParaRPr sz="1200"/>
          </a:p>
          <a:p>
            <a:pPr indent="0" lvl="0" marL="0" rtl="0" algn="l">
              <a:spcBef>
                <a:spcPts val="0"/>
              </a:spcBef>
              <a:spcAft>
                <a:spcPts val="0"/>
              </a:spcAft>
              <a:buNone/>
            </a:pPr>
            <a:r>
              <a:rPr lang="en" sz="1200"/>
              <a:t>- Description of the training process</a:t>
            </a:r>
            <a:endParaRPr sz="1200"/>
          </a:p>
          <a:p>
            <a:pPr indent="0" lvl="0" marL="0" rtl="0" algn="l">
              <a:spcBef>
                <a:spcPts val="0"/>
              </a:spcBef>
              <a:spcAft>
                <a:spcPts val="0"/>
              </a:spcAft>
              <a:buNone/>
            </a:pPr>
            <a:r>
              <a:rPr lang="en" sz="1200"/>
              <a:t>- Splitting data into training and test sets</a:t>
            </a:r>
            <a:endParaRPr sz="1200"/>
          </a:p>
          <a:p>
            <a:pPr indent="0" lvl="0" marL="0" rtl="0" algn="l">
              <a:spcBef>
                <a:spcPts val="0"/>
              </a:spcBef>
              <a:spcAft>
                <a:spcPts val="0"/>
              </a:spcAft>
              <a:buNone/>
            </a:pPr>
            <a:r>
              <a:rPr lang="en" sz="1200"/>
              <a:t>- Model training time and computational resources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9: Model Evaluation Metrics</a:t>
            </a:r>
            <a:endParaRPr sz="1200"/>
          </a:p>
          <a:p>
            <a:pPr indent="0" lvl="0" marL="0" rtl="0" algn="l">
              <a:spcBef>
                <a:spcPts val="0"/>
              </a:spcBef>
              <a:spcAft>
                <a:spcPts val="0"/>
              </a:spcAft>
              <a:buNone/>
            </a:pPr>
            <a:r>
              <a:rPr lang="en" sz="1200"/>
              <a:t>- Explanation of the evaluation metrics: RMSE, R2, MAE</a:t>
            </a:r>
            <a:endParaRPr sz="1200"/>
          </a:p>
          <a:p>
            <a:pPr indent="0" lvl="0" marL="0" rtl="0" algn="l">
              <a:spcBef>
                <a:spcPts val="0"/>
              </a:spcBef>
              <a:spcAft>
                <a:spcPts val="0"/>
              </a:spcAft>
              <a:buNone/>
            </a:pPr>
            <a:r>
              <a:rPr lang="en" sz="1200"/>
              <a:t>- Why these metrics are important for regression problems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10: Model Performance - Linear Regression</a:t>
            </a:r>
            <a:endParaRPr sz="1200"/>
          </a:p>
          <a:p>
            <a:pPr indent="0" lvl="0" marL="0" rtl="0" algn="l">
              <a:spcBef>
                <a:spcPts val="0"/>
              </a:spcBef>
              <a:spcAft>
                <a:spcPts val="0"/>
              </a:spcAft>
              <a:buNone/>
            </a:pPr>
            <a:r>
              <a:rPr lang="en" sz="1200"/>
              <a:t>- RMSE: 482.82</a:t>
            </a:r>
            <a:endParaRPr sz="1200"/>
          </a:p>
          <a:p>
            <a:pPr indent="0" lvl="0" marL="0" rtl="0" algn="l">
              <a:spcBef>
                <a:spcPts val="0"/>
              </a:spcBef>
              <a:spcAft>
                <a:spcPts val="0"/>
              </a:spcAft>
              <a:buNone/>
            </a:pPr>
            <a:r>
              <a:rPr lang="en" sz="1200"/>
              <a:t>- R2: -0.996</a:t>
            </a:r>
            <a:endParaRPr sz="1200"/>
          </a:p>
          <a:p>
            <a:pPr indent="0" lvl="0" marL="0" rtl="0" algn="l">
              <a:spcBef>
                <a:spcPts val="0"/>
              </a:spcBef>
              <a:spcAft>
                <a:spcPts val="0"/>
              </a:spcAft>
              <a:buNone/>
            </a:pPr>
            <a:r>
              <a:rPr lang="en" sz="1200"/>
              <a:t>- MAE: 440.14</a:t>
            </a:r>
            <a:endParaRPr sz="1200"/>
          </a:p>
          <a:p>
            <a:pPr indent="0" lvl="0" marL="0" rtl="0" algn="l">
              <a:spcBef>
                <a:spcPts val="0"/>
              </a:spcBef>
              <a:spcAft>
                <a:spcPts val="0"/>
              </a:spcAft>
              <a:buNone/>
            </a:pPr>
            <a:r>
              <a:rPr lang="en" sz="1200"/>
              <a:t>- Interpretation of results</a:t>
            </a:r>
            <a:endParaRPr sz="1200"/>
          </a:p>
          <a:p>
            <a:pPr indent="0" lvl="0" marL="0" rtl="0" algn="l">
              <a:spcBef>
                <a:spcPts val="0"/>
              </a:spcBef>
              <a:spcAft>
                <a:spcPts val="0"/>
              </a:spcAft>
              <a:buNone/>
            </a:pPr>
            <a:r>
              <a:rPr lang="en" sz="1200"/>
              <a:t>- Visualization: Graph or chart showing actual vs. predicted values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11: Model Performance - Decision Tree</a:t>
            </a:r>
            <a:endParaRPr sz="1200"/>
          </a:p>
          <a:p>
            <a:pPr indent="0" lvl="0" marL="0" rtl="0" algn="l">
              <a:spcBef>
                <a:spcPts val="0"/>
              </a:spcBef>
              <a:spcAft>
                <a:spcPts val="0"/>
              </a:spcAft>
              <a:buNone/>
            </a:pPr>
            <a:r>
              <a:rPr lang="en" sz="1200"/>
              <a:t>- RMSE: 507.90</a:t>
            </a:r>
            <a:endParaRPr sz="1200"/>
          </a:p>
          <a:p>
            <a:pPr indent="0" lvl="0" marL="0" rtl="0" algn="l">
              <a:spcBef>
                <a:spcPts val="0"/>
              </a:spcBef>
              <a:spcAft>
                <a:spcPts val="0"/>
              </a:spcAft>
              <a:buNone/>
            </a:pPr>
            <a:r>
              <a:rPr lang="en" sz="1200"/>
              <a:t>- R2: -1.209</a:t>
            </a:r>
            <a:endParaRPr sz="1200"/>
          </a:p>
          <a:p>
            <a:pPr indent="0" lvl="0" marL="0" rtl="0" algn="l">
              <a:spcBef>
                <a:spcPts val="0"/>
              </a:spcBef>
              <a:spcAft>
                <a:spcPts val="0"/>
              </a:spcAft>
              <a:buNone/>
            </a:pPr>
            <a:r>
              <a:rPr lang="en" sz="1200"/>
              <a:t>- MAE: 458.87</a:t>
            </a:r>
            <a:endParaRPr sz="1200"/>
          </a:p>
          <a:p>
            <a:pPr indent="0" lvl="0" marL="0" rtl="0" algn="l">
              <a:spcBef>
                <a:spcPts val="0"/>
              </a:spcBef>
              <a:spcAft>
                <a:spcPts val="0"/>
              </a:spcAft>
              <a:buNone/>
            </a:pPr>
            <a:r>
              <a:rPr lang="en" sz="1200"/>
              <a:t>- Interpretation of results</a:t>
            </a:r>
            <a:endParaRPr sz="1200"/>
          </a:p>
          <a:p>
            <a:pPr indent="0" lvl="0" marL="0" rtl="0" algn="l">
              <a:spcBef>
                <a:spcPts val="0"/>
              </a:spcBef>
              <a:spcAft>
                <a:spcPts val="0"/>
              </a:spcAft>
              <a:buNone/>
            </a:pPr>
            <a:r>
              <a:rPr lang="en" sz="1200"/>
              <a:t>- Visualization: Graph or chart showing actual vs. predicted values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12: Model Performance - Gradient-Boosted Trees</a:t>
            </a:r>
            <a:endParaRPr sz="1200"/>
          </a:p>
          <a:p>
            <a:pPr indent="0" lvl="0" marL="0" rtl="0" algn="l">
              <a:spcBef>
                <a:spcPts val="0"/>
              </a:spcBef>
              <a:spcAft>
                <a:spcPts val="0"/>
              </a:spcAft>
              <a:buNone/>
            </a:pPr>
            <a:r>
              <a:rPr lang="en" sz="1200"/>
              <a:t>- RMSE: 507.90</a:t>
            </a:r>
            <a:endParaRPr sz="1200"/>
          </a:p>
          <a:p>
            <a:pPr indent="0" lvl="0" marL="0" rtl="0" algn="l">
              <a:spcBef>
                <a:spcPts val="0"/>
              </a:spcBef>
              <a:spcAft>
                <a:spcPts val="0"/>
              </a:spcAft>
              <a:buNone/>
            </a:pPr>
            <a:r>
              <a:rPr lang="en" sz="1200"/>
              <a:t>- R2: -1.209</a:t>
            </a:r>
            <a:endParaRPr sz="1200"/>
          </a:p>
          <a:p>
            <a:pPr indent="0" lvl="0" marL="0" rtl="0" algn="l">
              <a:spcBef>
                <a:spcPts val="0"/>
              </a:spcBef>
              <a:spcAft>
                <a:spcPts val="0"/>
              </a:spcAft>
              <a:buNone/>
            </a:pPr>
            <a:r>
              <a:rPr lang="en" sz="1200"/>
              <a:t>- MAE: 458.87</a:t>
            </a:r>
            <a:endParaRPr sz="1200"/>
          </a:p>
          <a:p>
            <a:pPr indent="0" lvl="0" marL="0" rtl="0" algn="l">
              <a:spcBef>
                <a:spcPts val="0"/>
              </a:spcBef>
              <a:spcAft>
                <a:spcPts val="0"/>
              </a:spcAft>
              <a:buNone/>
            </a:pPr>
            <a:r>
              <a:rPr lang="en" sz="1200"/>
              <a:t>- Interpretation of results</a:t>
            </a:r>
            <a:endParaRPr sz="1200"/>
          </a:p>
          <a:p>
            <a:pPr indent="0" lvl="0" marL="0" rtl="0" algn="l">
              <a:spcBef>
                <a:spcPts val="0"/>
              </a:spcBef>
              <a:spcAft>
                <a:spcPts val="0"/>
              </a:spcAft>
              <a:buNone/>
            </a:pPr>
            <a:r>
              <a:rPr lang="en" sz="1200"/>
              <a:t>- Visualization: Graph or chart showing actual vs. predicted values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13: Comparison of Models</a:t>
            </a:r>
            <a:endParaRPr sz="1200"/>
          </a:p>
          <a:p>
            <a:pPr indent="0" lvl="0" marL="0" rtl="0" algn="l">
              <a:spcBef>
                <a:spcPts val="0"/>
              </a:spcBef>
              <a:spcAft>
                <a:spcPts val="0"/>
              </a:spcAft>
              <a:buNone/>
            </a:pPr>
            <a:r>
              <a:rPr lang="en" sz="1200"/>
              <a:t>- Summary table of RMSE, R2, MAE for all models</a:t>
            </a:r>
            <a:endParaRPr sz="1200"/>
          </a:p>
          <a:p>
            <a:pPr indent="0" lvl="0" marL="0" rtl="0" algn="l">
              <a:spcBef>
                <a:spcPts val="0"/>
              </a:spcBef>
              <a:spcAft>
                <a:spcPts val="0"/>
              </a:spcAft>
              <a:buNone/>
            </a:pPr>
            <a:r>
              <a:rPr lang="en" sz="1200"/>
              <a:t>- Visualization: Bar chart comparing the performance metrics</a:t>
            </a:r>
            <a:endParaRPr sz="1200"/>
          </a:p>
          <a:p>
            <a:pPr indent="0" lvl="0" marL="0" rtl="0" algn="l">
              <a:spcBef>
                <a:spcPts val="0"/>
              </a:spcBef>
              <a:spcAft>
                <a:spcPts val="0"/>
              </a:spcAft>
              <a:buNone/>
            </a:pPr>
            <a:r>
              <a:rPr lang="en" sz="1200"/>
              <a:t>- Discussion on which model performed best and why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Slide 14: Conclusions</a:t>
            </a:r>
            <a:endParaRPr sz="1200"/>
          </a:p>
          <a:p>
            <a:pPr indent="0" lvl="0" marL="0" rtl="0" algn="l">
              <a:spcBef>
                <a:spcPts val="0"/>
              </a:spcBef>
              <a:spcAft>
                <a:spcPts val="0"/>
              </a:spcAft>
              <a:buNone/>
            </a:pPr>
            <a:r>
              <a:rPr lang="en" sz="1200"/>
              <a:t>- Summary of findings</a:t>
            </a:r>
            <a:endParaRPr sz="1200"/>
          </a:p>
          <a:p>
            <a:pPr indent="0" lvl="0" marL="0" rtl="0" algn="l">
              <a:spcBef>
                <a:spcPts val="0"/>
              </a:spcBef>
              <a:spcAft>
                <a:spcPts val="0"/>
              </a:spcAft>
              <a:buNone/>
            </a:pPr>
            <a:r>
              <a:rPr lang="en" sz="1200"/>
              <a:t>- Linear Regression performed slightly better than the other models</a:t>
            </a:r>
            <a:endParaRPr sz="1200"/>
          </a:p>
          <a:p>
            <a:pPr indent="0" lvl="0" marL="0" rtl="0" algn="l">
              <a:spcBef>
                <a:spcPts val="0"/>
              </a:spcBef>
              <a:spcAft>
                <a:spcPts val="0"/>
              </a:spcAft>
              <a:buNone/>
            </a:pPr>
            <a:r>
              <a:rPr lang="en" sz="1200"/>
              <a:t>- Negative R2 values indicate room for improvement</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d3ba8c6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d3ba8c6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d3ba8c69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d3ba8c69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d3ba8c69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d3ba8c69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d3ba8c69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d3ba8c69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d3ba8c69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d3ba8c69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d3ba8c69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d3ba8c69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d3ba8c69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d3ba8c69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d3ba8c69b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d3ba8c69b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20" Type="http://schemas.openxmlformats.org/officeDocument/2006/relationships/image" Target="../media/image1.png"/><Relationship Id="rId11" Type="http://schemas.openxmlformats.org/officeDocument/2006/relationships/image" Target="../media/image25.png"/><Relationship Id="rId10" Type="http://schemas.openxmlformats.org/officeDocument/2006/relationships/image" Target="../media/image29.png"/><Relationship Id="rId13" Type="http://schemas.openxmlformats.org/officeDocument/2006/relationships/image" Target="../media/image26.png"/><Relationship Id="rId12"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2.png"/><Relationship Id="rId4" Type="http://schemas.openxmlformats.org/officeDocument/2006/relationships/image" Target="../media/image28.png"/><Relationship Id="rId9" Type="http://schemas.openxmlformats.org/officeDocument/2006/relationships/image" Target="../media/image17.png"/><Relationship Id="rId15" Type="http://schemas.openxmlformats.org/officeDocument/2006/relationships/image" Target="../media/image31.png"/><Relationship Id="rId14" Type="http://schemas.openxmlformats.org/officeDocument/2006/relationships/image" Target="../media/image27.png"/><Relationship Id="rId17" Type="http://schemas.openxmlformats.org/officeDocument/2006/relationships/image" Target="../media/image33.png"/><Relationship Id="rId16" Type="http://schemas.openxmlformats.org/officeDocument/2006/relationships/image" Target="../media/image23.png"/><Relationship Id="rId5" Type="http://schemas.openxmlformats.org/officeDocument/2006/relationships/image" Target="../media/image16.png"/><Relationship Id="rId19" Type="http://schemas.openxmlformats.org/officeDocument/2006/relationships/image" Target="../media/image4.png"/><Relationship Id="rId6" Type="http://schemas.openxmlformats.org/officeDocument/2006/relationships/image" Target="../media/image32.png"/><Relationship Id="rId18" Type="http://schemas.openxmlformats.org/officeDocument/2006/relationships/image" Target="../media/image7.png"/><Relationship Id="rId7" Type="http://schemas.openxmlformats.org/officeDocument/2006/relationships/image" Target="../media/image30.png"/><Relationship Id="rId8"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_3">
    <p:spTree>
      <p:nvGrpSpPr>
        <p:cNvPr id="130" name="Shape 130"/>
        <p:cNvGrpSpPr/>
        <p:nvPr/>
      </p:nvGrpSpPr>
      <p:grpSpPr>
        <a:xfrm>
          <a:off x="0" y="0"/>
          <a:ext cx="0" cy="0"/>
          <a:chOff x="0" y="0"/>
          <a:chExt cx="0" cy="0"/>
        </a:xfrm>
      </p:grpSpPr>
      <p:sp>
        <p:nvSpPr>
          <p:cNvPr id="131" name="Google Shape;131;p13"/>
          <p:cNvSpPr/>
          <p:nvPr/>
        </p:nvSpPr>
        <p:spPr>
          <a:xfrm>
            <a:off x="123625" y="159225"/>
            <a:ext cx="3227400" cy="4897500"/>
          </a:xfrm>
          <a:prstGeom prst="roundRect">
            <a:avLst>
              <a:gd fmla="val 912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sp>
        <p:nvSpPr>
          <p:cNvPr id="132" name="Google Shape;13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13"/>
          <p:cNvSpPr/>
          <p:nvPr>
            <p:ph idx="2" type="pic"/>
          </p:nvPr>
        </p:nvSpPr>
        <p:spPr>
          <a:xfrm>
            <a:off x="123700" y="159225"/>
            <a:ext cx="3227400" cy="4836600"/>
          </a:xfrm>
          <a:prstGeom prst="roundRect">
            <a:avLst>
              <a:gd fmla="val 8770" name="adj"/>
            </a:avLst>
          </a:prstGeom>
          <a:noFill/>
          <a:ln>
            <a:noFill/>
          </a:ln>
        </p:spPr>
      </p:sp>
      <p:sp>
        <p:nvSpPr>
          <p:cNvPr id="134" name="Google Shape;134;p13"/>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5" name="Google Shape;135;p13"/>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descr=" " id="136" name="Google Shape;136;p13"/>
          <p:cNvPicPr preferRelativeResize="0"/>
          <p:nvPr/>
        </p:nvPicPr>
        <p:blipFill rotWithShape="1">
          <a:blip r:embed="rId2">
            <a:alphaModFix/>
          </a:blip>
          <a:srcRect b="0" l="0" r="0" t="0"/>
          <a:stretch/>
        </p:blipFill>
        <p:spPr>
          <a:xfrm>
            <a:off x="3351108" y="4154820"/>
            <a:ext cx="465512" cy="508408"/>
          </a:xfrm>
          <a:prstGeom prst="rect">
            <a:avLst/>
          </a:prstGeom>
          <a:noFill/>
          <a:ln>
            <a:noFill/>
          </a:ln>
        </p:spPr>
      </p:pic>
      <p:pic>
        <p:nvPicPr>
          <p:cNvPr descr=" " id="137" name="Google Shape;137;p13"/>
          <p:cNvPicPr preferRelativeResize="0"/>
          <p:nvPr/>
        </p:nvPicPr>
        <p:blipFill rotWithShape="1">
          <a:blip r:embed="rId3">
            <a:alphaModFix/>
          </a:blip>
          <a:srcRect b="0" l="0" r="0" t="0"/>
          <a:stretch/>
        </p:blipFill>
        <p:spPr>
          <a:xfrm>
            <a:off x="8563024" y="334538"/>
            <a:ext cx="157163" cy="157163"/>
          </a:xfrm>
          <a:prstGeom prst="rect">
            <a:avLst/>
          </a:prstGeom>
          <a:noFill/>
          <a:ln>
            <a:noFill/>
          </a:ln>
        </p:spPr>
      </p:pic>
      <p:pic>
        <p:nvPicPr>
          <p:cNvPr descr=" " id="138" name="Google Shape;138;p13"/>
          <p:cNvPicPr preferRelativeResize="0"/>
          <p:nvPr/>
        </p:nvPicPr>
        <p:blipFill rotWithShape="1">
          <a:blip r:embed="rId4">
            <a:alphaModFix/>
          </a:blip>
          <a:srcRect b="0" l="0" r="0" t="0"/>
          <a:stretch/>
        </p:blipFill>
        <p:spPr>
          <a:xfrm>
            <a:off x="8472449" y="3635278"/>
            <a:ext cx="247715" cy="202697"/>
          </a:xfrm>
          <a:prstGeom prst="rect">
            <a:avLst/>
          </a:prstGeom>
          <a:noFill/>
          <a:ln>
            <a:noFill/>
          </a:ln>
        </p:spPr>
      </p:pic>
      <p:pic>
        <p:nvPicPr>
          <p:cNvPr descr=" " id="139" name="Google Shape;139;p13"/>
          <p:cNvPicPr preferRelativeResize="0"/>
          <p:nvPr/>
        </p:nvPicPr>
        <p:blipFill rotWithShape="1">
          <a:blip r:embed="rId5">
            <a:alphaModFix/>
          </a:blip>
          <a:srcRect b="0" l="0" r="0" t="0"/>
          <a:stretch/>
        </p:blipFill>
        <p:spPr>
          <a:xfrm>
            <a:off x="3786191" y="266700"/>
            <a:ext cx="110576" cy="67857"/>
          </a:xfrm>
          <a:prstGeom prst="rect">
            <a:avLst/>
          </a:prstGeom>
          <a:noFill/>
          <a:ln>
            <a:noFill/>
          </a:ln>
        </p:spPr>
      </p:pic>
      <p:pic>
        <p:nvPicPr>
          <p:cNvPr descr=" " id="140" name="Google Shape;140;p13"/>
          <p:cNvPicPr preferRelativeResize="0"/>
          <p:nvPr/>
        </p:nvPicPr>
        <p:blipFill rotWithShape="1">
          <a:blip r:embed="rId6">
            <a:alphaModFix/>
          </a:blip>
          <a:srcRect b="0" l="0" r="0" t="0"/>
          <a:stretch/>
        </p:blipFill>
        <p:spPr>
          <a:xfrm>
            <a:off x="5919717" y="4398393"/>
            <a:ext cx="1043003" cy="48847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41" name="Shape 141"/>
        <p:cNvGrpSpPr/>
        <p:nvPr/>
      </p:nvGrpSpPr>
      <p:grpSpPr>
        <a:xfrm>
          <a:off x="0" y="0"/>
          <a:ext cx="0" cy="0"/>
          <a:chOff x="0" y="0"/>
          <a:chExt cx="0" cy="0"/>
        </a:xfrm>
      </p:grpSpPr>
      <p:sp>
        <p:nvSpPr>
          <p:cNvPr id="142" name="Google Shape;142;p14"/>
          <p:cNvSpPr/>
          <p:nvPr/>
        </p:nvSpPr>
        <p:spPr>
          <a:xfrm>
            <a:off x="5742000" y="123775"/>
            <a:ext cx="3273000" cy="4980900"/>
          </a:xfrm>
          <a:prstGeom prst="roundRect">
            <a:avLst>
              <a:gd fmla="val 912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pic>
        <p:nvPicPr>
          <p:cNvPr id="143" name="Google Shape;143;p14"/>
          <p:cNvPicPr preferRelativeResize="0"/>
          <p:nvPr/>
        </p:nvPicPr>
        <p:blipFill>
          <a:blip r:embed="rId2">
            <a:alphaModFix/>
          </a:blip>
          <a:stretch>
            <a:fillRect/>
          </a:stretch>
        </p:blipFill>
        <p:spPr>
          <a:xfrm rot="3944488">
            <a:off x="4489485" y="-1963779"/>
            <a:ext cx="3396154" cy="3642659"/>
          </a:xfrm>
          <a:prstGeom prst="rect">
            <a:avLst/>
          </a:prstGeom>
          <a:noFill/>
          <a:ln>
            <a:noFill/>
          </a:ln>
        </p:spPr>
      </p:pic>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14"/>
          <p:cNvSpPr/>
          <p:nvPr>
            <p:ph idx="2" type="pic"/>
          </p:nvPr>
        </p:nvSpPr>
        <p:spPr>
          <a:xfrm>
            <a:off x="5735849" y="110100"/>
            <a:ext cx="3285300" cy="4923300"/>
          </a:xfrm>
          <a:prstGeom prst="roundRect">
            <a:avLst>
              <a:gd fmla="val 9227" name="adj"/>
            </a:avLst>
          </a:prstGeom>
          <a:noFill/>
          <a:ln>
            <a:noFill/>
          </a:ln>
        </p:spPr>
      </p:sp>
      <p:sp>
        <p:nvSpPr>
          <p:cNvPr id="146" name="Google Shape;146;p14"/>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47" name="Google Shape;147;p14"/>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sp>
        <p:nvSpPr>
          <p:cNvPr id="148" name="Google Shape;148;p14"/>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sp>
        <p:nvSpPr>
          <p:cNvPr id="149" name="Google Shape;149;p14"/>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pic>
        <p:nvPicPr>
          <p:cNvPr id="150" name="Google Shape;150;p14"/>
          <p:cNvPicPr preferRelativeResize="0"/>
          <p:nvPr/>
        </p:nvPicPr>
        <p:blipFill>
          <a:blip r:embed="rId3">
            <a:alphaModFix/>
          </a:blip>
          <a:stretch>
            <a:fillRect/>
          </a:stretch>
        </p:blipFill>
        <p:spPr>
          <a:xfrm rot="3977446">
            <a:off x="-1060326" y="4049474"/>
            <a:ext cx="2332475" cy="2399245"/>
          </a:xfrm>
          <a:prstGeom prst="rect">
            <a:avLst/>
          </a:prstGeom>
          <a:noFill/>
          <a:ln>
            <a:noFill/>
          </a:ln>
        </p:spPr>
      </p:pic>
      <p:grpSp>
        <p:nvGrpSpPr>
          <p:cNvPr id="151" name="Google Shape;151;p14"/>
          <p:cNvGrpSpPr/>
          <p:nvPr/>
        </p:nvGrpSpPr>
        <p:grpSpPr>
          <a:xfrm>
            <a:off x="636451" y="1645513"/>
            <a:ext cx="487389" cy="442988"/>
            <a:chOff x="1328739" y="2128838"/>
            <a:chExt cx="487389" cy="442988"/>
          </a:xfrm>
        </p:grpSpPr>
        <p:pic>
          <p:nvPicPr>
            <p:cNvPr descr=" " id="152" name="Google Shape;152;p14"/>
            <p:cNvPicPr preferRelativeResize="0"/>
            <p:nvPr/>
          </p:nvPicPr>
          <p:blipFill rotWithShape="1">
            <a:blip r:embed="rId4">
              <a:alphaModFix/>
            </a:blip>
            <a:srcRect b="0" l="0" r="0" t="0"/>
            <a:stretch/>
          </p:blipFill>
          <p:spPr>
            <a:xfrm>
              <a:off x="1328739" y="2128838"/>
              <a:ext cx="487389" cy="428572"/>
            </a:xfrm>
            <a:prstGeom prst="rect">
              <a:avLst/>
            </a:prstGeom>
            <a:noFill/>
            <a:ln>
              <a:noFill/>
            </a:ln>
          </p:spPr>
        </p:pic>
        <p:sp>
          <p:nvSpPr>
            <p:cNvPr id="153" name="Google Shape;153;p14"/>
            <p:cNvSpPr/>
            <p:nvPr/>
          </p:nvSpPr>
          <p:spPr>
            <a:xfrm>
              <a:off x="1404939" y="2219325"/>
              <a:ext cx="3285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01</a:t>
              </a:r>
              <a:endParaRPr b="0" i="0" sz="1800" u="none" cap="none" strike="noStrike">
                <a:solidFill>
                  <a:srgbClr val="000000"/>
                </a:solidFill>
                <a:latin typeface="Calibri"/>
                <a:ea typeface="Calibri"/>
                <a:cs typeface="Calibri"/>
                <a:sym typeface="Calibri"/>
              </a:endParaRPr>
            </a:p>
          </p:txBody>
        </p:sp>
      </p:grpSp>
      <p:grpSp>
        <p:nvGrpSpPr>
          <p:cNvPr id="154" name="Google Shape;154;p14"/>
          <p:cNvGrpSpPr/>
          <p:nvPr/>
        </p:nvGrpSpPr>
        <p:grpSpPr>
          <a:xfrm>
            <a:off x="636442" y="2673188"/>
            <a:ext cx="438518" cy="442988"/>
            <a:chOff x="4343404" y="2128838"/>
            <a:chExt cx="438518" cy="442988"/>
          </a:xfrm>
        </p:grpSpPr>
        <p:pic>
          <p:nvPicPr>
            <p:cNvPr descr=" " id="155" name="Google Shape;155;p14"/>
            <p:cNvPicPr preferRelativeResize="0"/>
            <p:nvPr/>
          </p:nvPicPr>
          <p:blipFill rotWithShape="1">
            <a:blip r:embed="rId5">
              <a:alphaModFix/>
            </a:blip>
            <a:srcRect b="0" l="0" r="0" t="0"/>
            <a:stretch/>
          </p:blipFill>
          <p:spPr>
            <a:xfrm>
              <a:off x="4343404" y="2128838"/>
              <a:ext cx="438518" cy="428572"/>
            </a:xfrm>
            <a:prstGeom prst="rect">
              <a:avLst/>
            </a:prstGeom>
            <a:noFill/>
            <a:ln>
              <a:noFill/>
            </a:ln>
          </p:spPr>
        </p:pic>
        <p:sp>
          <p:nvSpPr>
            <p:cNvPr id="156" name="Google Shape;156;p14"/>
            <p:cNvSpPr/>
            <p:nvPr/>
          </p:nvSpPr>
          <p:spPr>
            <a:xfrm>
              <a:off x="4376742" y="2219325"/>
              <a:ext cx="3666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02</a:t>
              </a:r>
              <a:endParaRPr b="0" i="0" sz="1800" u="none" cap="none" strike="noStrike">
                <a:solidFill>
                  <a:srgbClr val="000000"/>
                </a:solidFill>
                <a:latin typeface="Calibri"/>
                <a:ea typeface="Calibri"/>
                <a:cs typeface="Calibri"/>
                <a:sym typeface="Calibri"/>
              </a:endParaRPr>
            </a:p>
          </p:txBody>
        </p:sp>
      </p:grpSp>
      <p:grpSp>
        <p:nvGrpSpPr>
          <p:cNvPr id="157" name="Google Shape;157;p14"/>
          <p:cNvGrpSpPr/>
          <p:nvPr/>
        </p:nvGrpSpPr>
        <p:grpSpPr>
          <a:xfrm>
            <a:off x="629489" y="3700863"/>
            <a:ext cx="452400" cy="516325"/>
            <a:chOff x="1319214" y="3319463"/>
            <a:chExt cx="452400" cy="516325"/>
          </a:xfrm>
        </p:grpSpPr>
        <p:pic>
          <p:nvPicPr>
            <p:cNvPr descr=" " id="158" name="Google Shape;158;p14"/>
            <p:cNvPicPr preferRelativeResize="0"/>
            <p:nvPr/>
          </p:nvPicPr>
          <p:blipFill rotWithShape="1">
            <a:blip r:embed="rId6">
              <a:alphaModFix/>
            </a:blip>
            <a:srcRect b="0" l="0" r="0" t="0"/>
            <a:stretch/>
          </p:blipFill>
          <p:spPr>
            <a:xfrm>
              <a:off x="1325814" y="3319463"/>
              <a:ext cx="439200" cy="442800"/>
            </a:xfrm>
            <a:prstGeom prst="rect">
              <a:avLst/>
            </a:prstGeom>
            <a:noFill/>
            <a:ln>
              <a:noFill/>
            </a:ln>
          </p:spPr>
        </p:pic>
        <p:sp>
          <p:nvSpPr>
            <p:cNvPr id="159" name="Google Shape;159;p14"/>
            <p:cNvSpPr/>
            <p:nvPr/>
          </p:nvSpPr>
          <p:spPr>
            <a:xfrm>
              <a:off x="1319214" y="3397488"/>
              <a:ext cx="452400" cy="4383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2200"/>
                <a:buFont typeface="Balsamiq Sans"/>
                <a:buNone/>
              </a:pPr>
              <a:r>
                <a:rPr b="1" i="0" lang="en" sz="1800" u="none" cap="none" strike="noStrike">
                  <a:solidFill>
                    <a:srgbClr val="FFFFFF"/>
                  </a:solidFill>
                  <a:latin typeface="Balsamiq Sans"/>
                  <a:ea typeface="Balsamiq Sans"/>
                  <a:cs typeface="Balsamiq Sans"/>
                  <a:sym typeface="Balsamiq Sans"/>
                </a:rPr>
                <a:t>03</a:t>
              </a:r>
              <a:endParaRPr b="0" i="0" sz="18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160" name="Shape 160"/>
        <p:cNvGrpSpPr/>
        <p:nvPr/>
      </p:nvGrpSpPr>
      <p:grpSpPr>
        <a:xfrm>
          <a:off x="0" y="0"/>
          <a:ext cx="0" cy="0"/>
          <a:chOff x="0" y="0"/>
          <a:chExt cx="0" cy="0"/>
        </a:xfrm>
      </p:grpSpPr>
      <p:sp>
        <p:nvSpPr>
          <p:cNvPr id="161" name="Google Shape;161;p15"/>
          <p:cNvSpPr/>
          <p:nvPr/>
        </p:nvSpPr>
        <p:spPr>
          <a:xfrm>
            <a:off x="113725" y="123775"/>
            <a:ext cx="3273000" cy="4980900"/>
          </a:xfrm>
          <a:prstGeom prst="roundRect">
            <a:avLst>
              <a:gd fmla="val 912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pic>
        <p:nvPicPr>
          <p:cNvPr id="162" name="Google Shape;162;p15"/>
          <p:cNvPicPr preferRelativeResize="0"/>
          <p:nvPr/>
        </p:nvPicPr>
        <p:blipFill>
          <a:blip r:embed="rId2">
            <a:alphaModFix/>
          </a:blip>
          <a:stretch>
            <a:fillRect/>
          </a:stretch>
        </p:blipFill>
        <p:spPr>
          <a:xfrm>
            <a:off x="2206925" y="-1408225"/>
            <a:ext cx="2471494" cy="2650874"/>
          </a:xfrm>
          <a:prstGeom prst="rect">
            <a:avLst/>
          </a:prstGeom>
          <a:noFill/>
          <a:ln>
            <a:noFill/>
          </a:ln>
        </p:spPr>
      </p:pic>
      <p:sp>
        <p:nvSpPr>
          <p:cNvPr id="163" name="Google Shape;1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15"/>
          <p:cNvSpPr/>
          <p:nvPr>
            <p:ph idx="2" type="pic"/>
          </p:nvPr>
        </p:nvSpPr>
        <p:spPr>
          <a:xfrm>
            <a:off x="113725" y="119400"/>
            <a:ext cx="3273000" cy="4904700"/>
          </a:xfrm>
          <a:prstGeom prst="roundRect">
            <a:avLst>
              <a:gd fmla="val 7529" name="adj"/>
            </a:avLst>
          </a:prstGeom>
          <a:noFill/>
          <a:ln>
            <a:noFill/>
          </a:ln>
        </p:spPr>
      </p:sp>
      <p:sp>
        <p:nvSpPr>
          <p:cNvPr id="165" name="Google Shape;165;p15"/>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Font typeface="Balsamiq Sans"/>
              <a:buNone/>
              <a:defRPr sz="2400">
                <a:latin typeface="Balsamiq Sans"/>
                <a:ea typeface="Balsamiq Sans"/>
                <a:cs typeface="Balsamiq Sans"/>
                <a:sym typeface="Balsamiq Sans"/>
              </a:defRPr>
            </a:lvl2pPr>
            <a:lvl3pPr lvl="2" rtl="0">
              <a:spcBef>
                <a:spcPts val="0"/>
              </a:spcBef>
              <a:spcAft>
                <a:spcPts val="0"/>
              </a:spcAft>
              <a:buSzPts val="2400"/>
              <a:buFont typeface="Balsamiq Sans"/>
              <a:buNone/>
              <a:defRPr sz="2400">
                <a:latin typeface="Balsamiq Sans"/>
                <a:ea typeface="Balsamiq Sans"/>
                <a:cs typeface="Balsamiq Sans"/>
                <a:sym typeface="Balsamiq Sans"/>
              </a:defRPr>
            </a:lvl3pPr>
            <a:lvl4pPr lvl="3" rtl="0">
              <a:spcBef>
                <a:spcPts val="0"/>
              </a:spcBef>
              <a:spcAft>
                <a:spcPts val="0"/>
              </a:spcAft>
              <a:buSzPts val="2400"/>
              <a:buFont typeface="Balsamiq Sans"/>
              <a:buNone/>
              <a:defRPr sz="2400">
                <a:latin typeface="Balsamiq Sans"/>
                <a:ea typeface="Balsamiq Sans"/>
                <a:cs typeface="Balsamiq Sans"/>
                <a:sym typeface="Balsamiq Sans"/>
              </a:defRPr>
            </a:lvl4pPr>
            <a:lvl5pPr lvl="4" rtl="0">
              <a:spcBef>
                <a:spcPts val="0"/>
              </a:spcBef>
              <a:spcAft>
                <a:spcPts val="0"/>
              </a:spcAft>
              <a:buSzPts val="2400"/>
              <a:buFont typeface="Balsamiq Sans"/>
              <a:buNone/>
              <a:defRPr sz="2400">
                <a:latin typeface="Balsamiq Sans"/>
                <a:ea typeface="Balsamiq Sans"/>
                <a:cs typeface="Balsamiq Sans"/>
                <a:sym typeface="Balsamiq Sans"/>
              </a:defRPr>
            </a:lvl5pPr>
            <a:lvl6pPr lvl="5" rtl="0">
              <a:spcBef>
                <a:spcPts val="0"/>
              </a:spcBef>
              <a:spcAft>
                <a:spcPts val="0"/>
              </a:spcAft>
              <a:buSzPts val="2400"/>
              <a:buFont typeface="Balsamiq Sans"/>
              <a:buNone/>
              <a:defRPr sz="2400">
                <a:latin typeface="Balsamiq Sans"/>
                <a:ea typeface="Balsamiq Sans"/>
                <a:cs typeface="Balsamiq Sans"/>
                <a:sym typeface="Balsamiq Sans"/>
              </a:defRPr>
            </a:lvl6pPr>
            <a:lvl7pPr lvl="6" rtl="0">
              <a:spcBef>
                <a:spcPts val="0"/>
              </a:spcBef>
              <a:spcAft>
                <a:spcPts val="0"/>
              </a:spcAft>
              <a:buSzPts val="2400"/>
              <a:buFont typeface="Balsamiq Sans"/>
              <a:buNone/>
              <a:defRPr sz="2400">
                <a:latin typeface="Balsamiq Sans"/>
                <a:ea typeface="Balsamiq Sans"/>
                <a:cs typeface="Balsamiq Sans"/>
                <a:sym typeface="Balsamiq Sans"/>
              </a:defRPr>
            </a:lvl7pPr>
            <a:lvl8pPr lvl="7" rtl="0">
              <a:spcBef>
                <a:spcPts val="0"/>
              </a:spcBef>
              <a:spcAft>
                <a:spcPts val="0"/>
              </a:spcAft>
              <a:buSzPts val="2400"/>
              <a:buFont typeface="Balsamiq Sans"/>
              <a:buNone/>
              <a:defRPr sz="2400">
                <a:latin typeface="Balsamiq Sans"/>
                <a:ea typeface="Balsamiq Sans"/>
                <a:cs typeface="Balsamiq Sans"/>
                <a:sym typeface="Balsamiq Sans"/>
              </a:defRPr>
            </a:lvl8pPr>
            <a:lvl9pPr lvl="8" rtl="0">
              <a:spcBef>
                <a:spcPts val="0"/>
              </a:spcBef>
              <a:spcAft>
                <a:spcPts val="0"/>
              </a:spcAft>
              <a:buSzPts val="2400"/>
              <a:buFont typeface="Balsamiq Sans"/>
              <a:buNone/>
              <a:defRPr sz="2400">
                <a:latin typeface="Balsamiq Sans"/>
                <a:ea typeface="Balsamiq Sans"/>
                <a:cs typeface="Balsamiq Sans"/>
                <a:sym typeface="Balsamiq Sans"/>
              </a:defRPr>
            </a:lvl9pPr>
          </a:lstStyle>
          <a:p/>
        </p:txBody>
      </p:sp>
      <p:sp>
        <p:nvSpPr>
          <p:cNvPr id="166" name="Google Shape;166;p15"/>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sp>
        <p:nvSpPr>
          <p:cNvPr id="167" name="Google Shape;167;p15"/>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sz="1100"/>
            </a:lvl1pPr>
            <a:lvl2pPr lvl="1"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2pPr>
            <a:lvl3pPr lvl="2"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3pPr>
            <a:lvl4pPr lvl="3"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4pPr>
            <a:lvl5pPr lvl="4"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5pPr>
            <a:lvl6pPr lvl="5"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6pPr>
            <a:lvl7pPr lvl="6"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7pPr>
            <a:lvl8pPr lvl="7"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8pPr>
            <a:lvl9pPr lvl="8" rtl="0" algn="r">
              <a:spcBef>
                <a:spcPts val="0"/>
              </a:spcBef>
              <a:spcAft>
                <a:spcPts val="0"/>
              </a:spcAft>
              <a:buSzPts val="1100"/>
              <a:buFont typeface="Quicksand SemiBold"/>
              <a:buNone/>
              <a:defRPr sz="1100">
                <a:latin typeface="Quicksand SemiBold"/>
                <a:ea typeface="Quicksand SemiBold"/>
                <a:cs typeface="Quicksand SemiBold"/>
                <a:sym typeface="Quicksand SemiBold"/>
              </a:defRPr>
            </a:lvl9pPr>
          </a:lstStyle>
          <a:p/>
        </p:txBody>
      </p:sp>
      <p:pic>
        <p:nvPicPr>
          <p:cNvPr id="168" name="Google Shape;168;p15"/>
          <p:cNvPicPr preferRelativeResize="0"/>
          <p:nvPr/>
        </p:nvPicPr>
        <p:blipFill>
          <a:blip r:embed="rId3">
            <a:alphaModFix/>
          </a:blip>
          <a:stretch>
            <a:fillRect/>
          </a:stretch>
        </p:blipFill>
        <p:spPr>
          <a:xfrm>
            <a:off x="7754950" y="3843499"/>
            <a:ext cx="2332475" cy="2399244"/>
          </a:xfrm>
          <a:prstGeom prst="rect">
            <a:avLst/>
          </a:prstGeom>
          <a:noFill/>
          <a:ln>
            <a:noFill/>
          </a:ln>
        </p:spPr>
      </p:pic>
      <p:sp>
        <p:nvSpPr>
          <p:cNvPr id="169" name="Google Shape;169;p15"/>
          <p:cNvSpPr/>
          <p:nvPr/>
        </p:nvSpPr>
        <p:spPr>
          <a:xfrm>
            <a:off x="8887946" y="3531625"/>
            <a:ext cx="133200" cy="133200"/>
          </a:xfrm>
          <a:prstGeom prst="ellipse">
            <a:avLst/>
          </a:prstGeom>
          <a:noFill/>
          <a:ln cap="flat" cmpd="sng" w="50800">
            <a:solidFill>
              <a:srgbClr val="2DAD70"/>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70" name="Google Shape;170;p15"/>
          <p:cNvPicPr preferRelativeResize="0"/>
          <p:nvPr/>
        </p:nvPicPr>
        <p:blipFill rotWithShape="1">
          <a:blip r:embed="rId4">
            <a:alphaModFix/>
          </a:blip>
          <a:srcRect b="0" l="0" r="0" t="0"/>
          <a:stretch/>
        </p:blipFill>
        <p:spPr>
          <a:xfrm>
            <a:off x="7738140" y="4657705"/>
            <a:ext cx="227909" cy="232468"/>
          </a:xfrm>
          <a:prstGeom prst="rect">
            <a:avLst/>
          </a:prstGeom>
          <a:noFill/>
          <a:ln>
            <a:noFill/>
          </a:ln>
        </p:spPr>
      </p:pic>
      <p:sp>
        <p:nvSpPr>
          <p:cNvPr id="171" name="Google Shape;171;p15"/>
          <p:cNvSpPr/>
          <p:nvPr/>
        </p:nvSpPr>
        <p:spPr>
          <a:xfrm>
            <a:off x="3617078" y="4277313"/>
            <a:ext cx="133200" cy="133200"/>
          </a:xfrm>
          <a:prstGeom prst="ellipse">
            <a:avLst/>
          </a:prstGeom>
          <a:noFill/>
          <a:ln cap="flat" cmpd="sng" w="50800">
            <a:solidFill>
              <a:srgbClr val="FE6E09"/>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72" name="Google Shape;172;p15"/>
          <p:cNvPicPr preferRelativeResize="0"/>
          <p:nvPr/>
        </p:nvPicPr>
        <p:blipFill rotWithShape="1">
          <a:blip r:embed="rId5">
            <a:alphaModFix/>
          </a:blip>
          <a:srcRect b="0" l="0" r="0" t="0"/>
          <a:stretch/>
        </p:blipFill>
        <p:spPr>
          <a:xfrm>
            <a:off x="7268694" y="3526863"/>
            <a:ext cx="110575" cy="67857"/>
          </a:xfrm>
          <a:prstGeom prst="rect">
            <a:avLst/>
          </a:prstGeom>
          <a:noFill/>
          <a:ln>
            <a:noFill/>
          </a:ln>
        </p:spPr>
      </p:pic>
      <p:grpSp>
        <p:nvGrpSpPr>
          <p:cNvPr id="173" name="Google Shape;173;p15"/>
          <p:cNvGrpSpPr/>
          <p:nvPr/>
        </p:nvGrpSpPr>
        <p:grpSpPr>
          <a:xfrm>
            <a:off x="4135201" y="1687113"/>
            <a:ext cx="487389" cy="442988"/>
            <a:chOff x="1328739" y="2128838"/>
            <a:chExt cx="487389" cy="442988"/>
          </a:xfrm>
        </p:grpSpPr>
        <p:pic>
          <p:nvPicPr>
            <p:cNvPr descr=" " id="174" name="Google Shape;174;p15"/>
            <p:cNvPicPr preferRelativeResize="0"/>
            <p:nvPr/>
          </p:nvPicPr>
          <p:blipFill rotWithShape="1">
            <a:blip r:embed="rId6">
              <a:alphaModFix/>
            </a:blip>
            <a:srcRect b="0" l="0" r="0" t="0"/>
            <a:stretch/>
          </p:blipFill>
          <p:spPr>
            <a:xfrm>
              <a:off x="1328739" y="2128838"/>
              <a:ext cx="487389" cy="428572"/>
            </a:xfrm>
            <a:prstGeom prst="rect">
              <a:avLst/>
            </a:prstGeom>
            <a:noFill/>
            <a:ln>
              <a:noFill/>
            </a:ln>
          </p:spPr>
        </p:pic>
        <p:sp>
          <p:nvSpPr>
            <p:cNvPr id="175" name="Google Shape;175;p15"/>
            <p:cNvSpPr/>
            <p:nvPr/>
          </p:nvSpPr>
          <p:spPr>
            <a:xfrm>
              <a:off x="1404939" y="2219325"/>
              <a:ext cx="3285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01</a:t>
              </a:r>
              <a:endParaRPr b="0" i="0" sz="1800" u="none" cap="none" strike="noStrike">
                <a:solidFill>
                  <a:srgbClr val="000000"/>
                </a:solidFill>
                <a:latin typeface="Calibri"/>
                <a:ea typeface="Calibri"/>
                <a:cs typeface="Calibri"/>
                <a:sym typeface="Calibri"/>
              </a:endParaRPr>
            </a:p>
          </p:txBody>
        </p:sp>
      </p:grpSp>
      <p:grpSp>
        <p:nvGrpSpPr>
          <p:cNvPr id="176" name="Google Shape;176;p15"/>
          <p:cNvGrpSpPr/>
          <p:nvPr/>
        </p:nvGrpSpPr>
        <p:grpSpPr>
          <a:xfrm>
            <a:off x="4135192" y="2714788"/>
            <a:ext cx="438518" cy="442988"/>
            <a:chOff x="4343404" y="2128838"/>
            <a:chExt cx="438518" cy="442988"/>
          </a:xfrm>
        </p:grpSpPr>
        <p:pic>
          <p:nvPicPr>
            <p:cNvPr descr=" " id="177" name="Google Shape;177;p15"/>
            <p:cNvPicPr preferRelativeResize="0"/>
            <p:nvPr/>
          </p:nvPicPr>
          <p:blipFill rotWithShape="1">
            <a:blip r:embed="rId7">
              <a:alphaModFix/>
            </a:blip>
            <a:srcRect b="0" l="0" r="0" t="0"/>
            <a:stretch/>
          </p:blipFill>
          <p:spPr>
            <a:xfrm>
              <a:off x="4343404" y="2128838"/>
              <a:ext cx="438518" cy="428572"/>
            </a:xfrm>
            <a:prstGeom prst="rect">
              <a:avLst/>
            </a:prstGeom>
            <a:noFill/>
            <a:ln>
              <a:noFill/>
            </a:ln>
          </p:spPr>
        </p:pic>
        <p:sp>
          <p:nvSpPr>
            <p:cNvPr id="178" name="Google Shape;178;p15"/>
            <p:cNvSpPr/>
            <p:nvPr/>
          </p:nvSpPr>
          <p:spPr>
            <a:xfrm>
              <a:off x="4376742" y="2219325"/>
              <a:ext cx="366600" cy="352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FFFFFF"/>
                </a:buClr>
                <a:buSzPts val="1800"/>
                <a:buFont typeface="Balsamiq Sans"/>
                <a:buNone/>
              </a:pPr>
              <a:r>
                <a:rPr b="1" i="0" lang="en" sz="1800" u="none" cap="none" strike="noStrike">
                  <a:solidFill>
                    <a:srgbClr val="FFFFFF"/>
                  </a:solidFill>
                  <a:latin typeface="Balsamiq Sans"/>
                  <a:ea typeface="Balsamiq Sans"/>
                  <a:cs typeface="Balsamiq Sans"/>
                  <a:sym typeface="Balsamiq Sans"/>
                </a:rPr>
                <a:t>02</a:t>
              </a:r>
              <a:endParaRPr b="0" i="0" sz="18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bg>
      <p:bgPr>
        <a:solidFill>
          <a:schemeClr val="lt2"/>
        </a:solidFill>
      </p:bgPr>
    </p:bg>
    <p:spTree>
      <p:nvGrpSpPr>
        <p:cNvPr id="179" name="Shape 179"/>
        <p:cNvGrpSpPr/>
        <p:nvPr/>
      </p:nvGrpSpPr>
      <p:grpSpPr>
        <a:xfrm>
          <a:off x="0" y="0"/>
          <a:ext cx="0" cy="0"/>
          <a:chOff x="0" y="0"/>
          <a:chExt cx="0" cy="0"/>
        </a:xfrm>
      </p:grpSpPr>
      <p:sp>
        <p:nvSpPr>
          <p:cNvPr id="180" name="Google Shape;1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16"/>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16"/>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bg>
      <p:bgPr>
        <a:solidFill>
          <a:schemeClr val="lt2"/>
        </a:solidFill>
      </p:bgPr>
    </p:bg>
    <p:spTree>
      <p:nvGrpSpPr>
        <p:cNvPr id="183" name="Shape 183"/>
        <p:cNvGrpSpPr/>
        <p:nvPr/>
      </p:nvGrpSpPr>
      <p:grpSpPr>
        <a:xfrm>
          <a:off x="0" y="0"/>
          <a:ext cx="0" cy="0"/>
          <a:chOff x="0" y="0"/>
          <a:chExt cx="0" cy="0"/>
        </a:xfrm>
      </p:grpSpPr>
      <p:sp>
        <p:nvSpPr>
          <p:cNvPr id="184" name="Google Shape;184;p17"/>
          <p:cNvSpPr/>
          <p:nvPr/>
        </p:nvSpPr>
        <p:spPr>
          <a:xfrm>
            <a:off x="5782350" y="123775"/>
            <a:ext cx="3261000" cy="4933200"/>
          </a:xfrm>
          <a:prstGeom prst="roundRect">
            <a:avLst>
              <a:gd fmla="val 912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p:txBody>
      </p:sp>
      <p:pic>
        <p:nvPicPr>
          <p:cNvPr id="185" name="Google Shape;185;p17"/>
          <p:cNvPicPr preferRelativeResize="0"/>
          <p:nvPr/>
        </p:nvPicPr>
        <p:blipFill>
          <a:blip r:embed="rId2">
            <a:alphaModFix/>
          </a:blip>
          <a:stretch>
            <a:fillRect/>
          </a:stretch>
        </p:blipFill>
        <p:spPr>
          <a:xfrm rot="-1679081">
            <a:off x="4476724" y="-1356787"/>
            <a:ext cx="3091850" cy="3060275"/>
          </a:xfrm>
          <a:prstGeom prst="rect">
            <a:avLst/>
          </a:prstGeom>
          <a:noFill/>
          <a:ln>
            <a:noFill/>
          </a:ln>
        </p:spPr>
      </p:pic>
      <p:sp>
        <p:nvSpPr>
          <p:cNvPr id="186" name="Google Shape;1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7" name="Google Shape;187;p17"/>
          <p:cNvSpPr/>
          <p:nvPr>
            <p:ph idx="2" type="pic"/>
          </p:nvPr>
        </p:nvSpPr>
        <p:spPr>
          <a:xfrm>
            <a:off x="5782350" y="110350"/>
            <a:ext cx="3249000" cy="4869000"/>
          </a:xfrm>
          <a:prstGeom prst="roundRect">
            <a:avLst>
              <a:gd fmla="val 7783" name="adj"/>
            </a:avLst>
          </a:prstGeom>
          <a:noFill/>
          <a:ln>
            <a:noFill/>
          </a:ln>
        </p:spPr>
      </p:sp>
      <p:sp>
        <p:nvSpPr>
          <p:cNvPr id="188" name="Google Shape;188;p17"/>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89" name="Google Shape;189;p17"/>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90" name="Google Shape;190;p17"/>
          <p:cNvPicPr preferRelativeResize="0"/>
          <p:nvPr/>
        </p:nvPicPr>
        <p:blipFill>
          <a:blip r:embed="rId3">
            <a:alphaModFix/>
          </a:blip>
          <a:stretch>
            <a:fillRect/>
          </a:stretch>
        </p:blipFill>
        <p:spPr>
          <a:xfrm>
            <a:off x="-1091425" y="3570450"/>
            <a:ext cx="2524951" cy="2504201"/>
          </a:xfrm>
          <a:prstGeom prst="rect">
            <a:avLst/>
          </a:prstGeom>
          <a:noFill/>
          <a:ln>
            <a:noFill/>
          </a:ln>
        </p:spPr>
      </p:pic>
      <p:pic>
        <p:nvPicPr>
          <p:cNvPr descr=" " id="191" name="Google Shape;191;p17"/>
          <p:cNvPicPr preferRelativeResize="0"/>
          <p:nvPr/>
        </p:nvPicPr>
        <p:blipFill rotWithShape="1">
          <a:blip r:embed="rId4">
            <a:alphaModFix/>
          </a:blip>
          <a:srcRect b="0" l="0" r="0" t="0"/>
          <a:stretch/>
        </p:blipFill>
        <p:spPr>
          <a:xfrm>
            <a:off x="5143508" y="4663225"/>
            <a:ext cx="638850" cy="539119"/>
          </a:xfrm>
          <a:prstGeom prst="rect">
            <a:avLst/>
          </a:prstGeom>
          <a:noFill/>
          <a:ln>
            <a:noFill/>
          </a:ln>
        </p:spPr>
      </p:pic>
      <p:pic>
        <p:nvPicPr>
          <p:cNvPr descr=" " id="192" name="Google Shape;192;p17"/>
          <p:cNvPicPr preferRelativeResize="0"/>
          <p:nvPr/>
        </p:nvPicPr>
        <p:blipFill rotWithShape="1">
          <a:blip r:embed="rId5">
            <a:alphaModFix/>
          </a:blip>
          <a:srcRect b="-20660" l="43579" r="-43579" t="20660"/>
          <a:stretch/>
        </p:blipFill>
        <p:spPr>
          <a:xfrm>
            <a:off x="-106897" y="18644"/>
            <a:ext cx="528793" cy="446253"/>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93" name="Shape 193"/>
        <p:cNvGrpSpPr/>
        <p:nvPr/>
      </p:nvGrpSpPr>
      <p:grpSpPr>
        <a:xfrm>
          <a:off x="0" y="0"/>
          <a:ext cx="0" cy="0"/>
          <a:chOff x="0" y="0"/>
          <a:chExt cx="0" cy="0"/>
        </a:xfrm>
      </p:grpSpPr>
      <p:sp>
        <p:nvSpPr>
          <p:cNvPr id="194" name="Google Shape;1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18"/>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descr=" " id="196" name="Google Shape;196;p18"/>
          <p:cNvPicPr preferRelativeResize="0"/>
          <p:nvPr/>
        </p:nvPicPr>
        <p:blipFill rotWithShape="1">
          <a:blip r:embed="rId2">
            <a:alphaModFix/>
          </a:blip>
          <a:srcRect b="0" l="0" r="0" t="0"/>
          <a:stretch/>
        </p:blipFill>
        <p:spPr>
          <a:xfrm>
            <a:off x="1319179" y="1033118"/>
            <a:ext cx="227910" cy="232497"/>
          </a:xfrm>
          <a:prstGeom prst="rect">
            <a:avLst/>
          </a:prstGeom>
          <a:noFill/>
          <a:ln>
            <a:noFill/>
          </a:ln>
        </p:spPr>
      </p:pic>
      <p:sp>
        <p:nvSpPr>
          <p:cNvPr id="197" name="Google Shape;197;p18"/>
          <p:cNvSpPr/>
          <p:nvPr/>
        </p:nvSpPr>
        <p:spPr>
          <a:xfrm>
            <a:off x="1562102" y="228600"/>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98" name="Google Shape;198;p18"/>
          <p:cNvSpPr/>
          <p:nvPr/>
        </p:nvSpPr>
        <p:spPr>
          <a:xfrm>
            <a:off x="8729671" y="228600"/>
            <a:ext cx="133200" cy="133500"/>
          </a:xfrm>
          <a:prstGeom prst="ellipse">
            <a:avLst/>
          </a:prstGeom>
          <a:noFill/>
          <a:ln cap="flat" cmpd="sng" w="50800">
            <a:solidFill>
              <a:srgbClr val="FFFFFF"/>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99" name="Google Shape;199;p18"/>
          <p:cNvPicPr preferRelativeResize="0"/>
          <p:nvPr/>
        </p:nvPicPr>
        <p:blipFill rotWithShape="1">
          <a:blip r:embed="rId3">
            <a:alphaModFix/>
          </a:blip>
          <a:srcRect b="0" l="0" r="0" t="0"/>
          <a:stretch/>
        </p:blipFill>
        <p:spPr>
          <a:xfrm>
            <a:off x="7148512" y="1133466"/>
            <a:ext cx="151216" cy="300103"/>
          </a:xfrm>
          <a:prstGeom prst="rect">
            <a:avLst/>
          </a:prstGeom>
          <a:noFill/>
          <a:ln>
            <a:noFill/>
          </a:ln>
        </p:spPr>
      </p:pic>
      <p:pic>
        <p:nvPicPr>
          <p:cNvPr descr=" " id="200" name="Google Shape;200;p18"/>
          <p:cNvPicPr preferRelativeResize="0"/>
          <p:nvPr/>
        </p:nvPicPr>
        <p:blipFill rotWithShape="1">
          <a:blip r:embed="rId4">
            <a:alphaModFix/>
          </a:blip>
          <a:srcRect b="0" l="0" r="0" t="0"/>
          <a:stretch/>
        </p:blipFill>
        <p:spPr>
          <a:xfrm>
            <a:off x="3916616" y="873342"/>
            <a:ext cx="183322" cy="163263"/>
          </a:xfrm>
          <a:prstGeom prst="rect">
            <a:avLst/>
          </a:prstGeom>
          <a:noFill/>
          <a:ln>
            <a:noFill/>
          </a:ln>
        </p:spPr>
      </p:pic>
      <p:sp>
        <p:nvSpPr>
          <p:cNvPr id="201" name="Google Shape;201;p18"/>
          <p:cNvSpPr/>
          <p:nvPr/>
        </p:nvSpPr>
        <p:spPr>
          <a:xfrm>
            <a:off x="4976817" y="1023938"/>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02" name="Google Shape;202;p18"/>
          <p:cNvPicPr preferRelativeResize="0"/>
          <p:nvPr/>
        </p:nvPicPr>
        <p:blipFill rotWithShape="1">
          <a:blip r:embed="rId5">
            <a:alphaModFix/>
          </a:blip>
          <a:srcRect b="0" l="0" r="0" t="0"/>
          <a:stretch/>
        </p:blipFill>
        <p:spPr>
          <a:xfrm>
            <a:off x="2814640" y="942975"/>
            <a:ext cx="9525" cy="119048"/>
          </a:xfrm>
          <a:prstGeom prst="rect">
            <a:avLst/>
          </a:prstGeom>
          <a:noFill/>
          <a:ln>
            <a:noFill/>
          </a:ln>
        </p:spPr>
      </p:pic>
      <p:pic>
        <p:nvPicPr>
          <p:cNvPr descr=" " id="203" name="Google Shape;203;p18"/>
          <p:cNvPicPr preferRelativeResize="0"/>
          <p:nvPr/>
        </p:nvPicPr>
        <p:blipFill rotWithShape="1">
          <a:blip r:embed="rId6">
            <a:alphaModFix/>
          </a:blip>
          <a:srcRect b="0" l="0" r="0" t="0"/>
          <a:stretch/>
        </p:blipFill>
        <p:spPr>
          <a:xfrm>
            <a:off x="2747965" y="998934"/>
            <a:ext cx="126206" cy="9525"/>
          </a:xfrm>
          <a:prstGeom prst="rect">
            <a:avLst/>
          </a:prstGeom>
          <a:noFill/>
          <a:ln>
            <a:noFill/>
          </a:ln>
        </p:spPr>
      </p:pic>
      <p:pic>
        <p:nvPicPr>
          <p:cNvPr descr=" " id="204" name="Google Shape;204;p18"/>
          <p:cNvPicPr preferRelativeResize="0"/>
          <p:nvPr/>
        </p:nvPicPr>
        <p:blipFill rotWithShape="1">
          <a:blip r:embed="rId7">
            <a:alphaModFix/>
          </a:blip>
          <a:srcRect b="0" l="0" r="0" t="0"/>
          <a:stretch/>
        </p:blipFill>
        <p:spPr>
          <a:xfrm>
            <a:off x="2777135" y="960165"/>
            <a:ext cx="76200" cy="76191"/>
          </a:xfrm>
          <a:prstGeom prst="rect">
            <a:avLst/>
          </a:prstGeom>
          <a:noFill/>
          <a:ln>
            <a:noFill/>
          </a:ln>
        </p:spPr>
      </p:pic>
      <p:pic>
        <p:nvPicPr>
          <p:cNvPr descr=" " id="205" name="Google Shape;205;p18"/>
          <p:cNvPicPr preferRelativeResize="0"/>
          <p:nvPr/>
        </p:nvPicPr>
        <p:blipFill rotWithShape="1">
          <a:blip r:embed="rId8">
            <a:alphaModFix/>
          </a:blip>
          <a:srcRect b="0" l="0" r="0" t="0"/>
          <a:stretch/>
        </p:blipFill>
        <p:spPr>
          <a:xfrm>
            <a:off x="2762253" y="971550"/>
            <a:ext cx="110575" cy="67857"/>
          </a:xfrm>
          <a:prstGeom prst="rect">
            <a:avLst/>
          </a:prstGeom>
          <a:noFill/>
          <a:ln>
            <a:noFill/>
          </a:ln>
        </p:spPr>
      </p:pic>
      <p:pic>
        <p:nvPicPr>
          <p:cNvPr descr=" " id="206" name="Google Shape;206;p18"/>
          <p:cNvPicPr preferRelativeResize="0"/>
          <p:nvPr/>
        </p:nvPicPr>
        <p:blipFill rotWithShape="1">
          <a:blip r:embed="rId9">
            <a:alphaModFix/>
          </a:blip>
          <a:srcRect b="0" l="0" r="0" t="0"/>
          <a:stretch/>
        </p:blipFill>
        <p:spPr>
          <a:xfrm>
            <a:off x="6353181" y="180975"/>
            <a:ext cx="9525" cy="119048"/>
          </a:xfrm>
          <a:prstGeom prst="rect">
            <a:avLst/>
          </a:prstGeom>
          <a:noFill/>
          <a:ln>
            <a:noFill/>
          </a:ln>
        </p:spPr>
      </p:pic>
      <p:pic>
        <p:nvPicPr>
          <p:cNvPr descr=" " id="207" name="Google Shape;207;p18"/>
          <p:cNvPicPr preferRelativeResize="0"/>
          <p:nvPr/>
        </p:nvPicPr>
        <p:blipFill rotWithShape="1">
          <a:blip r:embed="rId10">
            <a:alphaModFix/>
          </a:blip>
          <a:srcRect b="0" l="0" r="0" t="0"/>
          <a:stretch/>
        </p:blipFill>
        <p:spPr>
          <a:xfrm>
            <a:off x="6286506" y="236934"/>
            <a:ext cx="126206" cy="9525"/>
          </a:xfrm>
          <a:prstGeom prst="rect">
            <a:avLst/>
          </a:prstGeom>
          <a:noFill/>
          <a:ln>
            <a:noFill/>
          </a:ln>
        </p:spPr>
      </p:pic>
      <p:pic>
        <p:nvPicPr>
          <p:cNvPr descr=" " id="208" name="Google Shape;208;p18"/>
          <p:cNvPicPr preferRelativeResize="0"/>
          <p:nvPr/>
        </p:nvPicPr>
        <p:blipFill rotWithShape="1">
          <a:blip r:embed="rId11">
            <a:alphaModFix/>
          </a:blip>
          <a:srcRect b="0" l="0" r="0" t="0"/>
          <a:stretch/>
        </p:blipFill>
        <p:spPr>
          <a:xfrm>
            <a:off x="6315676" y="198165"/>
            <a:ext cx="76200" cy="76191"/>
          </a:xfrm>
          <a:prstGeom prst="rect">
            <a:avLst/>
          </a:prstGeom>
          <a:noFill/>
          <a:ln>
            <a:noFill/>
          </a:ln>
        </p:spPr>
      </p:pic>
      <p:pic>
        <p:nvPicPr>
          <p:cNvPr descr=" " id="209" name="Google Shape;209;p18"/>
          <p:cNvPicPr preferRelativeResize="0"/>
          <p:nvPr/>
        </p:nvPicPr>
        <p:blipFill rotWithShape="1">
          <a:blip r:embed="rId12">
            <a:alphaModFix/>
          </a:blip>
          <a:srcRect b="0" l="0" r="0" t="0"/>
          <a:stretch/>
        </p:blipFill>
        <p:spPr>
          <a:xfrm>
            <a:off x="6300793" y="209550"/>
            <a:ext cx="110575" cy="67857"/>
          </a:xfrm>
          <a:prstGeom prst="rect">
            <a:avLst/>
          </a:prstGeom>
          <a:noFill/>
          <a:ln>
            <a:noFill/>
          </a:ln>
        </p:spPr>
      </p:pic>
      <p:pic>
        <p:nvPicPr>
          <p:cNvPr descr=" " id="210" name="Google Shape;210;p18"/>
          <p:cNvPicPr preferRelativeResize="0"/>
          <p:nvPr/>
        </p:nvPicPr>
        <p:blipFill rotWithShape="1">
          <a:blip r:embed="rId13">
            <a:alphaModFix/>
          </a:blip>
          <a:srcRect b="0" l="0" r="0" t="0"/>
          <a:stretch/>
        </p:blipFill>
        <p:spPr>
          <a:xfrm>
            <a:off x="200025" y="4019550"/>
            <a:ext cx="938213" cy="1123811"/>
          </a:xfrm>
          <a:prstGeom prst="rect">
            <a:avLst/>
          </a:prstGeom>
          <a:noFill/>
          <a:ln>
            <a:noFill/>
          </a:ln>
        </p:spPr>
      </p:pic>
      <p:sp>
        <p:nvSpPr>
          <p:cNvPr id="211" name="Google Shape;211;p18"/>
          <p:cNvSpPr/>
          <p:nvPr/>
        </p:nvSpPr>
        <p:spPr>
          <a:xfrm>
            <a:off x="438150" y="3100388"/>
            <a:ext cx="133200" cy="133500"/>
          </a:xfrm>
          <a:prstGeom prst="ellipse">
            <a:avLst/>
          </a:prstGeom>
          <a:noFill/>
          <a:ln cap="flat" cmpd="sng" w="50800">
            <a:solidFill>
              <a:srgbClr val="FE6E09"/>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12" name="Google Shape;212;p18"/>
          <p:cNvSpPr/>
          <p:nvPr/>
        </p:nvSpPr>
        <p:spPr>
          <a:xfrm>
            <a:off x="452439" y="2071688"/>
            <a:ext cx="66600" cy="66600"/>
          </a:xfrm>
          <a:prstGeom prst="ellipse">
            <a:avLst/>
          </a:prstGeom>
          <a:noFill/>
          <a:ln cap="flat" cmpd="sng" w="50800">
            <a:solidFill>
              <a:srgbClr val="FF8B7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13" name="Google Shape;213;p18"/>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 " id="214" name="Google Shape;214;p18"/>
          <p:cNvPicPr preferRelativeResize="0"/>
          <p:nvPr/>
        </p:nvPicPr>
        <p:blipFill rotWithShape="1">
          <a:blip r:embed="rId14">
            <a:alphaModFix/>
          </a:blip>
          <a:srcRect b="0" l="0" r="0" t="0"/>
          <a:stretch/>
        </p:blipFill>
        <p:spPr>
          <a:xfrm>
            <a:off x="4508203" y="4354292"/>
            <a:ext cx="117804" cy="93883"/>
          </a:xfrm>
          <a:prstGeom prst="rect">
            <a:avLst/>
          </a:prstGeom>
          <a:noFill/>
          <a:ln>
            <a:noFill/>
          </a:ln>
        </p:spPr>
      </p:pic>
      <p:sp>
        <p:nvSpPr>
          <p:cNvPr id="215" name="Google Shape;215;p18"/>
          <p:cNvSpPr/>
          <p:nvPr/>
        </p:nvSpPr>
        <p:spPr>
          <a:xfrm>
            <a:off x="2847978" y="4824413"/>
            <a:ext cx="76200" cy="76200"/>
          </a:xfrm>
          <a:prstGeom prst="ellipse">
            <a:avLst/>
          </a:prstGeom>
          <a:noFill/>
          <a:ln cap="flat" cmpd="sng" w="50800">
            <a:solidFill>
              <a:srgbClr val="FDB201"/>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16" name="Google Shape;216;p18"/>
          <p:cNvPicPr preferRelativeResize="0"/>
          <p:nvPr/>
        </p:nvPicPr>
        <p:blipFill rotWithShape="1">
          <a:blip r:embed="rId15">
            <a:alphaModFix/>
          </a:blip>
          <a:srcRect b="0" l="0" r="0" t="0"/>
          <a:stretch/>
        </p:blipFill>
        <p:spPr>
          <a:xfrm>
            <a:off x="6119818" y="4248150"/>
            <a:ext cx="9525" cy="119048"/>
          </a:xfrm>
          <a:prstGeom prst="rect">
            <a:avLst/>
          </a:prstGeom>
          <a:noFill/>
          <a:ln>
            <a:noFill/>
          </a:ln>
        </p:spPr>
      </p:pic>
      <p:pic>
        <p:nvPicPr>
          <p:cNvPr descr=" " id="217" name="Google Shape;217;p18"/>
          <p:cNvPicPr preferRelativeResize="0"/>
          <p:nvPr/>
        </p:nvPicPr>
        <p:blipFill rotWithShape="1">
          <a:blip r:embed="rId16">
            <a:alphaModFix/>
          </a:blip>
          <a:srcRect b="0" l="0" r="0" t="0"/>
          <a:stretch/>
        </p:blipFill>
        <p:spPr>
          <a:xfrm>
            <a:off x="6053143" y="4304109"/>
            <a:ext cx="126206" cy="9525"/>
          </a:xfrm>
          <a:prstGeom prst="rect">
            <a:avLst/>
          </a:prstGeom>
          <a:noFill/>
          <a:ln>
            <a:noFill/>
          </a:ln>
        </p:spPr>
      </p:pic>
      <p:pic>
        <p:nvPicPr>
          <p:cNvPr descr=" " id="218" name="Google Shape;218;p18"/>
          <p:cNvPicPr preferRelativeResize="0"/>
          <p:nvPr/>
        </p:nvPicPr>
        <p:blipFill rotWithShape="1">
          <a:blip r:embed="rId17">
            <a:alphaModFix/>
          </a:blip>
          <a:srcRect b="0" l="0" r="0" t="0"/>
          <a:stretch/>
        </p:blipFill>
        <p:spPr>
          <a:xfrm>
            <a:off x="6082314" y="4265340"/>
            <a:ext cx="76200" cy="76191"/>
          </a:xfrm>
          <a:prstGeom prst="rect">
            <a:avLst/>
          </a:prstGeom>
          <a:noFill/>
          <a:ln>
            <a:noFill/>
          </a:ln>
        </p:spPr>
      </p:pic>
      <p:pic>
        <p:nvPicPr>
          <p:cNvPr descr=" " id="219" name="Google Shape;219;p18"/>
          <p:cNvPicPr preferRelativeResize="0"/>
          <p:nvPr/>
        </p:nvPicPr>
        <p:blipFill rotWithShape="1">
          <a:blip r:embed="rId18">
            <a:alphaModFix/>
          </a:blip>
          <a:srcRect b="0" l="0" r="0" t="0"/>
          <a:stretch/>
        </p:blipFill>
        <p:spPr>
          <a:xfrm>
            <a:off x="6067431" y="4276725"/>
            <a:ext cx="110575" cy="67857"/>
          </a:xfrm>
          <a:prstGeom prst="rect">
            <a:avLst/>
          </a:prstGeom>
          <a:noFill/>
          <a:ln>
            <a:noFill/>
          </a:ln>
        </p:spPr>
      </p:pic>
      <p:sp>
        <p:nvSpPr>
          <p:cNvPr id="220" name="Google Shape;220;p18"/>
          <p:cNvSpPr txBox="1"/>
          <p:nvPr>
            <p:ph idx="3"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 " id="221" name="Google Shape;221;p18"/>
          <p:cNvPicPr preferRelativeResize="0"/>
          <p:nvPr/>
        </p:nvPicPr>
        <p:blipFill rotWithShape="1">
          <a:blip r:embed="rId19">
            <a:alphaModFix/>
          </a:blip>
          <a:srcRect b="0" l="0" r="0" t="0"/>
          <a:stretch/>
        </p:blipFill>
        <p:spPr>
          <a:xfrm>
            <a:off x="8472449" y="3635278"/>
            <a:ext cx="247715" cy="202697"/>
          </a:xfrm>
          <a:prstGeom prst="rect">
            <a:avLst/>
          </a:prstGeom>
          <a:noFill/>
          <a:ln>
            <a:noFill/>
          </a:ln>
        </p:spPr>
      </p:pic>
      <p:pic>
        <p:nvPicPr>
          <p:cNvPr descr=" " id="222" name="Google Shape;222;p18"/>
          <p:cNvPicPr preferRelativeResize="0"/>
          <p:nvPr/>
        </p:nvPicPr>
        <p:blipFill rotWithShape="1">
          <a:blip r:embed="rId20">
            <a:alphaModFix/>
          </a:blip>
          <a:srcRect b="0" l="0" r="0" t="0"/>
          <a:stretch/>
        </p:blipFill>
        <p:spPr>
          <a:xfrm>
            <a:off x="4725542" y="3837968"/>
            <a:ext cx="1043003" cy="48847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5.jpg"/><Relationship Id="rId4" Type="http://schemas.openxmlformats.org/officeDocument/2006/relationships/image" Target="../media/image3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5.jpg"/><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4.jpg"/><Relationship Id="rId4" Type="http://schemas.openxmlformats.org/officeDocument/2006/relationships/hyperlink" Target="https://data.world/vizwiz/nyc-taxi-jan-202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19"/>
          <p:cNvSpPr txBox="1"/>
          <p:nvPr>
            <p:ph type="ctrTitle"/>
          </p:nvPr>
        </p:nvSpPr>
        <p:spPr>
          <a:xfrm>
            <a:off x="311700" y="744575"/>
            <a:ext cx="8520600" cy="26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latin typeface="Caveat"/>
              <a:ea typeface="Caveat"/>
              <a:cs typeface="Caveat"/>
              <a:sym typeface="Caveat"/>
            </a:endParaRPr>
          </a:p>
        </p:txBody>
      </p:sp>
      <p:pic>
        <p:nvPicPr>
          <p:cNvPr id="228" name="Google Shape;228;p19"/>
          <p:cNvPicPr preferRelativeResize="0"/>
          <p:nvPr/>
        </p:nvPicPr>
        <p:blipFill rotWithShape="1">
          <a:blip r:embed="rId4">
            <a:alphaModFix/>
          </a:blip>
          <a:srcRect b="17651" l="0" r="0" t="17644"/>
          <a:stretch/>
        </p:blipFill>
        <p:spPr>
          <a:xfrm>
            <a:off x="-58700" y="-369625"/>
            <a:ext cx="9091549" cy="5882750"/>
          </a:xfrm>
          <a:prstGeom prst="rect">
            <a:avLst/>
          </a:prstGeom>
          <a:noFill/>
          <a:ln>
            <a:noFill/>
          </a:ln>
        </p:spPr>
      </p:pic>
      <p:sp>
        <p:nvSpPr>
          <p:cNvPr id="229" name="Google Shape;229;p19"/>
          <p:cNvSpPr txBox="1"/>
          <p:nvPr/>
        </p:nvSpPr>
        <p:spPr>
          <a:xfrm>
            <a:off x="0" y="1120300"/>
            <a:ext cx="74070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64D79"/>
                </a:solidFill>
              </a:rPr>
              <a:t> </a:t>
            </a:r>
            <a:r>
              <a:rPr b="1" lang="en" sz="3900">
                <a:solidFill>
                  <a:srgbClr val="A64D79"/>
                </a:solidFill>
                <a:latin typeface="Caveat"/>
                <a:ea typeface="Caveat"/>
                <a:cs typeface="Caveat"/>
                <a:sym typeface="Caveat"/>
              </a:rPr>
              <a:t>Predicting NYC Taxi Trip Duration Using Machine Learning with PySpark</a:t>
            </a:r>
            <a:endParaRPr b="1" sz="3900">
              <a:solidFill>
                <a:srgbClr val="A64D79"/>
              </a:solidFill>
              <a:latin typeface="Caveat"/>
              <a:ea typeface="Caveat"/>
              <a:cs typeface="Caveat"/>
              <a:sym typeface="Caveat"/>
            </a:endParaRPr>
          </a:p>
        </p:txBody>
      </p:sp>
      <p:sp>
        <p:nvSpPr>
          <p:cNvPr id="230" name="Google Shape;230;p19"/>
          <p:cNvSpPr txBox="1"/>
          <p:nvPr/>
        </p:nvSpPr>
        <p:spPr>
          <a:xfrm>
            <a:off x="5451300" y="4309800"/>
            <a:ext cx="32988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Name - SUKARNA NANDY</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Roll No - C24015</a:t>
            </a:r>
            <a:endParaRPr sz="18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90" name="Shape 290"/>
        <p:cNvGrpSpPr/>
        <p:nvPr/>
      </p:nvGrpSpPr>
      <p:grpSpPr>
        <a:xfrm>
          <a:off x="0" y="0"/>
          <a:ext cx="0" cy="0"/>
          <a:chOff x="0" y="0"/>
          <a:chExt cx="0" cy="0"/>
        </a:xfrm>
      </p:grpSpPr>
      <p:pic>
        <p:nvPicPr>
          <p:cNvPr id="291" name="Google Shape;291;p28"/>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92" name="Google Shape;292;p28"/>
          <p:cNvSpPr txBox="1"/>
          <p:nvPr>
            <p:ph idx="1" type="subTitle"/>
          </p:nvPr>
        </p:nvSpPr>
        <p:spPr>
          <a:xfrm>
            <a:off x="4347150" y="838450"/>
            <a:ext cx="4270500" cy="3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9900FF"/>
                </a:solidFill>
                <a:latin typeface="Arial"/>
                <a:ea typeface="Arial"/>
                <a:cs typeface="Arial"/>
                <a:sym typeface="Arial"/>
              </a:rPr>
              <a:t>Decision Tree Regression:</a:t>
            </a:r>
            <a:endParaRPr b="1" sz="1400">
              <a:solidFill>
                <a:srgbClr val="9900FF"/>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Description:</a:t>
            </a:r>
            <a:r>
              <a:rPr lang="en" sz="1100">
                <a:solidFill>
                  <a:srgbClr val="000000"/>
                </a:solidFill>
                <a:latin typeface="Arial"/>
                <a:ea typeface="Arial"/>
                <a:cs typeface="Arial"/>
                <a:sym typeface="Arial"/>
              </a:rPr>
              <a:t> Decision Tree Regression splits the data into subsets based on the feature values, creating a tree-like structure. Each leaf node represents a predicted value, determined by the majority of instances in that subset.</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Reason for Choice:</a:t>
            </a:r>
            <a:r>
              <a:rPr lang="en" sz="1100">
                <a:solidFill>
                  <a:srgbClr val="000000"/>
                </a:solidFill>
                <a:latin typeface="Arial"/>
                <a:ea typeface="Arial"/>
                <a:cs typeface="Arial"/>
                <a:sym typeface="Arial"/>
              </a:rPr>
              <a:t> Decision Trees can capture non-linear relationships and interactions between features, providing a more flexible model compared to Linear Regression.</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293" name="Google Shape;293;p28"/>
          <p:cNvSpPr txBox="1"/>
          <p:nvPr>
            <p:ph type="title"/>
          </p:nvPr>
        </p:nvSpPr>
        <p:spPr>
          <a:xfrm>
            <a:off x="4182150" y="0"/>
            <a:ext cx="4270500" cy="474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Model Selection</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97" name="Shape 297"/>
        <p:cNvGrpSpPr/>
        <p:nvPr/>
      </p:nvGrpSpPr>
      <p:grpSpPr>
        <a:xfrm>
          <a:off x="0" y="0"/>
          <a:ext cx="0" cy="0"/>
          <a:chOff x="0" y="0"/>
          <a:chExt cx="0" cy="0"/>
        </a:xfrm>
      </p:grpSpPr>
      <p:pic>
        <p:nvPicPr>
          <p:cNvPr id="298" name="Google Shape;298;p29"/>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99" name="Google Shape;299;p29"/>
          <p:cNvSpPr txBox="1"/>
          <p:nvPr>
            <p:ph idx="1" type="subTitle"/>
          </p:nvPr>
        </p:nvSpPr>
        <p:spPr>
          <a:xfrm>
            <a:off x="4335575" y="649225"/>
            <a:ext cx="4392000" cy="407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9900FF"/>
                </a:solidFill>
                <a:latin typeface="Arial"/>
                <a:ea typeface="Arial"/>
                <a:cs typeface="Arial"/>
                <a:sym typeface="Arial"/>
              </a:rPr>
              <a:t>Gradient-Boosted Tree </a:t>
            </a:r>
            <a:r>
              <a:rPr b="1" lang="en">
                <a:solidFill>
                  <a:srgbClr val="9900FF"/>
                </a:solidFill>
                <a:latin typeface="Arial"/>
                <a:ea typeface="Arial"/>
                <a:cs typeface="Arial"/>
                <a:sym typeface="Arial"/>
              </a:rPr>
              <a:t>Regression</a:t>
            </a:r>
            <a:r>
              <a:rPr b="1" lang="en">
                <a:solidFill>
                  <a:srgbClr val="9900FF"/>
                </a:solidFill>
                <a:latin typeface="Arial"/>
                <a:ea typeface="Arial"/>
                <a:cs typeface="Arial"/>
                <a:sym typeface="Arial"/>
              </a:rPr>
              <a:t>:</a:t>
            </a:r>
            <a:endParaRPr b="1">
              <a:solidFill>
                <a:srgbClr val="9900FF"/>
              </a:solidFill>
              <a:latin typeface="Arial"/>
              <a:ea typeface="Arial"/>
              <a:cs typeface="Arial"/>
              <a:sym typeface="Arial"/>
            </a:endParaRPr>
          </a:p>
          <a:p>
            <a:pPr indent="0" lvl="0" marL="0" rtl="0" algn="l">
              <a:spcBef>
                <a:spcPts val="1200"/>
              </a:spcBef>
              <a:spcAft>
                <a:spcPts val="0"/>
              </a:spcAft>
              <a:buNone/>
            </a:pPr>
            <a:r>
              <a:t/>
            </a:r>
            <a:endParaRPr b="1">
              <a:solidFill>
                <a:srgbClr val="9900FF"/>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a:solidFill>
                  <a:srgbClr val="000000"/>
                </a:solidFill>
                <a:latin typeface="Arial"/>
                <a:ea typeface="Arial"/>
                <a:cs typeface="Arial"/>
                <a:sym typeface="Arial"/>
              </a:rPr>
              <a:t>Description:</a:t>
            </a:r>
            <a:r>
              <a:rPr lang="en">
                <a:solidFill>
                  <a:srgbClr val="000000"/>
                </a:solidFill>
                <a:latin typeface="Arial"/>
                <a:ea typeface="Arial"/>
                <a:cs typeface="Arial"/>
                <a:sym typeface="Arial"/>
              </a:rPr>
              <a:t> Gradient-Boosted Trees are an ensemble learning method that combines multiple weak learners (usually decision trees) to create a strong predictive model. It iteratively trains each tree to correct the errors of the previous trees.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a:solidFill>
                  <a:srgbClr val="000000"/>
                </a:solidFill>
                <a:latin typeface="Arial"/>
                <a:ea typeface="Arial"/>
                <a:cs typeface="Arial"/>
                <a:sym typeface="Arial"/>
              </a:rPr>
              <a:t>Reason for Choice:</a:t>
            </a:r>
            <a:r>
              <a:rPr lang="en">
                <a:solidFill>
                  <a:srgbClr val="000000"/>
                </a:solidFill>
                <a:latin typeface="Arial"/>
                <a:ea typeface="Arial"/>
                <a:cs typeface="Arial"/>
                <a:sym typeface="Arial"/>
              </a:rPr>
              <a:t> Gradient-Boosted Trees often provide superior predictive performance by reducing bias and variance, making them suitable for complex datasets.</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00" name="Google Shape;300;p29"/>
          <p:cNvSpPr txBox="1"/>
          <p:nvPr>
            <p:ph type="title"/>
          </p:nvPr>
        </p:nvSpPr>
        <p:spPr>
          <a:xfrm>
            <a:off x="4182150" y="0"/>
            <a:ext cx="4270500" cy="427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Model Selection</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04" name="Shape 304"/>
        <p:cNvGrpSpPr/>
        <p:nvPr/>
      </p:nvGrpSpPr>
      <p:grpSpPr>
        <a:xfrm>
          <a:off x="0" y="0"/>
          <a:ext cx="0" cy="0"/>
          <a:chOff x="0" y="0"/>
          <a:chExt cx="0" cy="0"/>
        </a:xfrm>
      </p:grpSpPr>
      <p:pic>
        <p:nvPicPr>
          <p:cNvPr id="305" name="Google Shape;305;p30"/>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306" name="Google Shape;306;p30"/>
          <p:cNvSpPr txBox="1"/>
          <p:nvPr>
            <p:ph idx="1" type="subTitle"/>
          </p:nvPr>
        </p:nvSpPr>
        <p:spPr>
          <a:xfrm>
            <a:off x="4335575" y="649225"/>
            <a:ext cx="4392000" cy="407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9900FF"/>
                </a:solidFill>
                <a:latin typeface="Arial"/>
                <a:ea typeface="Arial"/>
                <a:cs typeface="Arial"/>
                <a:sym typeface="Arial"/>
              </a:rPr>
              <a:t>Why These Models Were Chosen?</a:t>
            </a:r>
            <a:endParaRPr b="1">
              <a:solidFill>
                <a:srgbClr val="9900FF"/>
              </a:solidFill>
              <a:latin typeface="Arial"/>
              <a:ea typeface="Arial"/>
              <a:cs typeface="Arial"/>
              <a:sym typeface="Arial"/>
            </a:endParaRPr>
          </a:p>
          <a:p>
            <a:pPr indent="-298450" lvl="0" marL="457200" rtl="0" algn="l">
              <a:lnSpc>
                <a:spcPct val="150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Variety:</a:t>
            </a:r>
            <a:r>
              <a:rPr lang="en" sz="1100">
                <a:solidFill>
                  <a:srgbClr val="000000"/>
                </a:solidFill>
                <a:latin typeface="Arial"/>
                <a:ea typeface="Arial"/>
                <a:cs typeface="Arial"/>
                <a:sym typeface="Arial"/>
              </a:rPr>
              <a:t> These models represent a range of complexity from simple (Linear Regression) to more sophisticated (Gradient-Boosted Trees), allowing us to compare their performance on the same dataset.</a:t>
            </a:r>
            <a:endParaRPr sz="1100">
              <a:solidFill>
                <a:srgbClr val="000000"/>
              </a:solidFill>
              <a:latin typeface="Arial"/>
              <a:ea typeface="Arial"/>
              <a:cs typeface="Arial"/>
              <a:sym typeface="Arial"/>
            </a:endParaRPr>
          </a:p>
          <a:p>
            <a:pPr indent="-298450" lvl="0" marL="457200" marR="0" rtl="0" algn="l">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Interpretability:</a:t>
            </a:r>
            <a:r>
              <a:rPr lang="en" sz="1100">
                <a:solidFill>
                  <a:srgbClr val="000000"/>
                </a:solidFill>
                <a:latin typeface="Arial"/>
                <a:ea typeface="Arial"/>
                <a:cs typeface="Arial"/>
                <a:sym typeface="Arial"/>
              </a:rPr>
              <a:t> Linear Regression offers easy interpretability, while Decision Trees provide a visual representation of decision-making processes.</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Performance:</a:t>
            </a:r>
            <a:r>
              <a:rPr lang="en" sz="1100">
                <a:solidFill>
                  <a:srgbClr val="000000"/>
                </a:solidFill>
                <a:latin typeface="Arial"/>
                <a:ea typeface="Arial"/>
                <a:cs typeface="Arial"/>
                <a:sym typeface="Arial"/>
              </a:rPr>
              <a:t> Gradient-Boosted Trees are known for their high performance in many machine learning tasks, offering the potential for improved accuracy.</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Flexibility:</a:t>
            </a:r>
            <a:r>
              <a:rPr lang="en" sz="1100">
                <a:solidFill>
                  <a:srgbClr val="000000"/>
                </a:solidFill>
                <a:latin typeface="Arial"/>
                <a:ea typeface="Arial"/>
                <a:cs typeface="Arial"/>
                <a:sym typeface="Arial"/>
              </a:rPr>
              <a:t> The combination of these models helps in understanding different aspects of the data, such as linear vs. non-linear relationships, and the impact of feature interactions on the target variable.</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07" name="Google Shape;307;p30"/>
          <p:cNvSpPr txBox="1"/>
          <p:nvPr>
            <p:ph type="title"/>
          </p:nvPr>
        </p:nvSpPr>
        <p:spPr>
          <a:xfrm>
            <a:off x="4182150" y="0"/>
            <a:ext cx="4270500" cy="427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Model Selection</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11" name="Shape 311"/>
        <p:cNvGrpSpPr/>
        <p:nvPr/>
      </p:nvGrpSpPr>
      <p:grpSpPr>
        <a:xfrm>
          <a:off x="0" y="0"/>
          <a:ext cx="0" cy="0"/>
          <a:chOff x="0" y="0"/>
          <a:chExt cx="0" cy="0"/>
        </a:xfrm>
      </p:grpSpPr>
      <p:pic>
        <p:nvPicPr>
          <p:cNvPr id="312" name="Google Shape;312;p31"/>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313" name="Google Shape;313;p31"/>
          <p:cNvSpPr txBox="1"/>
          <p:nvPr>
            <p:ph idx="1" type="subTitle"/>
          </p:nvPr>
        </p:nvSpPr>
        <p:spPr>
          <a:xfrm>
            <a:off x="4335575" y="649225"/>
            <a:ext cx="4392000" cy="43467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200"/>
              </a:spcBef>
              <a:spcAft>
                <a:spcPts val="0"/>
              </a:spcAft>
              <a:buNone/>
            </a:pPr>
            <a:r>
              <a:rPr b="1" lang="en">
                <a:solidFill>
                  <a:srgbClr val="9900FF"/>
                </a:solidFill>
                <a:latin typeface="Arial"/>
                <a:ea typeface="Arial"/>
                <a:cs typeface="Arial"/>
                <a:sym typeface="Arial"/>
              </a:rPr>
              <a:t>Training Process:</a:t>
            </a:r>
            <a:endParaRPr b="1">
              <a:solidFill>
                <a:srgbClr val="9900FF"/>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Data Splitting:</a:t>
            </a:r>
            <a:r>
              <a:rPr lang="en" sz="1100">
                <a:solidFill>
                  <a:srgbClr val="000000"/>
                </a:solidFill>
                <a:latin typeface="Arial"/>
                <a:ea typeface="Arial"/>
                <a:cs typeface="Arial"/>
                <a:sym typeface="Arial"/>
              </a:rPr>
              <a:t> The dataset was divided into training (80%) and test (30%) sets.</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Model Pipelines:</a:t>
            </a:r>
            <a:r>
              <a:rPr lang="en" sz="1100">
                <a:solidFill>
                  <a:srgbClr val="000000"/>
                </a:solidFill>
                <a:latin typeface="Arial"/>
                <a:ea typeface="Arial"/>
                <a:cs typeface="Arial"/>
                <a:sym typeface="Arial"/>
              </a:rPr>
              <a:t> Three different pipelines were created for Linear Regression, Decision Tree Regression, and Gradient-Boosted Tree Regression. Each pipeline included data transformations and model training steps.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Execution:</a:t>
            </a:r>
            <a:r>
              <a:rPr lang="en" sz="1100">
                <a:solidFill>
                  <a:srgbClr val="000000"/>
                </a:solidFill>
                <a:latin typeface="Arial"/>
                <a:ea typeface="Arial"/>
                <a:cs typeface="Arial"/>
                <a:sym typeface="Arial"/>
              </a:rPr>
              <a:t> Each pipeline was executed on the training data, resulting in trained models ready for evaluation.</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Execution Time Consideration:</a:t>
            </a:r>
            <a:r>
              <a:rPr lang="en" sz="1100">
                <a:solidFill>
                  <a:srgbClr val="000000"/>
                </a:solidFill>
                <a:latin typeface="Arial"/>
                <a:ea typeface="Arial"/>
                <a:cs typeface="Arial"/>
                <a:sym typeface="Arial"/>
              </a:rPr>
              <a:t> Given the size of the dataset, a subset was used to reduce training time while maintaining representative results.</a:t>
            </a:r>
            <a:endParaRPr sz="1100">
              <a:solidFill>
                <a:srgbClr val="000000"/>
              </a:solidFill>
              <a:latin typeface="Arial"/>
              <a:ea typeface="Arial"/>
              <a:cs typeface="Arial"/>
              <a:sym typeface="Arial"/>
            </a:endParaRPr>
          </a:p>
          <a:p>
            <a:pPr indent="-298450" lvl="0" marL="457200" rtl="0" algn="l">
              <a:lnSpc>
                <a:spcPct val="150000"/>
              </a:lnSpc>
              <a:spcBef>
                <a:spcPts val="1200"/>
              </a:spcBef>
              <a:spcAft>
                <a:spcPts val="0"/>
              </a:spcAft>
              <a:buClr>
                <a:srgbClr val="9900FF"/>
              </a:buClr>
              <a:buSzPts val="1100"/>
              <a:buFont typeface="Arial"/>
              <a:buChar char="➢"/>
            </a:pPr>
            <a:r>
              <a:t/>
            </a:r>
            <a:endParaRPr b="1">
              <a:solidFill>
                <a:srgbClr val="9900FF"/>
              </a:solidFill>
              <a:latin typeface="Arial"/>
              <a:ea typeface="Arial"/>
              <a:cs typeface="Arial"/>
              <a:sym typeface="Arial"/>
            </a:endParaRPr>
          </a:p>
          <a:p>
            <a:pPr indent="0" lvl="0" marL="457200" rtl="0" algn="l">
              <a:spcBef>
                <a:spcPts val="1200"/>
              </a:spcBef>
              <a:spcAft>
                <a:spcPts val="0"/>
              </a:spcAft>
              <a:buNone/>
            </a:pPr>
            <a:r>
              <a:t/>
            </a:r>
            <a:endParaRPr b="1">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14" name="Google Shape;314;p31"/>
          <p:cNvSpPr txBox="1"/>
          <p:nvPr>
            <p:ph type="title"/>
          </p:nvPr>
        </p:nvSpPr>
        <p:spPr>
          <a:xfrm>
            <a:off x="4182150" y="0"/>
            <a:ext cx="4270500" cy="427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Training the models</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18" name="Shape 318"/>
        <p:cNvGrpSpPr/>
        <p:nvPr/>
      </p:nvGrpSpPr>
      <p:grpSpPr>
        <a:xfrm>
          <a:off x="0" y="0"/>
          <a:ext cx="0" cy="0"/>
          <a:chOff x="0" y="0"/>
          <a:chExt cx="0" cy="0"/>
        </a:xfrm>
      </p:grpSpPr>
      <p:pic>
        <p:nvPicPr>
          <p:cNvPr id="319" name="Google Shape;319;p32"/>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320" name="Google Shape;320;p32"/>
          <p:cNvSpPr txBox="1"/>
          <p:nvPr>
            <p:ph idx="1" type="subTitle"/>
          </p:nvPr>
        </p:nvSpPr>
        <p:spPr>
          <a:xfrm>
            <a:off x="4417775" y="591850"/>
            <a:ext cx="4392000" cy="3887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a:solidFill>
                  <a:srgbClr val="9900FF"/>
                </a:solidFill>
                <a:latin typeface="Arial"/>
                <a:ea typeface="Arial"/>
                <a:cs typeface="Arial"/>
                <a:sym typeface="Arial"/>
              </a:rPr>
              <a:t>Metrics Used:</a:t>
            </a:r>
            <a:endParaRPr b="1">
              <a:solidFill>
                <a:srgbClr val="9900FF"/>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Root Mean Squared Error (RMSE):</a:t>
            </a:r>
            <a:r>
              <a:rPr lang="en" sz="1100">
                <a:solidFill>
                  <a:srgbClr val="000000"/>
                </a:solidFill>
                <a:latin typeface="Arial"/>
                <a:ea typeface="Arial"/>
                <a:cs typeface="Arial"/>
                <a:sym typeface="Arial"/>
              </a:rPr>
              <a:t> Measures the standard deviation of the residuals (prediction errors).</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R-squared (R2):</a:t>
            </a:r>
            <a:r>
              <a:rPr lang="en" sz="1100">
                <a:solidFill>
                  <a:srgbClr val="000000"/>
                </a:solidFill>
                <a:latin typeface="Arial"/>
                <a:ea typeface="Arial"/>
                <a:cs typeface="Arial"/>
                <a:sym typeface="Arial"/>
              </a:rPr>
              <a:t> Indicates how well the model explains the variance in the target variable.</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Mean Absolute Error (MAE):</a:t>
            </a:r>
            <a:r>
              <a:rPr lang="en" sz="1100">
                <a:solidFill>
                  <a:srgbClr val="000000"/>
                </a:solidFill>
                <a:latin typeface="Arial"/>
                <a:ea typeface="Arial"/>
                <a:cs typeface="Arial"/>
                <a:sym typeface="Arial"/>
              </a:rPr>
              <a:t> Measures the average magnitude of errors in a set of predictions.</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Evaluation Process:</a:t>
            </a:r>
            <a:r>
              <a:rPr lang="en" sz="1100">
                <a:solidFill>
                  <a:srgbClr val="000000"/>
                </a:solidFill>
                <a:latin typeface="Arial"/>
                <a:ea typeface="Arial"/>
                <a:cs typeface="Arial"/>
                <a:sym typeface="Arial"/>
              </a:rPr>
              <a:t> The models were evaluated on the test set using the above metrics to determine their performance.</a:t>
            </a:r>
            <a:endParaRPr sz="11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21" name="Google Shape;321;p32"/>
          <p:cNvSpPr txBox="1"/>
          <p:nvPr>
            <p:ph type="title"/>
          </p:nvPr>
        </p:nvSpPr>
        <p:spPr>
          <a:xfrm>
            <a:off x="4182150" y="0"/>
            <a:ext cx="4270500" cy="48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2000">
                <a:solidFill>
                  <a:schemeClr val="accent1"/>
                </a:solidFill>
              </a:rPr>
              <a:t>Model Evaluation Metrics</a:t>
            </a:r>
            <a:endParaRPr sz="2000">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25" name="Shape 325"/>
        <p:cNvGrpSpPr/>
        <p:nvPr/>
      </p:nvGrpSpPr>
      <p:grpSpPr>
        <a:xfrm>
          <a:off x="0" y="0"/>
          <a:ext cx="0" cy="0"/>
          <a:chOff x="0" y="0"/>
          <a:chExt cx="0" cy="0"/>
        </a:xfrm>
      </p:grpSpPr>
      <p:pic>
        <p:nvPicPr>
          <p:cNvPr id="326" name="Google Shape;326;p33"/>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327" name="Google Shape;327;p33"/>
          <p:cNvSpPr txBox="1"/>
          <p:nvPr>
            <p:ph idx="1" type="subTitle"/>
          </p:nvPr>
        </p:nvSpPr>
        <p:spPr>
          <a:xfrm>
            <a:off x="4417775" y="591850"/>
            <a:ext cx="4392000" cy="388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9900FF"/>
                </a:solidFill>
                <a:latin typeface="Montserrat"/>
                <a:ea typeface="Montserrat"/>
                <a:cs typeface="Montserrat"/>
                <a:sym typeface="Montserrat"/>
              </a:rPr>
              <a:t>Linear Regression</a:t>
            </a:r>
            <a:endParaRPr sz="1900">
              <a:solidFill>
                <a:srgbClr val="9900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9900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9900FF"/>
              </a:solidFill>
              <a:latin typeface="Montserrat"/>
              <a:ea typeface="Montserrat"/>
              <a:cs typeface="Montserrat"/>
              <a:sym typeface="Montserrat"/>
            </a:endParaRPr>
          </a:p>
          <a:p>
            <a:pPr indent="-311150" lvl="0" marL="457200" rtl="0" algn="l">
              <a:lnSpc>
                <a:spcPct val="150000"/>
              </a:lnSpc>
              <a:spcBef>
                <a:spcPts val="1200"/>
              </a:spcBef>
              <a:spcAft>
                <a:spcPts val="0"/>
              </a:spcAft>
              <a:buClr>
                <a:srgbClr val="000000"/>
              </a:buClr>
              <a:buSzPts val="1300"/>
              <a:buFont typeface="Arial"/>
              <a:buChar char="★"/>
            </a:pPr>
            <a:r>
              <a:rPr b="1" lang="en">
                <a:solidFill>
                  <a:srgbClr val="000000"/>
                </a:solidFill>
                <a:latin typeface="Arial"/>
                <a:ea typeface="Arial"/>
                <a:cs typeface="Arial"/>
                <a:sym typeface="Arial"/>
              </a:rPr>
              <a:t>RMSE: 482.82</a:t>
            </a:r>
            <a:endParaRPr b="1">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R2: -0.996</a:t>
            </a:r>
            <a:endParaRPr b="1">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MAE: 440.14</a:t>
            </a:r>
            <a:endParaRPr b="1">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28" name="Google Shape;328;p33"/>
          <p:cNvSpPr txBox="1"/>
          <p:nvPr>
            <p:ph type="title"/>
          </p:nvPr>
        </p:nvSpPr>
        <p:spPr>
          <a:xfrm>
            <a:off x="4182150" y="0"/>
            <a:ext cx="4270500" cy="48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  </a:t>
            </a:r>
            <a:r>
              <a:rPr lang="en" sz="2177">
                <a:solidFill>
                  <a:schemeClr val="accent1"/>
                </a:solidFill>
              </a:rPr>
              <a:t>Model Performance </a:t>
            </a:r>
            <a:endParaRPr sz="1777">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32" name="Shape 332"/>
        <p:cNvGrpSpPr/>
        <p:nvPr/>
      </p:nvGrpSpPr>
      <p:grpSpPr>
        <a:xfrm>
          <a:off x="0" y="0"/>
          <a:ext cx="0" cy="0"/>
          <a:chOff x="0" y="0"/>
          <a:chExt cx="0" cy="0"/>
        </a:xfrm>
      </p:grpSpPr>
      <p:pic>
        <p:nvPicPr>
          <p:cNvPr id="333" name="Google Shape;333;p34"/>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334" name="Google Shape;334;p34"/>
          <p:cNvSpPr txBox="1"/>
          <p:nvPr>
            <p:ph idx="1" type="subTitle"/>
          </p:nvPr>
        </p:nvSpPr>
        <p:spPr>
          <a:xfrm>
            <a:off x="4417775" y="591850"/>
            <a:ext cx="4392000" cy="388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9900FF"/>
                </a:solidFill>
                <a:latin typeface="Montserrat"/>
                <a:ea typeface="Montserrat"/>
                <a:cs typeface="Montserrat"/>
                <a:sym typeface="Montserrat"/>
              </a:rPr>
              <a:t>Decision Tree</a:t>
            </a:r>
            <a:r>
              <a:rPr lang="en" sz="1900">
                <a:solidFill>
                  <a:srgbClr val="9900FF"/>
                </a:solidFill>
                <a:latin typeface="Montserrat"/>
                <a:ea typeface="Montserrat"/>
                <a:cs typeface="Montserrat"/>
                <a:sym typeface="Montserrat"/>
              </a:rPr>
              <a:t> Regression</a:t>
            </a:r>
            <a:endParaRPr sz="1900">
              <a:solidFill>
                <a:srgbClr val="9900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9900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9900FF"/>
              </a:solidFill>
              <a:latin typeface="Montserrat"/>
              <a:ea typeface="Montserrat"/>
              <a:cs typeface="Montserrat"/>
              <a:sym typeface="Montserrat"/>
            </a:endParaRPr>
          </a:p>
          <a:p>
            <a:pPr indent="-311150" lvl="0" marL="457200" rtl="0" algn="l">
              <a:lnSpc>
                <a:spcPct val="150000"/>
              </a:lnSpc>
              <a:spcBef>
                <a:spcPts val="1200"/>
              </a:spcBef>
              <a:spcAft>
                <a:spcPts val="0"/>
              </a:spcAft>
              <a:buClr>
                <a:srgbClr val="000000"/>
              </a:buClr>
              <a:buSzPts val="1300"/>
              <a:buFont typeface="Arial"/>
              <a:buChar char="★"/>
            </a:pPr>
            <a:r>
              <a:rPr b="1" lang="en">
                <a:solidFill>
                  <a:srgbClr val="000000"/>
                </a:solidFill>
                <a:latin typeface="Arial"/>
                <a:ea typeface="Arial"/>
                <a:cs typeface="Arial"/>
                <a:sym typeface="Arial"/>
              </a:rPr>
              <a:t>RMSE: 507.90</a:t>
            </a:r>
            <a:endParaRPr b="1">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R2: -1.209</a:t>
            </a:r>
            <a:endParaRPr b="1">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MAE: 458.87</a:t>
            </a:r>
            <a:endParaRPr b="1">
              <a:solidFill>
                <a:srgbClr val="000000"/>
              </a:solidFill>
              <a:latin typeface="Arial"/>
              <a:ea typeface="Arial"/>
              <a:cs typeface="Arial"/>
              <a:sym typeface="Arial"/>
            </a:endParaRPr>
          </a:p>
          <a:p>
            <a:pPr indent="0" lvl="0" marL="457200" rtl="0" algn="l">
              <a:spcBef>
                <a:spcPts val="1200"/>
              </a:spcBef>
              <a:spcAft>
                <a:spcPts val="0"/>
              </a:spcAft>
              <a:buNone/>
            </a:pPr>
            <a:r>
              <a:t/>
            </a:r>
            <a:endParaRPr b="1">
              <a:solidFill>
                <a:srgbClr val="000000"/>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35" name="Google Shape;335;p34"/>
          <p:cNvSpPr txBox="1"/>
          <p:nvPr>
            <p:ph type="title"/>
          </p:nvPr>
        </p:nvSpPr>
        <p:spPr>
          <a:xfrm>
            <a:off x="4182150" y="0"/>
            <a:ext cx="4270500" cy="48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  </a:t>
            </a:r>
            <a:r>
              <a:rPr lang="en" sz="2177">
                <a:solidFill>
                  <a:schemeClr val="accent1"/>
                </a:solidFill>
              </a:rPr>
              <a:t>Model Performance </a:t>
            </a:r>
            <a:endParaRPr sz="1777">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39" name="Shape 339"/>
        <p:cNvGrpSpPr/>
        <p:nvPr/>
      </p:nvGrpSpPr>
      <p:grpSpPr>
        <a:xfrm>
          <a:off x="0" y="0"/>
          <a:ext cx="0" cy="0"/>
          <a:chOff x="0" y="0"/>
          <a:chExt cx="0" cy="0"/>
        </a:xfrm>
      </p:grpSpPr>
      <p:pic>
        <p:nvPicPr>
          <p:cNvPr id="340" name="Google Shape;340;p35"/>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341" name="Google Shape;341;p35"/>
          <p:cNvSpPr txBox="1"/>
          <p:nvPr>
            <p:ph idx="1" type="subTitle"/>
          </p:nvPr>
        </p:nvSpPr>
        <p:spPr>
          <a:xfrm>
            <a:off x="4417775" y="591850"/>
            <a:ext cx="4392000" cy="388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9900FF"/>
                </a:solidFill>
                <a:latin typeface="Montserrat"/>
                <a:ea typeface="Montserrat"/>
                <a:cs typeface="Montserrat"/>
                <a:sym typeface="Montserrat"/>
              </a:rPr>
              <a:t>Gradient-Boosted Tree </a:t>
            </a:r>
            <a:r>
              <a:rPr lang="en" sz="1900">
                <a:solidFill>
                  <a:srgbClr val="9900FF"/>
                </a:solidFill>
                <a:latin typeface="Montserrat"/>
                <a:ea typeface="Montserrat"/>
                <a:cs typeface="Montserrat"/>
                <a:sym typeface="Montserrat"/>
              </a:rPr>
              <a:t>Regression</a:t>
            </a:r>
            <a:endParaRPr sz="1900">
              <a:solidFill>
                <a:srgbClr val="9900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9900FF"/>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900">
              <a:solidFill>
                <a:srgbClr val="9900FF"/>
              </a:solidFill>
              <a:latin typeface="Montserrat"/>
              <a:ea typeface="Montserrat"/>
              <a:cs typeface="Montserrat"/>
              <a:sym typeface="Montserrat"/>
            </a:endParaRPr>
          </a:p>
          <a:p>
            <a:pPr indent="-311150" lvl="0" marL="914400" rtl="0" algn="l">
              <a:lnSpc>
                <a:spcPct val="150000"/>
              </a:lnSpc>
              <a:spcBef>
                <a:spcPts val="1200"/>
              </a:spcBef>
              <a:spcAft>
                <a:spcPts val="0"/>
              </a:spcAft>
              <a:buClr>
                <a:srgbClr val="000000"/>
              </a:buClr>
              <a:buSzPts val="1300"/>
              <a:buFont typeface="Arial"/>
              <a:buChar char="★"/>
            </a:pPr>
            <a:r>
              <a:rPr b="1" lang="en">
                <a:solidFill>
                  <a:srgbClr val="000000"/>
                </a:solidFill>
                <a:latin typeface="Arial"/>
                <a:ea typeface="Arial"/>
                <a:cs typeface="Arial"/>
                <a:sym typeface="Arial"/>
              </a:rPr>
              <a:t>RMSE: 507.90</a:t>
            </a:r>
            <a:endParaRPr b="1">
              <a:solidFill>
                <a:srgbClr val="000000"/>
              </a:solidFill>
              <a:latin typeface="Arial"/>
              <a:ea typeface="Arial"/>
              <a:cs typeface="Arial"/>
              <a:sym typeface="Arial"/>
            </a:endParaRPr>
          </a:p>
          <a:p>
            <a:pPr indent="-311150" lvl="0" marL="9144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R2: -1.209</a:t>
            </a:r>
            <a:endParaRPr b="1">
              <a:solidFill>
                <a:srgbClr val="000000"/>
              </a:solidFill>
              <a:latin typeface="Arial"/>
              <a:ea typeface="Arial"/>
              <a:cs typeface="Arial"/>
              <a:sym typeface="Arial"/>
            </a:endParaRPr>
          </a:p>
          <a:p>
            <a:pPr indent="-311150" lvl="0" marL="9144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MAE: 458.87</a:t>
            </a:r>
            <a:endParaRPr b="1">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b="1">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42" name="Google Shape;342;p35"/>
          <p:cNvSpPr txBox="1"/>
          <p:nvPr>
            <p:ph type="title"/>
          </p:nvPr>
        </p:nvSpPr>
        <p:spPr>
          <a:xfrm>
            <a:off x="4182150" y="0"/>
            <a:ext cx="4270500" cy="48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  </a:t>
            </a:r>
            <a:r>
              <a:rPr lang="en" sz="2177">
                <a:solidFill>
                  <a:schemeClr val="accent1"/>
                </a:solidFill>
              </a:rPr>
              <a:t>Model Performance </a:t>
            </a:r>
            <a:endParaRPr sz="1777">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46" name="Shape 346"/>
        <p:cNvGrpSpPr/>
        <p:nvPr/>
      </p:nvGrpSpPr>
      <p:grpSpPr>
        <a:xfrm>
          <a:off x="0" y="0"/>
          <a:ext cx="0" cy="0"/>
          <a:chOff x="0" y="0"/>
          <a:chExt cx="0" cy="0"/>
        </a:xfrm>
      </p:grpSpPr>
      <p:pic>
        <p:nvPicPr>
          <p:cNvPr id="347" name="Google Shape;347;p36"/>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348" name="Google Shape;348;p36"/>
          <p:cNvSpPr txBox="1"/>
          <p:nvPr>
            <p:ph idx="1" type="subTitle"/>
          </p:nvPr>
        </p:nvSpPr>
        <p:spPr>
          <a:xfrm>
            <a:off x="4464750" y="481450"/>
            <a:ext cx="4392000" cy="4662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a:solidFill>
                  <a:srgbClr val="9900FF"/>
                </a:solidFill>
                <a:latin typeface="Arial"/>
                <a:ea typeface="Arial"/>
                <a:cs typeface="Arial"/>
                <a:sym typeface="Arial"/>
              </a:rPr>
              <a:t>Linear Regression:</a:t>
            </a:r>
            <a:endParaRPr b="1">
              <a:solidFill>
                <a:srgbClr val="9900FF"/>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model achieved the lowest RMSE (482.82) and MAE (440.14) among the three models, indicating that its predictions are, on average, closer to the actual values. However, the negative R2 score (-0.996) indicates that the model does not explain the variance in the data well.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Insight:</a:t>
            </a:r>
            <a:r>
              <a:rPr lang="en" sz="1100">
                <a:solidFill>
                  <a:srgbClr val="000000"/>
                </a:solidFill>
                <a:latin typeface="Arial"/>
                <a:ea typeface="Arial"/>
                <a:cs typeface="Arial"/>
                <a:sym typeface="Arial"/>
              </a:rPr>
              <a:t> Linear Regression, despite being the best among the models tried, still performs poorly overall, as indicated by the negative R2 score.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9900FF"/>
                </a:solidFill>
                <a:latin typeface="Arial"/>
                <a:ea typeface="Arial"/>
                <a:cs typeface="Arial"/>
                <a:sym typeface="Arial"/>
              </a:rPr>
              <a:t>Decision Tree Regression and Gradient-Boosted Tree Regression:</a:t>
            </a:r>
            <a:endParaRPr b="1">
              <a:solidFill>
                <a:srgbClr val="9900FF"/>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Both models had identical performance metrics (RMSE: 507.90, R2: -1.209, MAE: 458.87), which were worse than those of Linear Regression.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Insight:</a:t>
            </a:r>
            <a:r>
              <a:rPr lang="en" sz="1100">
                <a:solidFill>
                  <a:srgbClr val="000000"/>
                </a:solidFill>
                <a:latin typeface="Arial"/>
                <a:ea typeface="Arial"/>
                <a:cs typeface="Arial"/>
                <a:sym typeface="Arial"/>
              </a:rPr>
              <a:t> The decision tree and gradient-boosted tree models did not offer any improvement over the linear model. The identical metrics suggest similar predictive power, which, in this case, is insufficient.</a:t>
            </a:r>
            <a:endParaRPr sz="11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900">
              <a:solidFill>
                <a:srgbClr val="9900FF"/>
              </a:solidFill>
              <a:latin typeface="Montserrat"/>
              <a:ea typeface="Montserrat"/>
              <a:cs typeface="Montserrat"/>
              <a:sym typeface="Montserrat"/>
            </a:endParaRPr>
          </a:p>
          <a:p>
            <a:pPr indent="0" lvl="0" marL="914400" rtl="0" algn="l">
              <a:lnSpc>
                <a:spcPct val="150000"/>
              </a:lnSpc>
              <a:spcBef>
                <a:spcPts val="1200"/>
              </a:spcBef>
              <a:spcAft>
                <a:spcPts val="0"/>
              </a:spcAft>
              <a:buNone/>
            </a:pPr>
            <a:r>
              <a:t/>
            </a:r>
            <a:endParaRPr b="1">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b="1" sz="14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349" name="Google Shape;349;p36"/>
          <p:cNvSpPr txBox="1"/>
          <p:nvPr>
            <p:ph type="title"/>
          </p:nvPr>
        </p:nvSpPr>
        <p:spPr>
          <a:xfrm>
            <a:off x="4182150" y="0"/>
            <a:ext cx="4270500" cy="33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  </a:t>
            </a:r>
            <a:r>
              <a:rPr lang="en">
                <a:solidFill>
                  <a:srgbClr val="0000FF"/>
                </a:solidFill>
              </a:rPr>
              <a:t>Comparison of Models</a:t>
            </a:r>
            <a:endParaRPr sz="1777">
              <a:solidFill>
                <a:srgbClr val="0000FF"/>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sz="20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37"/>
          <p:cNvSpPr txBox="1"/>
          <p:nvPr>
            <p:ph type="ctrTitle"/>
          </p:nvPr>
        </p:nvSpPr>
        <p:spPr>
          <a:xfrm>
            <a:off x="311700" y="744575"/>
            <a:ext cx="8520600" cy="26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latin typeface="Caveat"/>
              <a:ea typeface="Caveat"/>
              <a:cs typeface="Caveat"/>
              <a:sym typeface="Caveat"/>
            </a:endParaRPr>
          </a:p>
        </p:txBody>
      </p:sp>
      <p:pic>
        <p:nvPicPr>
          <p:cNvPr id="355" name="Google Shape;355;p37"/>
          <p:cNvPicPr preferRelativeResize="0"/>
          <p:nvPr/>
        </p:nvPicPr>
        <p:blipFill rotWithShape="1">
          <a:blip r:embed="rId4">
            <a:alphaModFix/>
          </a:blip>
          <a:srcRect b="17651" l="0" r="0" t="17644"/>
          <a:stretch/>
        </p:blipFill>
        <p:spPr>
          <a:xfrm>
            <a:off x="-58700" y="-369625"/>
            <a:ext cx="9091549" cy="5882750"/>
          </a:xfrm>
          <a:prstGeom prst="rect">
            <a:avLst/>
          </a:prstGeom>
          <a:noFill/>
          <a:ln>
            <a:noFill/>
          </a:ln>
        </p:spPr>
      </p:pic>
      <p:sp>
        <p:nvSpPr>
          <p:cNvPr id="356" name="Google Shape;356;p37"/>
          <p:cNvSpPr txBox="1"/>
          <p:nvPr/>
        </p:nvSpPr>
        <p:spPr>
          <a:xfrm>
            <a:off x="0" y="1525025"/>
            <a:ext cx="77646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solidFill>
                  <a:srgbClr val="CCCCCC"/>
                </a:solidFill>
              </a:rPr>
              <a:t> </a:t>
            </a:r>
            <a:r>
              <a:rPr b="1" lang="en" sz="6500">
                <a:solidFill>
                  <a:srgbClr val="741B47"/>
                </a:solidFill>
                <a:latin typeface="Caveat"/>
                <a:ea typeface="Caveat"/>
                <a:cs typeface="Caveat"/>
                <a:sym typeface="Caveat"/>
              </a:rPr>
              <a:t>THANK YOU</a:t>
            </a:r>
            <a:endParaRPr b="1" sz="6500">
              <a:solidFill>
                <a:srgbClr val="741B47"/>
              </a:solidFill>
              <a:latin typeface="Caveat"/>
              <a:ea typeface="Caveat"/>
              <a:cs typeface="Caveat"/>
              <a:sym typeface="Caveat"/>
            </a:endParaRPr>
          </a:p>
        </p:txBody>
      </p:sp>
      <p:sp>
        <p:nvSpPr>
          <p:cNvPr id="357" name="Google Shape;357;p37"/>
          <p:cNvSpPr txBox="1"/>
          <p:nvPr/>
        </p:nvSpPr>
        <p:spPr>
          <a:xfrm>
            <a:off x="5533500" y="4739550"/>
            <a:ext cx="32988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34" name="Shape 234"/>
        <p:cNvGrpSpPr/>
        <p:nvPr/>
      </p:nvGrpSpPr>
      <p:grpSpPr>
        <a:xfrm>
          <a:off x="0" y="0"/>
          <a:ext cx="0" cy="0"/>
          <a:chOff x="0" y="0"/>
          <a:chExt cx="0" cy="0"/>
        </a:xfrm>
      </p:grpSpPr>
      <p:pic>
        <p:nvPicPr>
          <p:cNvPr id="235" name="Google Shape;235;p20"/>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36" name="Google Shape;236;p20"/>
          <p:cNvSpPr txBox="1"/>
          <p:nvPr>
            <p:ph idx="1" type="subTitle"/>
          </p:nvPr>
        </p:nvSpPr>
        <p:spPr>
          <a:xfrm>
            <a:off x="4276050" y="872200"/>
            <a:ext cx="4176600" cy="3548400"/>
          </a:xfrm>
          <a:prstGeom prst="rect">
            <a:avLst/>
          </a:prstGeom>
        </p:spPr>
        <p:txBody>
          <a:bodyPr anchorCtr="0" anchor="t" bIns="91425" lIns="91425" spcFirstLastPara="1" rIns="91425" wrap="square" tIns="91425">
            <a:noAutofit/>
          </a:bodyPr>
          <a:lstStyle/>
          <a:p>
            <a:pPr indent="-310832" lvl="0" marL="457200" marR="0" rtl="0" algn="l">
              <a:lnSpc>
                <a:spcPct val="100000"/>
              </a:lnSpc>
              <a:spcBef>
                <a:spcPts val="0"/>
              </a:spcBef>
              <a:spcAft>
                <a:spcPts val="0"/>
              </a:spcAft>
              <a:buClr>
                <a:srgbClr val="9900FF"/>
              </a:buClr>
              <a:buSzPts val="1295"/>
              <a:buFont typeface="Arial"/>
              <a:buChar char="❖"/>
            </a:pPr>
            <a:r>
              <a:rPr b="1" lang="en" sz="1395">
                <a:solidFill>
                  <a:srgbClr val="9900FF"/>
                </a:solidFill>
                <a:latin typeface="Arial"/>
                <a:ea typeface="Arial"/>
                <a:cs typeface="Arial"/>
                <a:sym typeface="Arial"/>
              </a:rPr>
              <a:t>t</a:t>
            </a:r>
            <a:r>
              <a:rPr b="1" lang="en" sz="1256">
                <a:solidFill>
                  <a:srgbClr val="9900FF"/>
                </a:solidFill>
                <a:latin typeface="Arial"/>
                <a:ea typeface="Arial"/>
                <a:cs typeface="Arial"/>
                <a:sym typeface="Arial"/>
              </a:rPr>
              <a:t>he process of predicting the duration of NYC taxi trips using multiple machine learning models. </a:t>
            </a:r>
            <a:endParaRPr b="1" sz="1256">
              <a:solidFill>
                <a:srgbClr val="9900FF"/>
              </a:solidFill>
              <a:latin typeface="Arial"/>
              <a:ea typeface="Arial"/>
              <a:cs typeface="Arial"/>
              <a:sym typeface="Arial"/>
            </a:endParaRPr>
          </a:p>
          <a:p>
            <a:pPr indent="0" lvl="0" marL="457200" marR="0" rtl="0" algn="l">
              <a:lnSpc>
                <a:spcPct val="80000"/>
              </a:lnSpc>
              <a:spcBef>
                <a:spcPts val="0"/>
              </a:spcBef>
              <a:spcAft>
                <a:spcPts val="0"/>
              </a:spcAft>
              <a:buSzPts val="1018"/>
              <a:buNone/>
            </a:pPr>
            <a:r>
              <a:t/>
            </a:r>
            <a:endParaRPr sz="1256">
              <a:solidFill>
                <a:srgbClr val="9900FF"/>
              </a:solidFill>
              <a:latin typeface="Arial"/>
              <a:ea typeface="Arial"/>
              <a:cs typeface="Arial"/>
              <a:sym typeface="Arial"/>
            </a:endParaRPr>
          </a:p>
          <a:p>
            <a:pPr indent="-317182" lvl="0" marL="457200" marR="0" rtl="0" algn="l">
              <a:lnSpc>
                <a:spcPct val="100000"/>
              </a:lnSpc>
              <a:spcBef>
                <a:spcPts val="0"/>
              </a:spcBef>
              <a:spcAft>
                <a:spcPts val="0"/>
              </a:spcAft>
              <a:buClr>
                <a:srgbClr val="9900FF"/>
              </a:buClr>
              <a:buSzPts val="1395"/>
              <a:buFont typeface="Arial"/>
              <a:buChar char="❖"/>
            </a:pPr>
            <a:r>
              <a:rPr b="1" lang="en" sz="1302">
                <a:solidFill>
                  <a:srgbClr val="9900FF"/>
                </a:solidFill>
                <a:latin typeface="Arial"/>
                <a:ea typeface="Arial"/>
                <a:cs typeface="Arial"/>
                <a:sym typeface="Arial"/>
              </a:rPr>
              <a:t>includes the problem statement, data description, data preprocessing, feature engineering, model selection, model training, model evaluation metrics, model performance of three models (Linear Regression, Decision Tree, Gradient-Boosted Trees)</a:t>
            </a:r>
            <a:endParaRPr b="1" sz="1302">
              <a:solidFill>
                <a:srgbClr val="9900FF"/>
              </a:solidFill>
              <a:latin typeface="Arial"/>
              <a:ea typeface="Arial"/>
              <a:cs typeface="Arial"/>
              <a:sym typeface="Arial"/>
            </a:endParaRPr>
          </a:p>
          <a:p>
            <a:pPr indent="0" lvl="0" marL="457200" marR="0" rtl="0" algn="l">
              <a:lnSpc>
                <a:spcPct val="100000"/>
              </a:lnSpc>
              <a:spcBef>
                <a:spcPts val="0"/>
              </a:spcBef>
              <a:spcAft>
                <a:spcPts val="0"/>
              </a:spcAft>
              <a:buSzPts val="1018"/>
              <a:buNone/>
            </a:pPr>
            <a:r>
              <a:t/>
            </a:r>
            <a:endParaRPr sz="1302">
              <a:solidFill>
                <a:srgbClr val="9900FF"/>
              </a:solidFill>
              <a:latin typeface="Arial"/>
              <a:ea typeface="Arial"/>
              <a:cs typeface="Arial"/>
              <a:sym typeface="Arial"/>
            </a:endParaRPr>
          </a:p>
          <a:p>
            <a:pPr indent="-317182" lvl="0" marL="457200" marR="0" rtl="0" algn="l">
              <a:lnSpc>
                <a:spcPct val="100000"/>
              </a:lnSpc>
              <a:spcBef>
                <a:spcPts val="0"/>
              </a:spcBef>
              <a:spcAft>
                <a:spcPts val="0"/>
              </a:spcAft>
              <a:buClr>
                <a:srgbClr val="9900FF"/>
              </a:buClr>
              <a:buSzPts val="1395"/>
              <a:buFont typeface="Arial"/>
              <a:buChar char="❖"/>
            </a:pPr>
            <a:r>
              <a:rPr b="1" lang="en" sz="1302">
                <a:solidFill>
                  <a:srgbClr val="9900FF"/>
                </a:solidFill>
                <a:latin typeface="Arial"/>
                <a:ea typeface="Arial"/>
                <a:cs typeface="Arial"/>
                <a:sym typeface="Arial"/>
              </a:rPr>
              <a:t>comparison of all models with summary table and visualization, and conclusions.</a:t>
            </a:r>
            <a:r>
              <a:rPr b="1" lang="en" sz="1302">
                <a:solidFill>
                  <a:schemeClr val="accent2"/>
                </a:solidFill>
                <a:latin typeface="Arial"/>
                <a:ea typeface="Arial"/>
                <a:cs typeface="Arial"/>
                <a:sym typeface="Arial"/>
              </a:rPr>
              <a:t> </a:t>
            </a:r>
            <a:endParaRPr b="1" sz="1302">
              <a:solidFill>
                <a:schemeClr val="accent2"/>
              </a:solidFill>
              <a:latin typeface="Arial"/>
              <a:ea typeface="Arial"/>
              <a:cs typeface="Arial"/>
              <a:sym typeface="Arial"/>
            </a:endParaRPr>
          </a:p>
          <a:p>
            <a:pPr indent="0" lvl="0" marL="457200" marR="0" rtl="0" algn="l">
              <a:lnSpc>
                <a:spcPct val="100000"/>
              </a:lnSpc>
              <a:spcBef>
                <a:spcPts val="0"/>
              </a:spcBef>
              <a:spcAft>
                <a:spcPts val="0"/>
              </a:spcAft>
              <a:buSzPts val="1018"/>
              <a:buNone/>
            </a:pPr>
            <a:r>
              <a:t/>
            </a:r>
            <a:endParaRPr b="1" sz="1302">
              <a:solidFill>
                <a:schemeClr val="accent2"/>
              </a:solidFill>
              <a:latin typeface="Arial"/>
              <a:ea typeface="Arial"/>
              <a:cs typeface="Arial"/>
              <a:sym typeface="Arial"/>
            </a:endParaRPr>
          </a:p>
          <a:p>
            <a:pPr indent="-317182" lvl="0" marL="457200" rtl="0" algn="l">
              <a:lnSpc>
                <a:spcPct val="100000"/>
              </a:lnSpc>
              <a:spcBef>
                <a:spcPts val="1200"/>
              </a:spcBef>
              <a:spcAft>
                <a:spcPts val="0"/>
              </a:spcAft>
              <a:buClr>
                <a:srgbClr val="9900FF"/>
              </a:buClr>
              <a:buSzPts val="1395"/>
              <a:buFont typeface="Arial"/>
              <a:buChar char="❖"/>
            </a:pPr>
            <a:r>
              <a:rPr b="1" lang="en" sz="1302">
                <a:solidFill>
                  <a:srgbClr val="9900FF"/>
                </a:solidFill>
                <a:latin typeface="Arial"/>
                <a:ea typeface="Arial"/>
                <a:cs typeface="Arial"/>
                <a:sym typeface="Arial"/>
              </a:rPr>
              <a:t>highlights the importance of accurate trip duration prediction, its applications for traffic management, ETA predictions, and fleet management</a:t>
            </a:r>
            <a:r>
              <a:rPr b="1" lang="en" sz="1302">
                <a:solidFill>
                  <a:srgbClr val="2DAD70"/>
                </a:solidFill>
                <a:latin typeface="Arial"/>
                <a:ea typeface="Arial"/>
                <a:cs typeface="Arial"/>
                <a:sym typeface="Arial"/>
              </a:rPr>
              <a:t>.</a:t>
            </a:r>
            <a:endParaRPr b="1" sz="1302">
              <a:solidFill>
                <a:srgbClr val="2DAD70"/>
              </a:solidFill>
              <a:latin typeface="Arial"/>
              <a:ea typeface="Arial"/>
              <a:cs typeface="Arial"/>
              <a:sym typeface="Arial"/>
            </a:endParaRPr>
          </a:p>
          <a:p>
            <a:pPr indent="0" lvl="0" marL="457200" marR="0" rtl="0" algn="l">
              <a:lnSpc>
                <a:spcPct val="80000"/>
              </a:lnSpc>
              <a:spcBef>
                <a:spcPts val="1200"/>
              </a:spcBef>
              <a:spcAft>
                <a:spcPts val="0"/>
              </a:spcAft>
              <a:buSzPts val="1018"/>
              <a:buNone/>
            </a:pPr>
            <a:r>
              <a:t/>
            </a:r>
            <a:endParaRPr sz="1202">
              <a:solidFill>
                <a:schemeClr val="accent2"/>
              </a:solidFill>
              <a:latin typeface="Arial"/>
              <a:ea typeface="Arial"/>
              <a:cs typeface="Arial"/>
              <a:sym typeface="Arial"/>
            </a:endParaRPr>
          </a:p>
        </p:txBody>
      </p:sp>
      <p:sp>
        <p:nvSpPr>
          <p:cNvPr id="237" name="Google Shape;237;p20"/>
          <p:cNvSpPr txBox="1"/>
          <p:nvPr>
            <p:ph type="title"/>
          </p:nvPr>
        </p:nvSpPr>
        <p:spPr>
          <a:xfrm>
            <a:off x="4229100" y="98325"/>
            <a:ext cx="4270500" cy="72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2900">
                <a:solidFill>
                  <a:srgbClr val="2DAD70"/>
                </a:solidFill>
                <a:latin typeface="Times New Roman"/>
                <a:ea typeface="Times New Roman"/>
                <a:cs typeface="Times New Roman"/>
                <a:sym typeface="Times New Roman"/>
              </a:rPr>
              <a:t>This presentation covers</a:t>
            </a:r>
            <a:endParaRPr sz="4000">
              <a:solidFill>
                <a:srgbClr val="2DAD7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1" name="Shape 241"/>
        <p:cNvGrpSpPr/>
        <p:nvPr/>
      </p:nvGrpSpPr>
      <p:grpSpPr>
        <a:xfrm>
          <a:off x="0" y="0"/>
          <a:ext cx="0" cy="0"/>
          <a:chOff x="0" y="0"/>
          <a:chExt cx="0" cy="0"/>
        </a:xfrm>
      </p:grpSpPr>
      <p:pic>
        <p:nvPicPr>
          <p:cNvPr id="242" name="Google Shape;242;p21"/>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43" name="Google Shape;243;p21"/>
          <p:cNvSpPr txBox="1"/>
          <p:nvPr>
            <p:ph idx="1" type="subTitle"/>
          </p:nvPr>
        </p:nvSpPr>
        <p:spPr>
          <a:xfrm>
            <a:off x="4276050" y="872200"/>
            <a:ext cx="4176600" cy="35484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800">
                <a:solidFill>
                  <a:srgbClr val="9900FF"/>
                </a:solidFill>
                <a:latin typeface="Arial"/>
                <a:ea typeface="Arial"/>
                <a:cs typeface="Arial"/>
                <a:sym typeface="Arial"/>
              </a:rPr>
              <a:t>Brief overview of the project</a:t>
            </a:r>
            <a:endParaRPr sz="1800">
              <a:solidFill>
                <a:srgbClr val="9900FF"/>
              </a:solidFill>
              <a:latin typeface="Arial"/>
              <a:ea typeface="Arial"/>
              <a:cs typeface="Arial"/>
              <a:sym typeface="Arial"/>
            </a:endParaRPr>
          </a:p>
          <a:p>
            <a:pPr indent="-342900" lvl="0" marL="457200" rtl="0" algn="l">
              <a:lnSpc>
                <a:spcPct val="110000"/>
              </a:lnSpc>
              <a:spcBef>
                <a:spcPts val="1200"/>
              </a:spcBef>
              <a:spcAft>
                <a:spcPts val="0"/>
              </a:spcAft>
              <a:buClr>
                <a:srgbClr val="9900FF"/>
              </a:buClr>
              <a:buSzPts val="1800"/>
              <a:buFont typeface="Arial"/>
              <a:buChar char="●"/>
            </a:pPr>
            <a:r>
              <a:rPr lang="en" sz="1800">
                <a:solidFill>
                  <a:srgbClr val="9900FF"/>
                </a:solidFill>
                <a:latin typeface="Arial"/>
                <a:ea typeface="Arial"/>
                <a:cs typeface="Arial"/>
                <a:sym typeface="Arial"/>
              </a:rPr>
              <a:t>Objective: To predict the duration of NYC taxi trips using machine learning models</a:t>
            </a:r>
            <a:endParaRPr sz="1800">
              <a:solidFill>
                <a:srgbClr val="9900FF"/>
              </a:solidFill>
              <a:latin typeface="Arial"/>
              <a:ea typeface="Arial"/>
              <a:cs typeface="Arial"/>
              <a:sym typeface="Arial"/>
            </a:endParaRPr>
          </a:p>
          <a:p>
            <a:pPr indent="0" lvl="0" marL="457200" marR="0" rtl="0" algn="l">
              <a:lnSpc>
                <a:spcPct val="100000"/>
              </a:lnSpc>
              <a:spcBef>
                <a:spcPts val="1200"/>
              </a:spcBef>
              <a:spcAft>
                <a:spcPts val="0"/>
              </a:spcAft>
              <a:buNone/>
            </a:pPr>
            <a:r>
              <a:t/>
            </a:r>
            <a:endParaRPr sz="1202">
              <a:solidFill>
                <a:schemeClr val="accent2"/>
              </a:solidFill>
              <a:latin typeface="Arial"/>
              <a:ea typeface="Arial"/>
              <a:cs typeface="Arial"/>
              <a:sym typeface="Arial"/>
            </a:endParaRPr>
          </a:p>
        </p:txBody>
      </p:sp>
      <p:sp>
        <p:nvSpPr>
          <p:cNvPr id="244" name="Google Shape;244;p21"/>
          <p:cNvSpPr txBox="1"/>
          <p:nvPr>
            <p:ph type="title"/>
          </p:nvPr>
        </p:nvSpPr>
        <p:spPr>
          <a:xfrm>
            <a:off x="4229100" y="98325"/>
            <a:ext cx="4270500" cy="726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r>
              <a:rPr lang="en">
                <a:solidFill>
                  <a:schemeClr val="accent1"/>
                </a:solidFill>
              </a:rPr>
              <a:t>Introduction</a:t>
            </a:r>
            <a:endParaRPr sz="400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8" name="Shape 248"/>
        <p:cNvGrpSpPr/>
        <p:nvPr/>
      </p:nvGrpSpPr>
      <p:grpSpPr>
        <a:xfrm>
          <a:off x="0" y="0"/>
          <a:ext cx="0" cy="0"/>
          <a:chOff x="0" y="0"/>
          <a:chExt cx="0" cy="0"/>
        </a:xfrm>
      </p:grpSpPr>
      <p:pic>
        <p:nvPicPr>
          <p:cNvPr id="249" name="Google Shape;249;p22"/>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50" name="Google Shape;250;p22"/>
          <p:cNvSpPr txBox="1"/>
          <p:nvPr>
            <p:ph idx="1" type="subTitle"/>
          </p:nvPr>
        </p:nvSpPr>
        <p:spPr>
          <a:xfrm>
            <a:off x="4276050" y="872200"/>
            <a:ext cx="4176600" cy="35484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1500">
                <a:solidFill>
                  <a:srgbClr val="9900FF"/>
                </a:solidFill>
                <a:latin typeface="Arial"/>
                <a:ea typeface="Arial"/>
                <a:cs typeface="Arial"/>
                <a:sym typeface="Arial"/>
              </a:rPr>
              <a:t>Detailed explanation of the problem</a:t>
            </a:r>
            <a:endParaRPr b="1" sz="1500">
              <a:solidFill>
                <a:srgbClr val="9900FF"/>
              </a:solidFill>
              <a:latin typeface="Arial"/>
              <a:ea typeface="Arial"/>
              <a:cs typeface="Arial"/>
              <a:sym typeface="Arial"/>
            </a:endParaRPr>
          </a:p>
          <a:p>
            <a:pPr indent="0" lvl="0" marL="0" rtl="0" algn="l">
              <a:lnSpc>
                <a:spcPct val="110000"/>
              </a:lnSpc>
              <a:spcBef>
                <a:spcPts val="1200"/>
              </a:spcBef>
              <a:spcAft>
                <a:spcPts val="0"/>
              </a:spcAft>
              <a:buNone/>
            </a:pPr>
            <a:r>
              <a:t/>
            </a:r>
            <a:endParaRPr b="1" sz="1500">
              <a:solidFill>
                <a:srgbClr val="9900FF"/>
              </a:solidFill>
              <a:latin typeface="Arial"/>
              <a:ea typeface="Arial"/>
              <a:cs typeface="Arial"/>
              <a:sym typeface="Arial"/>
            </a:endParaRPr>
          </a:p>
          <a:p>
            <a:pPr indent="-323850" lvl="0" marL="457200" rtl="0" algn="l">
              <a:lnSpc>
                <a:spcPct val="110000"/>
              </a:lnSpc>
              <a:spcBef>
                <a:spcPts val="1200"/>
              </a:spcBef>
              <a:spcAft>
                <a:spcPts val="0"/>
              </a:spcAft>
              <a:buClr>
                <a:srgbClr val="9900FF"/>
              </a:buClr>
              <a:buSzPts val="1500"/>
              <a:buFont typeface="Arial"/>
              <a:buChar char="●"/>
            </a:pPr>
            <a:r>
              <a:rPr b="1" lang="en" sz="1500">
                <a:solidFill>
                  <a:srgbClr val="9900FF"/>
                </a:solidFill>
                <a:latin typeface="Arial"/>
                <a:ea typeface="Arial"/>
                <a:cs typeface="Arial"/>
                <a:sym typeface="Arial"/>
              </a:rPr>
              <a:t>Importance of accurate trip duration prediction</a:t>
            </a:r>
            <a:endParaRPr b="1" sz="1500">
              <a:solidFill>
                <a:srgbClr val="9900FF"/>
              </a:solidFill>
              <a:latin typeface="Arial"/>
              <a:ea typeface="Arial"/>
              <a:cs typeface="Arial"/>
              <a:sym typeface="Arial"/>
            </a:endParaRPr>
          </a:p>
          <a:p>
            <a:pPr indent="0" lvl="0" marL="0" rtl="0" algn="l">
              <a:lnSpc>
                <a:spcPct val="110000"/>
              </a:lnSpc>
              <a:spcBef>
                <a:spcPts val="1200"/>
              </a:spcBef>
              <a:spcAft>
                <a:spcPts val="0"/>
              </a:spcAft>
              <a:buNone/>
            </a:pPr>
            <a:r>
              <a:t/>
            </a:r>
            <a:endParaRPr b="1" sz="1500">
              <a:solidFill>
                <a:srgbClr val="9900FF"/>
              </a:solidFill>
              <a:latin typeface="Arial"/>
              <a:ea typeface="Arial"/>
              <a:cs typeface="Arial"/>
              <a:sym typeface="Arial"/>
            </a:endParaRPr>
          </a:p>
          <a:p>
            <a:pPr indent="-323850" lvl="0" marL="457200" rtl="0" algn="l">
              <a:lnSpc>
                <a:spcPct val="110000"/>
              </a:lnSpc>
              <a:spcBef>
                <a:spcPts val="1200"/>
              </a:spcBef>
              <a:spcAft>
                <a:spcPts val="0"/>
              </a:spcAft>
              <a:buClr>
                <a:srgbClr val="9900FF"/>
              </a:buClr>
              <a:buSzPts val="1500"/>
              <a:buFont typeface="Arial"/>
              <a:buChar char="●"/>
            </a:pPr>
            <a:r>
              <a:rPr b="1" lang="en" sz="1500">
                <a:solidFill>
                  <a:srgbClr val="9900FF"/>
                </a:solidFill>
                <a:latin typeface="Arial"/>
                <a:ea typeface="Arial"/>
                <a:cs typeface="Arial"/>
                <a:sym typeface="Arial"/>
              </a:rPr>
              <a:t>Applications: Traffic management, ETA predictions, fleet management</a:t>
            </a:r>
            <a:endParaRPr b="1" sz="2000">
              <a:solidFill>
                <a:srgbClr val="9900FF"/>
              </a:solidFill>
              <a:latin typeface="Arial"/>
              <a:ea typeface="Arial"/>
              <a:cs typeface="Arial"/>
              <a:sym typeface="Arial"/>
            </a:endParaRPr>
          </a:p>
          <a:p>
            <a:pPr indent="0" lvl="0" marL="457200" marR="0" rtl="0" algn="l">
              <a:lnSpc>
                <a:spcPct val="100000"/>
              </a:lnSpc>
              <a:spcBef>
                <a:spcPts val="1200"/>
              </a:spcBef>
              <a:spcAft>
                <a:spcPts val="0"/>
              </a:spcAft>
              <a:buNone/>
            </a:pPr>
            <a:r>
              <a:t/>
            </a:r>
            <a:endParaRPr sz="1802">
              <a:solidFill>
                <a:schemeClr val="accent2"/>
              </a:solidFill>
              <a:latin typeface="Arial"/>
              <a:ea typeface="Arial"/>
              <a:cs typeface="Arial"/>
              <a:sym typeface="Arial"/>
            </a:endParaRPr>
          </a:p>
        </p:txBody>
      </p:sp>
      <p:sp>
        <p:nvSpPr>
          <p:cNvPr id="251" name="Google Shape;251;p22"/>
          <p:cNvSpPr txBox="1"/>
          <p:nvPr>
            <p:ph type="title"/>
          </p:nvPr>
        </p:nvSpPr>
        <p:spPr>
          <a:xfrm>
            <a:off x="4229100" y="98325"/>
            <a:ext cx="4270500" cy="726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r>
              <a:rPr lang="en">
                <a:solidFill>
                  <a:schemeClr val="accent1"/>
                </a:solidFill>
              </a:rPr>
              <a:t>Problem Statement</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55" name="Shape 255"/>
        <p:cNvGrpSpPr/>
        <p:nvPr/>
      </p:nvGrpSpPr>
      <p:grpSpPr>
        <a:xfrm>
          <a:off x="0" y="0"/>
          <a:ext cx="0" cy="0"/>
          <a:chOff x="0" y="0"/>
          <a:chExt cx="0" cy="0"/>
        </a:xfrm>
      </p:grpSpPr>
      <p:pic>
        <p:nvPicPr>
          <p:cNvPr id="256" name="Google Shape;256;p23"/>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57" name="Google Shape;257;p23"/>
          <p:cNvSpPr txBox="1"/>
          <p:nvPr>
            <p:ph idx="1" type="subTitle"/>
          </p:nvPr>
        </p:nvSpPr>
        <p:spPr>
          <a:xfrm>
            <a:off x="4276050" y="872200"/>
            <a:ext cx="4176600" cy="35484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Clr>
                <a:srgbClr val="9900FF"/>
              </a:buClr>
              <a:buSzPts val="1800"/>
              <a:buFont typeface="Arial"/>
              <a:buChar char="●"/>
            </a:pPr>
            <a:r>
              <a:rPr b="1" lang="en" sz="1800">
                <a:solidFill>
                  <a:srgbClr val="9900FF"/>
                </a:solidFill>
                <a:latin typeface="Arial"/>
                <a:ea typeface="Arial"/>
                <a:cs typeface="Arial"/>
                <a:sym typeface="Arial"/>
              </a:rPr>
              <a:t>Source of the dataset: </a:t>
            </a:r>
            <a:r>
              <a:rPr lang="en" sz="1950" u="sng">
                <a:solidFill>
                  <a:schemeClr val="hlink"/>
                </a:solidFill>
                <a:highlight>
                  <a:srgbClr val="FFFFFF"/>
                </a:highlight>
                <a:latin typeface="Roboto"/>
                <a:ea typeface="Roboto"/>
                <a:cs typeface="Roboto"/>
                <a:sym typeface="Roboto"/>
                <a:hlinkClick r:id="rId4"/>
              </a:rPr>
              <a:t>https://data.world/vizwiz/nyc-taxi-jan-2020</a:t>
            </a:r>
            <a:endParaRPr sz="1950" u="sng">
              <a:solidFill>
                <a:schemeClr val="hlink"/>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9900FF"/>
              </a:buClr>
              <a:buSzPts val="1800"/>
              <a:buFont typeface="Arial"/>
              <a:buChar char="●"/>
            </a:pPr>
            <a:r>
              <a:rPr b="1" lang="en" sz="1800">
                <a:solidFill>
                  <a:srgbClr val="9900FF"/>
                </a:solidFill>
                <a:latin typeface="Arial"/>
                <a:ea typeface="Arial"/>
                <a:cs typeface="Arial"/>
                <a:sym typeface="Arial"/>
              </a:rPr>
              <a:t>Key features: Vendor ID, passenger_count, tpep_pickup_datetime, tpep_dropoff_datetime.</a:t>
            </a:r>
            <a:endParaRPr b="1" sz="1800">
              <a:solidFill>
                <a:srgbClr val="9900FF"/>
              </a:solidFill>
              <a:latin typeface="Arial"/>
              <a:ea typeface="Arial"/>
              <a:cs typeface="Arial"/>
              <a:sym typeface="Arial"/>
            </a:endParaRPr>
          </a:p>
          <a:p>
            <a:pPr indent="-342900" lvl="0" marL="457200" rtl="0" algn="l">
              <a:lnSpc>
                <a:spcPct val="115000"/>
              </a:lnSpc>
              <a:spcBef>
                <a:spcPts val="0"/>
              </a:spcBef>
              <a:spcAft>
                <a:spcPts val="0"/>
              </a:spcAft>
              <a:buClr>
                <a:srgbClr val="9900FF"/>
              </a:buClr>
              <a:buSzPts val="1800"/>
              <a:buFont typeface="Arial"/>
              <a:buChar char="●"/>
            </a:pPr>
            <a:r>
              <a:rPr b="1" lang="en" sz="1800">
                <a:solidFill>
                  <a:srgbClr val="9900FF"/>
                </a:solidFill>
                <a:latin typeface="Arial"/>
                <a:ea typeface="Arial"/>
                <a:cs typeface="Arial"/>
                <a:sym typeface="Arial"/>
              </a:rPr>
              <a:t>Dataset size and sample used for modeling.</a:t>
            </a:r>
            <a:endParaRPr b="1" sz="1800">
              <a:solidFill>
                <a:srgbClr val="9900FF"/>
              </a:solidFill>
              <a:latin typeface="Arial"/>
              <a:ea typeface="Arial"/>
              <a:cs typeface="Arial"/>
              <a:sym typeface="Aria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258" name="Google Shape;258;p23"/>
          <p:cNvSpPr txBox="1"/>
          <p:nvPr>
            <p:ph type="title"/>
          </p:nvPr>
        </p:nvSpPr>
        <p:spPr>
          <a:xfrm>
            <a:off x="4182150" y="0"/>
            <a:ext cx="4270500" cy="726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Data Description</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62" name="Shape 262"/>
        <p:cNvGrpSpPr/>
        <p:nvPr/>
      </p:nvGrpSpPr>
      <p:grpSpPr>
        <a:xfrm>
          <a:off x="0" y="0"/>
          <a:ext cx="0" cy="0"/>
          <a:chOff x="0" y="0"/>
          <a:chExt cx="0" cy="0"/>
        </a:xfrm>
      </p:grpSpPr>
      <p:pic>
        <p:nvPicPr>
          <p:cNvPr id="263" name="Google Shape;263;p24"/>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64" name="Google Shape;264;p24"/>
          <p:cNvSpPr txBox="1"/>
          <p:nvPr>
            <p:ph idx="1" type="subTitle"/>
          </p:nvPr>
        </p:nvSpPr>
        <p:spPr>
          <a:xfrm>
            <a:off x="4276050" y="872200"/>
            <a:ext cx="4176600" cy="3853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9900FF"/>
              </a:buClr>
              <a:buSzPts val="1800"/>
              <a:buFont typeface="Arial"/>
              <a:buChar char="●"/>
            </a:pPr>
            <a:r>
              <a:rPr lang="en" sz="1800">
                <a:solidFill>
                  <a:srgbClr val="9900FF"/>
                </a:solidFill>
                <a:latin typeface="Arial"/>
                <a:ea typeface="Arial"/>
                <a:cs typeface="Arial"/>
                <a:sym typeface="Arial"/>
              </a:rPr>
              <a:t>Steps taken to clean and preprocess the data.</a:t>
            </a:r>
            <a:endParaRPr sz="1800">
              <a:solidFill>
                <a:srgbClr val="9900FF"/>
              </a:solidFill>
              <a:latin typeface="Arial"/>
              <a:ea typeface="Arial"/>
              <a:cs typeface="Arial"/>
              <a:sym typeface="Arial"/>
            </a:endParaRPr>
          </a:p>
          <a:p>
            <a:pPr indent="-361950" lvl="0" marL="457200" rtl="0" algn="l">
              <a:spcBef>
                <a:spcPts val="0"/>
              </a:spcBef>
              <a:spcAft>
                <a:spcPts val="0"/>
              </a:spcAft>
              <a:buClr>
                <a:srgbClr val="9900FF"/>
              </a:buClr>
              <a:buSzPts val="2100"/>
              <a:buFont typeface="Arial"/>
              <a:buChar char="●"/>
            </a:pPr>
            <a:r>
              <a:rPr lang="en" sz="1800">
                <a:solidFill>
                  <a:srgbClr val="9900FF"/>
                </a:solidFill>
                <a:latin typeface="Arial"/>
                <a:ea typeface="Arial"/>
                <a:cs typeface="Arial"/>
                <a:sym typeface="Arial"/>
              </a:rPr>
              <a:t>Handling missing values, data types conversion, feature engineering (e.g., trip duration calculation).</a:t>
            </a:r>
            <a:endParaRPr sz="18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265" name="Google Shape;265;p24"/>
          <p:cNvSpPr txBox="1"/>
          <p:nvPr>
            <p:ph type="title"/>
          </p:nvPr>
        </p:nvSpPr>
        <p:spPr>
          <a:xfrm>
            <a:off x="4182150" y="0"/>
            <a:ext cx="4270500" cy="58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Data Preprocessing</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69" name="Shape 269"/>
        <p:cNvGrpSpPr/>
        <p:nvPr/>
      </p:nvGrpSpPr>
      <p:grpSpPr>
        <a:xfrm>
          <a:off x="0" y="0"/>
          <a:ext cx="0" cy="0"/>
          <a:chOff x="0" y="0"/>
          <a:chExt cx="0" cy="0"/>
        </a:xfrm>
      </p:grpSpPr>
      <p:pic>
        <p:nvPicPr>
          <p:cNvPr id="270" name="Google Shape;270;p25"/>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71" name="Google Shape;271;p25"/>
          <p:cNvSpPr txBox="1"/>
          <p:nvPr>
            <p:ph idx="1" type="subTitle"/>
          </p:nvPr>
        </p:nvSpPr>
        <p:spPr>
          <a:xfrm>
            <a:off x="4281600" y="860450"/>
            <a:ext cx="4176600" cy="385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00FF"/>
              </a:buClr>
              <a:buSzPts val="1800"/>
              <a:buFont typeface="Arial"/>
              <a:buChar char="●"/>
            </a:pPr>
            <a:r>
              <a:rPr lang="en" sz="1800">
                <a:solidFill>
                  <a:srgbClr val="9900FF"/>
                </a:solidFill>
                <a:latin typeface="Arial"/>
                <a:ea typeface="Arial"/>
                <a:cs typeface="Arial"/>
                <a:sym typeface="Arial"/>
              </a:rPr>
              <a:t>Features selected for the model: Vendor ID, passenger_count, duration.</a:t>
            </a:r>
            <a:endParaRPr sz="1800">
              <a:solidFill>
                <a:srgbClr val="9900FF"/>
              </a:solidFill>
              <a:latin typeface="Arial"/>
              <a:ea typeface="Arial"/>
              <a:cs typeface="Arial"/>
              <a:sym typeface="Arial"/>
            </a:endParaRPr>
          </a:p>
          <a:p>
            <a:pPr indent="0" lvl="0" marL="457200" rtl="0" algn="l">
              <a:spcBef>
                <a:spcPts val="1200"/>
              </a:spcBef>
              <a:spcAft>
                <a:spcPts val="0"/>
              </a:spcAft>
              <a:buNone/>
            </a:pPr>
            <a:r>
              <a:t/>
            </a:r>
            <a:endParaRPr sz="1800">
              <a:solidFill>
                <a:srgbClr val="9900FF"/>
              </a:solidFill>
              <a:latin typeface="Arial"/>
              <a:ea typeface="Arial"/>
              <a:cs typeface="Arial"/>
              <a:sym typeface="Arial"/>
            </a:endParaRPr>
          </a:p>
          <a:p>
            <a:pPr indent="-342900" lvl="0" marL="457200" rtl="0" algn="l">
              <a:spcBef>
                <a:spcPts val="1200"/>
              </a:spcBef>
              <a:spcAft>
                <a:spcPts val="0"/>
              </a:spcAft>
              <a:buClr>
                <a:srgbClr val="9900FF"/>
              </a:buClr>
              <a:buSzPts val="1800"/>
              <a:buFont typeface="Arial"/>
              <a:buChar char="●"/>
            </a:pPr>
            <a:r>
              <a:rPr lang="en" sz="1800">
                <a:solidFill>
                  <a:srgbClr val="9900FF"/>
                </a:solidFill>
                <a:latin typeface="Arial"/>
                <a:ea typeface="Arial"/>
                <a:cs typeface="Arial"/>
                <a:sym typeface="Arial"/>
              </a:rPr>
              <a:t>Why these features were chosen?</a:t>
            </a:r>
            <a:endParaRPr sz="1800">
              <a:solidFill>
                <a:srgbClr val="9900FF"/>
              </a:solidFill>
              <a:latin typeface="Arial"/>
              <a:ea typeface="Arial"/>
              <a:cs typeface="Arial"/>
              <a:sym typeface="Arial"/>
            </a:endParaRPr>
          </a:p>
          <a:p>
            <a:pPr indent="0" lvl="0" marL="457200" rtl="0" algn="l">
              <a:spcBef>
                <a:spcPts val="1200"/>
              </a:spcBef>
              <a:spcAft>
                <a:spcPts val="1200"/>
              </a:spcAft>
              <a:buNone/>
            </a:pPr>
            <a:r>
              <a:rPr lang="en" sz="1800">
                <a:solidFill>
                  <a:srgbClr val="9900FF"/>
                </a:solidFill>
                <a:latin typeface="Arial"/>
                <a:ea typeface="Arial"/>
                <a:cs typeface="Arial"/>
                <a:sym typeface="Arial"/>
              </a:rPr>
              <a:t>    </a:t>
            </a:r>
            <a:r>
              <a:rPr lang="en" sz="1500">
                <a:solidFill>
                  <a:srgbClr val="A64D79"/>
                </a:solidFill>
                <a:latin typeface="Lobster"/>
                <a:ea typeface="Lobster"/>
                <a:cs typeface="Lobster"/>
                <a:sym typeface="Lobster"/>
              </a:rPr>
              <a:t>These features are directly relevant to   understanding and predicting trip duration.</a:t>
            </a:r>
            <a:endParaRPr sz="1500">
              <a:solidFill>
                <a:srgbClr val="A64D79"/>
              </a:solidFill>
              <a:latin typeface="Lobster"/>
              <a:ea typeface="Lobster"/>
              <a:cs typeface="Lobster"/>
              <a:sym typeface="Lobster"/>
            </a:endParaRPr>
          </a:p>
        </p:txBody>
      </p:sp>
      <p:sp>
        <p:nvSpPr>
          <p:cNvPr id="272" name="Google Shape;272;p25"/>
          <p:cNvSpPr txBox="1"/>
          <p:nvPr>
            <p:ph type="title"/>
          </p:nvPr>
        </p:nvSpPr>
        <p:spPr>
          <a:xfrm>
            <a:off x="4182150" y="0"/>
            <a:ext cx="4270500" cy="58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   </a:t>
            </a:r>
            <a:r>
              <a:rPr lang="en">
                <a:solidFill>
                  <a:schemeClr val="accent1"/>
                </a:solidFill>
              </a:rPr>
              <a:t>Feature Engineering</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76" name="Shape 276"/>
        <p:cNvGrpSpPr/>
        <p:nvPr/>
      </p:nvGrpSpPr>
      <p:grpSpPr>
        <a:xfrm>
          <a:off x="0" y="0"/>
          <a:ext cx="0" cy="0"/>
          <a:chOff x="0" y="0"/>
          <a:chExt cx="0" cy="0"/>
        </a:xfrm>
      </p:grpSpPr>
      <p:pic>
        <p:nvPicPr>
          <p:cNvPr id="277" name="Google Shape;277;p26"/>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78" name="Google Shape;278;p26"/>
          <p:cNvSpPr txBox="1"/>
          <p:nvPr>
            <p:ph idx="1" type="subTitle"/>
          </p:nvPr>
        </p:nvSpPr>
        <p:spPr>
          <a:xfrm>
            <a:off x="4276050" y="872200"/>
            <a:ext cx="4176600" cy="38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900FF"/>
                </a:solidFill>
                <a:latin typeface="Arial"/>
                <a:ea typeface="Arial"/>
                <a:cs typeface="Arial"/>
                <a:sym typeface="Arial"/>
              </a:rPr>
              <a:t>Models used: </a:t>
            </a:r>
            <a:endParaRPr sz="1600">
              <a:solidFill>
                <a:srgbClr val="9900FF"/>
              </a:solidFill>
              <a:latin typeface="Arial"/>
              <a:ea typeface="Arial"/>
              <a:cs typeface="Arial"/>
              <a:sym typeface="Arial"/>
            </a:endParaRPr>
          </a:p>
          <a:p>
            <a:pPr indent="-342900" lvl="0" marL="457200" rtl="0" algn="l">
              <a:spcBef>
                <a:spcPts val="1200"/>
              </a:spcBef>
              <a:spcAft>
                <a:spcPts val="0"/>
              </a:spcAft>
              <a:buClr>
                <a:srgbClr val="9900FF"/>
              </a:buClr>
              <a:buSzPts val="1800"/>
              <a:buFont typeface="Arial"/>
              <a:buChar char="➔"/>
            </a:pPr>
            <a:r>
              <a:rPr lang="en" sz="1800">
                <a:solidFill>
                  <a:srgbClr val="9900FF"/>
                </a:solidFill>
                <a:latin typeface="Arial"/>
                <a:ea typeface="Arial"/>
                <a:cs typeface="Arial"/>
                <a:sym typeface="Arial"/>
              </a:rPr>
              <a:t>Linear Regression, </a:t>
            </a:r>
            <a:endParaRPr sz="1800">
              <a:solidFill>
                <a:srgbClr val="9900FF"/>
              </a:solidFill>
              <a:latin typeface="Arial"/>
              <a:ea typeface="Arial"/>
              <a:cs typeface="Arial"/>
              <a:sym typeface="Arial"/>
            </a:endParaRPr>
          </a:p>
          <a:p>
            <a:pPr indent="-342900" lvl="0" marL="457200" rtl="0" algn="l">
              <a:spcBef>
                <a:spcPts val="0"/>
              </a:spcBef>
              <a:spcAft>
                <a:spcPts val="0"/>
              </a:spcAft>
              <a:buClr>
                <a:srgbClr val="9900FF"/>
              </a:buClr>
              <a:buSzPts val="1800"/>
              <a:buFont typeface="Arial"/>
              <a:buChar char="➔"/>
            </a:pPr>
            <a:r>
              <a:rPr lang="en" sz="1800">
                <a:solidFill>
                  <a:srgbClr val="9900FF"/>
                </a:solidFill>
                <a:latin typeface="Arial"/>
                <a:ea typeface="Arial"/>
                <a:cs typeface="Arial"/>
                <a:sym typeface="Arial"/>
              </a:rPr>
              <a:t>Decision Tree, </a:t>
            </a:r>
            <a:endParaRPr sz="1800">
              <a:solidFill>
                <a:srgbClr val="9900FF"/>
              </a:solidFill>
              <a:latin typeface="Arial"/>
              <a:ea typeface="Arial"/>
              <a:cs typeface="Arial"/>
              <a:sym typeface="Arial"/>
            </a:endParaRPr>
          </a:p>
          <a:p>
            <a:pPr indent="-342900" lvl="0" marL="457200" rtl="0" algn="l">
              <a:spcBef>
                <a:spcPts val="0"/>
              </a:spcBef>
              <a:spcAft>
                <a:spcPts val="0"/>
              </a:spcAft>
              <a:buClr>
                <a:srgbClr val="9900FF"/>
              </a:buClr>
              <a:buSzPts val="1800"/>
              <a:buFont typeface="Arial"/>
              <a:buChar char="➔"/>
            </a:pPr>
            <a:r>
              <a:rPr lang="en" sz="1800">
                <a:solidFill>
                  <a:srgbClr val="9900FF"/>
                </a:solidFill>
                <a:latin typeface="Arial"/>
                <a:ea typeface="Arial"/>
                <a:cs typeface="Arial"/>
                <a:sym typeface="Arial"/>
              </a:rPr>
              <a:t>Gradient-Boosted Trees.</a:t>
            </a:r>
            <a:endParaRPr sz="25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279" name="Google Shape;279;p26"/>
          <p:cNvSpPr txBox="1"/>
          <p:nvPr>
            <p:ph type="title"/>
          </p:nvPr>
        </p:nvSpPr>
        <p:spPr>
          <a:xfrm>
            <a:off x="4182150" y="0"/>
            <a:ext cx="4270500" cy="58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Model Selection</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83" name="Shape 283"/>
        <p:cNvGrpSpPr/>
        <p:nvPr/>
      </p:nvGrpSpPr>
      <p:grpSpPr>
        <a:xfrm>
          <a:off x="0" y="0"/>
          <a:ext cx="0" cy="0"/>
          <a:chOff x="0" y="0"/>
          <a:chExt cx="0" cy="0"/>
        </a:xfrm>
      </p:grpSpPr>
      <p:pic>
        <p:nvPicPr>
          <p:cNvPr id="284" name="Google Shape;284;p27"/>
          <p:cNvPicPr preferRelativeResize="0"/>
          <p:nvPr>
            <p:ph idx="2" type="pic"/>
          </p:nvPr>
        </p:nvPicPr>
        <p:blipFill rotWithShape="1">
          <a:blip r:embed="rId3">
            <a:alphaModFix/>
          </a:blip>
          <a:srcRect b="0" l="16635" r="16635" t="0"/>
          <a:stretch/>
        </p:blipFill>
        <p:spPr>
          <a:xfrm>
            <a:off x="123700" y="159225"/>
            <a:ext cx="4105500" cy="4836600"/>
          </a:xfrm>
          <a:prstGeom prst="roundRect">
            <a:avLst>
              <a:gd fmla="val 16667" name="adj"/>
            </a:avLst>
          </a:prstGeom>
        </p:spPr>
      </p:pic>
      <p:sp>
        <p:nvSpPr>
          <p:cNvPr id="285" name="Google Shape;285;p27"/>
          <p:cNvSpPr txBox="1"/>
          <p:nvPr>
            <p:ph idx="1" type="subTitle"/>
          </p:nvPr>
        </p:nvSpPr>
        <p:spPr>
          <a:xfrm>
            <a:off x="4347150" y="768000"/>
            <a:ext cx="4105500" cy="395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9900FF"/>
                </a:solidFill>
                <a:latin typeface="Arial"/>
                <a:ea typeface="Arial"/>
                <a:cs typeface="Arial"/>
                <a:sym typeface="Arial"/>
              </a:rPr>
              <a:t>Linear Regression:</a:t>
            </a:r>
            <a:endParaRPr b="1" sz="1400">
              <a:solidFill>
                <a:srgbClr val="9900FF"/>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Description:</a:t>
            </a:r>
            <a:r>
              <a:rPr lang="en" sz="1200">
                <a:solidFill>
                  <a:srgbClr val="000000"/>
                </a:solidFill>
                <a:latin typeface="Arial"/>
                <a:ea typeface="Arial"/>
                <a:cs typeface="Arial"/>
                <a:sym typeface="Arial"/>
              </a:rPr>
              <a:t> Linear Regression is a simple regression model that assumes a linear relationship between the independent variables (features) and the dependent variable (target). It fits a linear equation to the observed data.</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Reason for Choice:</a:t>
            </a:r>
            <a:r>
              <a:rPr lang="en" sz="1200">
                <a:solidFill>
                  <a:srgbClr val="000000"/>
                </a:solidFill>
                <a:latin typeface="Arial"/>
                <a:ea typeface="Arial"/>
                <a:cs typeface="Arial"/>
                <a:sym typeface="Arial"/>
              </a:rPr>
              <a:t> Linear Regression provides a straightforward approach to understanding the relationship between features and the target variable. It's a good baseline model for comparison.</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600">
              <a:solidFill>
                <a:srgbClr val="9900FF"/>
              </a:solidFill>
              <a:latin typeface="Arial"/>
              <a:ea typeface="Arial"/>
              <a:cs typeface="Arial"/>
              <a:sym typeface="Arial"/>
            </a:endParaRPr>
          </a:p>
          <a:p>
            <a:pPr indent="0" lvl="0" marL="457200" rtl="0" algn="l">
              <a:spcBef>
                <a:spcPts val="1200"/>
              </a:spcBef>
              <a:spcAft>
                <a:spcPts val="0"/>
              </a:spcAft>
              <a:buNone/>
            </a:pPr>
            <a:r>
              <a:t/>
            </a:r>
            <a:endParaRPr sz="2300">
              <a:solidFill>
                <a:srgbClr val="9900FF"/>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100">
              <a:solidFill>
                <a:srgbClr val="9900FF"/>
              </a:solidFill>
            </a:endParaRPr>
          </a:p>
          <a:p>
            <a:pPr indent="0" lvl="0" marL="0" rtl="0" algn="l">
              <a:lnSpc>
                <a:spcPct val="110000"/>
              </a:lnSpc>
              <a:spcBef>
                <a:spcPts val="1200"/>
              </a:spcBef>
              <a:spcAft>
                <a:spcPts val="1200"/>
              </a:spcAft>
              <a:buNone/>
            </a:pPr>
            <a:r>
              <a:t/>
            </a:r>
            <a:endParaRPr b="1" sz="1500">
              <a:solidFill>
                <a:srgbClr val="9900FF"/>
              </a:solidFill>
              <a:latin typeface="Arial"/>
              <a:ea typeface="Arial"/>
              <a:cs typeface="Arial"/>
              <a:sym typeface="Arial"/>
            </a:endParaRPr>
          </a:p>
        </p:txBody>
      </p:sp>
      <p:sp>
        <p:nvSpPr>
          <p:cNvPr id="286" name="Google Shape;286;p27"/>
          <p:cNvSpPr txBox="1"/>
          <p:nvPr>
            <p:ph type="title"/>
          </p:nvPr>
        </p:nvSpPr>
        <p:spPr>
          <a:xfrm>
            <a:off x="4182150" y="0"/>
            <a:ext cx="4270500" cy="474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accent1"/>
                </a:solidFill>
              </a:rPr>
              <a:t>  </a:t>
            </a:r>
            <a:endParaRPr sz="2288"/>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accent1"/>
                </a:solidFill>
              </a:rPr>
              <a:t>Model Selection</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