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1" r:id="rId4"/>
    <p:sldId id="272" r:id="rId5"/>
    <p:sldId id="273" r:id="rId6"/>
    <p:sldId id="274" r:id="rId7"/>
    <p:sldId id="275" r:id="rId8"/>
    <p:sldId id="259" r:id="rId9"/>
    <p:sldId id="260" r:id="rId10"/>
    <p:sldId id="261" r:id="rId11"/>
    <p:sldId id="262" r:id="rId12"/>
    <p:sldId id="269" r:id="rId13"/>
    <p:sldId id="264" r:id="rId14"/>
    <p:sldId id="270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53" autoAdjust="0"/>
  </p:normalViewPr>
  <p:slideViewPr>
    <p:cSldViewPr snapToGrid="0">
      <p:cViewPr varScale="1">
        <p:scale>
          <a:sx n="76" d="100"/>
          <a:sy n="76" d="100"/>
        </p:scale>
        <p:origin x="1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首先作业大家做的都挺好的，基本都在</a:t>
            </a:r>
            <a:r>
              <a:rPr lang="en-US" altLang="zh-CN" dirty="0"/>
              <a:t>90</a:t>
            </a:r>
            <a:r>
              <a:rPr lang="zh-CN" altLang="en-US" dirty="0"/>
              <a:t>分左右，当然那个</a:t>
            </a:r>
            <a:r>
              <a:rPr lang="en-US" altLang="zh-CN" dirty="0"/>
              <a:t>70</a:t>
            </a:r>
            <a:r>
              <a:rPr lang="zh-CN" altLang="en-US" dirty="0"/>
              <a:t>多分的同学主要是因为报告写得太不好了。</a:t>
            </a:r>
            <a:endParaRPr lang="en-US" altLang="zh-CN" dirty="0"/>
          </a:p>
          <a:p>
            <a:r>
              <a:rPr lang="zh-CN" altLang="en-US" dirty="0"/>
              <a:t>那么大家的作业主要集中在这几个任务上：空气质量，天气查询啊。当然还有些很有趣的工作，比如口红查询，植物种类查询等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4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聊天软件：调用的是图灵机器人的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en-US" dirty="0"/>
              <a:t>matconvnet 是一个非常早期的深度学习框架，最早出现于2015年，比较著名的VDSR网络最早就是拿matconvnet写的。他是matlab中实现卷积计算的一个工具箱，使用C++和cuda编写可以使用GPU提高计算效率，且是基于matlab上的所以对研究人员很友好。在早期，相对于一些别的框架（CudaConvNet ，Torch（lua语言）， Theano,Caffe）等，matconvnet在搭建网络，训练上都相对简单，当时提供的一些操作：conv, pooling, norm对搭建一个简单的网络已经够了。而且官方提供了很训练用的脚本，可以拿过来直接通过修改参数达到自己想要的网络和训练策略。但是后来，由于社区不是太好，（因为要用matlab，要钱且难以商业化），所以关注的人不多，所以逐渐变得冷清。以至于后来更新很慢，随着新的框架的推出，他变得很难用。</a:t>
            </a:r>
          </a:p>
          <a:p>
            <a:endParaRPr lang="" altLang="en-US" dirty="0"/>
          </a:p>
          <a:p>
            <a:r>
              <a:rPr lang="" altLang="en-US" dirty="0"/>
              <a:t>安装上来说：只要有matlab和C++编译器，以及合适的GPU就可以安装，安装过程包括：下载matconvnet，安装cuda（只有这样matlab才能够使用GPU进行高效运算），编译matconvnet（GPU，CPU）。</a:t>
            </a:r>
          </a:p>
          <a:p>
            <a:endParaRPr lang="" altLang="en-US" dirty="0"/>
          </a:p>
          <a:p>
            <a:r>
              <a:rPr lang="" altLang="en-US" dirty="0"/>
              <a:t>构图方式：simpleNN，dagNN。其中simpleNN只能用来构建简单的线性连接网络结构（构建的网络每层是不能指定name的）。而dagnn则可以实现相对复杂的网络，构建过程中需要使用addlayer函数，而且可以构建更加复杂的</a:t>
            </a:r>
            <a:r>
              <a:rPr lang="zh-CN" altLang="en-US" dirty="0"/>
              <a:t>，比如跨层连接等</a:t>
            </a:r>
            <a:r>
              <a:rPr lang="" altLang="en-US" dirty="0"/>
              <a:t>，更高定制的网络。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en-US" dirty="0"/>
              <a:t>那么如何使用matconvnet构建一个网络呢，或者说matconvnet的编程思想是啥？</a:t>
            </a:r>
          </a:p>
          <a:p>
            <a:r>
              <a:rPr lang="" altLang="en-US" dirty="0"/>
              <a:t>首先在主函数中准备好训练用的数据。。</a:t>
            </a:r>
          </a:p>
          <a:p>
            <a:r>
              <a:rPr lang="" altLang="en-US" dirty="0"/>
              <a:t>然后你要把你需要的网络层全部列出来，使用simpleNN或者dagNN</a:t>
            </a:r>
          </a:p>
          <a:p>
            <a:r>
              <a:rPr lang="" altLang="en-US" dirty="0"/>
              <a:t>之后写个前传函数：输入是网络，数据，调用内部函数，实现网络前传，得到每一层的输出；然后再写个反传函数：输入网络，网络最后一层的输出和GT的error，调用内部函数，得到每层的梯度。</a:t>
            </a:r>
          </a:p>
          <a:p>
            <a:r>
              <a:rPr lang="" altLang="en-US" dirty="0"/>
              <a:t>之后选择一个优化器，learning rate，并利用股计算的每层的梯度对每层参数进行更新。</a:t>
            </a:r>
          </a:p>
          <a:p>
            <a:r>
              <a:rPr lang="" altLang="en-US" dirty="0"/>
              <a:t>其实过程还是很清晰简单的，但是即使是这样的过程，相对于后面的框架就显得很复杂了。至少别的不用手写反传。</a:t>
            </a:r>
          </a:p>
          <a:p>
            <a:endParaRPr lang="" altLang="en-US" dirty="0"/>
          </a:p>
          <a:p>
            <a:r>
              <a:rPr lang="" altLang="en-US" dirty="0"/>
              <a:t>其他几个要注意的地方：首先是数据维度：H W CH B。</a:t>
            </a:r>
          </a:p>
          <a:p>
            <a:r>
              <a:rPr lang="" altLang="en-US" dirty="0"/>
              <a:t>关于GPU的设定和使用：首先需要支持cuda，然后指定使用某个gpu需要在matlab中指定，多GPU的话也很简单，有内建函数。</a:t>
            </a:r>
          </a:p>
          <a:p>
            <a:r>
              <a:rPr lang="" altLang="en-US" dirty="0"/>
              <a:t>然后他可以较为简单的自定义层，可以使用matlab的语言按照梯度的定义写。但是这种方法效率太低。</a:t>
            </a:r>
          </a:p>
          <a:p>
            <a:endParaRPr lang="" altLang="en-US" dirty="0"/>
          </a:p>
          <a:p>
            <a:r>
              <a:rPr lang="" altLang="en-US" dirty="0"/>
              <a:t>用了一年多的matconvnet，总的来说matconvnet本身就是个最大的坑，所以不建议大家入坑！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en-US" dirty="0"/>
              <a:t>pytorch是有facebook基于torch开发的深度学习框架。他支持动态计算图的构建，非常容易上手，而且调试简单，拥有很大的community，所以问题解决也很快，只要你用，你就会爱上他。之前郑老师讲过一些相关内容，所以这里就相对简单的介绍一下。</a:t>
            </a:r>
          </a:p>
          <a:p>
            <a:endParaRPr lang="" altLang="en-US" dirty="0"/>
          </a:p>
          <a:p>
            <a:r>
              <a:rPr lang="" altLang="en-US" dirty="0"/>
              <a:t>安装也很简单，按照官方教程一句话就可以。</a:t>
            </a:r>
          </a:p>
          <a:p>
            <a:endParaRPr lang="" altLang="en-US" dirty="0"/>
          </a:p>
          <a:p>
            <a:r>
              <a:rPr lang="" altLang="en-US" dirty="0"/>
              <a:t>网络的构建上：pytorch是通过类来定义网络的，这个类中基本上包含两个方法：第一个用来定义网络有那些层，第二个用来定义网络中这些层的连接关系，这样之后就得到一个网络了，然后实例化这个类，得到model。这里不需要写反传，因为pytorch有一个反循环机制，</a:t>
            </a:r>
            <a:r>
              <a:rPr lang="en-US" altLang="en-US" dirty="0" err="1">
                <a:sym typeface="+mn-ea"/>
              </a:rPr>
              <a:t>只要用的所有操作是pytorch中提供的</a:t>
            </a:r>
            <a:r>
              <a:rPr lang="" altLang="en-US" dirty="0">
                <a:sym typeface="+mn-ea"/>
              </a:rPr>
              <a:t>（就是说你得在pytorch框架下进行操作），他</a:t>
            </a:r>
            <a:r>
              <a:rPr lang="" altLang="en-US" dirty="0"/>
              <a:t>会自动根据大家构建的网络计算反传，非常方便。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en-US" dirty="0"/>
              <a:t>那么如何使用pytorch构建和训练网络呢？很简单</a:t>
            </a:r>
          </a:p>
          <a:p>
            <a:r>
              <a:rPr lang="" altLang="en-US" dirty="0"/>
              <a:t>准备好训练，测试和验证数据</a:t>
            </a:r>
          </a:p>
          <a:p>
            <a:r>
              <a:rPr lang="" altLang="en-US" dirty="0"/>
              <a:t>构建一个网络</a:t>
            </a:r>
          </a:p>
          <a:p>
            <a:r>
              <a:rPr lang="" altLang="en-US" dirty="0"/>
              <a:t>选定优化器，更新网络，不需要自己写反传。（当你在一个框架下要自己手写反串的时候，就会知道这个有多方便了。）</a:t>
            </a:r>
          </a:p>
          <a:p>
            <a:endParaRPr lang="" altLang="en-US" dirty="0"/>
          </a:p>
          <a:p>
            <a:r>
              <a:rPr lang="" altLang="en-US" dirty="0"/>
              <a:t>之后一些特别的点：</a:t>
            </a:r>
          </a:p>
          <a:p>
            <a:r>
              <a:rPr lang="" altLang="en-US" dirty="0"/>
              <a:t>数据上是：</a:t>
            </a:r>
          </a:p>
          <a:p>
            <a:r>
              <a:rPr lang="" altLang="en-US" dirty="0"/>
              <a:t>如果要使用多卡计算，一般使用Dataparallel这个包就可以。他是把一个epoch中的数据划分到多个GPU中分别进行计算，并在最后将各自的结果合并到一起。这里有个地方要注意：5个data，每个8G，有4张卡，每个12G，看似是够的，但是却会出现OOM的错误，因为一个数据不可分。</a:t>
            </a:r>
          </a:p>
          <a:p>
            <a:r>
              <a:rPr lang="" altLang="en-US" dirty="0"/>
              <a:t>支持动态图的构建：不同的epoch可以用来更新不同的网络。</a:t>
            </a:r>
          </a:p>
          <a:p>
            <a:endParaRPr lang="" altLang="en-US" dirty="0"/>
          </a:p>
          <a:p>
            <a:r>
              <a:rPr lang="zh-CN" altLang="en-US" dirty="0"/>
              <a:t>所以总的来说，还是建议大家入坑</a:t>
            </a:r>
            <a:r>
              <a:rPr lang="en-US" altLang="zh-CN" dirty="0" err="1"/>
              <a:t>pytorch</a:t>
            </a:r>
            <a:r>
              <a:rPr lang="zh-CN" altLang="en-US" dirty="0"/>
              <a:t>，高效。</a:t>
            </a:r>
            <a:endParaRPr lang="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比如做个猫狗分类问题。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0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9286-E089-4F92-8F0A-FF19D22B9A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5CB-4391-4758-85A8-6D8440181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9286-E089-4F92-8F0A-FF19D22B9A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5CB-4391-4758-85A8-6D8440181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9286-E089-4F92-8F0A-FF19D22B9A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5CB-4391-4758-85A8-6D8440181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9286-E089-4F92-8F0A-FF19D22B9A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5CB-4391-4758-85A8-6D8440181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9286-E089-4F92-8F0A-FF19D22B9A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5CB-4391-4758-85A8-6D8440181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9286-E089-4F92-8F0A-FF19D22B9A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5CB-4391-4758-85A8-6D8440181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9286-E089-4F92-8F0A-FF19D22B9A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5CB-4391-4758-85A8-6D8440181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9286-E089-4F92-8F0A-FF19D22B9A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5CB-4391-4758-85A8-6D8440181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9286-E089-4F92-8F0A-FF19D22B9A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5CB-4391-4758-85A8-6D8440181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9286-E089-4F92-8F0A-FF19D22B9A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5CB-4391-4758-85A8-6D8440181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9286-E089-4F92-8F0A-FF19D22B9A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D5CB-4391-4758-85A8-6D8440181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9286-E089-4F92-8F0A-FF19D22B9AA0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D5CB-4391-4758-85A8-6D8440181A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7650" y="2170430"/>
            <a:ext cx="8667115" cy="996950"/>
          </a:xfrm>
        </p:spPr>
        <p:txBody>
          <a:bodyPr/>
          <a:lstStyle/>
          <a:p>
            <a:r>
              <a:rPr lang="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and Deep Learning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935220"/>
            <a:ext cx="6858000" cy="474980"/>
          </a:xfrm>
        </p:spPr>
        <p:txBody>
          <a:bodyPr/>
          <a:lstStyle/>
          <a:p>
            <a:r>
              <a:rPr lang="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Jiayong Peng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7575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easy to use;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efficient;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large community.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just a simple command.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Network construction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 layers;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build connections.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025" y="1825625"/>
            <a:ext cx="3616325" cy="723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00" y="2695575"/>
            <a:ext cx="3473450" cy="3914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and train a network</a:t>
            </a:r>
          </a:p>
          <a:p>
            <a:pPr>
              <a:buFont typeface="Wingdings" panose="05000000000000000000" charset="0"/>
              <a:buChar char="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prepare training, testing, validation data;</a:t>
            </a:r>
          </a:p>
          <a:p>
            <a:pPr>
              <a:buFont typeface="Wingdings" panose="05000000000000000000" charset="0"/>
              <a:buChar char="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build network;</a:t>
            </a:r>
          </a:p>
          <a:p>
            <a:pPr>
              <a:buFont typeface="Wingdings" panose="05000000000000000000" charset="0"/>
              <a:buChar char="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assign optimizer, update the network.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Special 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data: B, CH, H, 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gpu config: cuda, multi-gpu 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DataParallel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support dynamic network construction</a:t>
            </a:r>
          </a:p>
          <a:p>
            <a:pPr marL="0" indent="0"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15" y="2905125"/>
            <a:ext cx="2692400" cy="104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Suggestions on development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Know what you want to do;</a:t>
            </a:r>
          </a:p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Search for references (paper, code);</a:t>
            </a:r>
          </a:p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Choose a framework;</a:t>
            </a:r>
          </a:p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Design experiments;</a:t>
            </a:r>
          </a:p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Write code (from scratch or based on others);</a:t>
            </a:r>
          </a:p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Debug...</a:t>
            </a:r>
          </a:p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Get results and have fun~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Suggestions on research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Master some basic knowledge;</a:t>
            </a:r>
          </a:p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Know your field;</a:t>
            </a:r>
          </a:p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Read papers (admire others);</a:t>
            </a:r>
          </a:p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Find points (“attack” others);</a:t>
            </a:r>
          </a:p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Design experiments (from scratch or based on others);</a:t>
            </a:r>
          </a:p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Analyse and redesign (talk with others);</a:t>
            </a:r>
          </a:p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Get the reqiured results;</a:t>
            </a:r>
          </a:p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Publish your work!</a:t>
            </a: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Self-introduction and experience</a:t>
            </a:r>
            <a:endParaRPr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Research interests</a:t>
            </a:r>
          </a:p>
          <a:p>
            <a:pPr>
              <a:buFont typeface="Wingdings" panose="05000000000000000000" charset="0"/>
              <a:buChar char="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light field depth estimation;</a:t>
            </a:r>
          </a:p>
          <a:p>
            <a:pPr>
              <a:buFont typeface="Wingdings" panose="05000000000000000000" charset="0"/>
              <a:buChar char="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3D reconstruction;</a:t>
            </a:r>
          </a:p>
          <a:p>
            <a:pPr>
              <a:buFont typeface="Wingdings" panose="05000000000000000000" charset="0"/>
              <a:buChar char="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single photon depth reconstruction.</a:t>
            </a:r>
          </a:p>
          <a:p>
            <a:pPr>
              <a:buFont typeface="Wingdings" panose="05000000000000000000" charset="0"/>
              <a:buChar char=""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  <a:p>
            <a:pPr>
              <a:buFont typeface="Wingdings" panose="05000000000000000000" charset="0"/>
              <a:buChar char="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Practice makes perfect;</a:t>
            </a:r>
          </a:p>
          <a:p>
            <a:pPr>
              <a:buFont typeface="Wingdings" panose="05000000000000000000" charset="0"/>
              <a:buChar char="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Read more and talk more;</a:t>
            </a:r>
          </a:p>
          <a:p>
            <a:pPr>
              <a:buFont typeface="Wingdings" panose="05000000000000000000" charset="0"/>
              <a:buChar char="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Consult with others.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5B2084-64E4-4CE4-B166-FEF26EE42828}"/>
              </a:ext>
            </a:extLst>
          </p:cNvPr>
          <p:cNvSpPr txBox="1"/>
          <p:nvPr/>
        </p:nvSpPr>
        <p:spPr>
          <a:xfrm>
            <a:off x="1716090" y="2794000"/>
            <a:ext cx="5711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and Good luck!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5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</a:p>
          <a:p>
            <a:pPr>
              <a:buFont typeface="Wingdings" panose="05000000000000000000" charset="0"/>
              <a:buChar char=""/>
            </a:pPr>
            <a:r>
              <a:rPr lang="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</a:p>
          <a:p>
            <a:pPr>
              <a:buFont typeface="Wingdings" panose="05000000000000000000" charset="0"/>
              <a:buChar char=""/>
            </a:pPr>
            <a:r>
              <a:rPr lang="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on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Suggestions on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Self-introduction and experience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5" y="2632710"/>
            <a:ext cx="4050030" cy="3197860"/>
          </a:xfrm>
          <a:prstGeom prst="rect">
            <a:avLst/>
          </a:prstGeom>
        </p:spPr>
      </p:pic>
      <p:pic>
        <p:nvPicPr>
          <p:cNvPr id="6" name="Picture 5" descr="w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285" y="2759710"/>
            <a:ext cx="413956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Special examples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" y="3136520"/>
            <a:ext cx="3860800" cy="283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080" y="3136520"/>
            <a:ext cx="3820795" cy="2832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73D2CF7-EC12-4E55-B44C-55072D883B3C}"/>
              </a:ext>
            </a:extLst>
          </p:cNvPr>
          <p:cNvSpPr txBox="1"/>
          <p:nvPr/>
        </p:nvSpPr>
        <p:spPr>
          <a:xfrm>
            <a:off x="1462649" y="263225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远程虚拟设备查询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2779C2-2D96-49AD-BA46-FD8662058799}"/>
              </a:ext>
            </a:extLst>
          </p:cNvPr>
          <p:cNvSpPr txBox="1"/>
          <p:nvPr/>
        </p:nvSpPr>
        <p:spPr>
          <a:xfrm>
            <a:off x="5462196" y="26322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植物种类查询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examples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985" y="2913720"/>
            <a:ext cx="3479165" cy="3854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2913720"/>
            <a:ext cx="4590415" cy="3695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089B5F-3D2E-43F4-8F43-57E8BBE4F458}"/>
              </a:ext>
            </a:extLst>
          </p:cNvPr>
          <p:cNvSpPr txBox="1"/>
          <p:nvPr/>
        </p:nvSpPr>
        <p:spPr>
          <a:xfrm>
            <a:off x="2193329" y="2409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天气查询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58BBFC-DE9F-4E16-ADE4-4873CA73F428}"/>
              </a:ext>
            </a:extLst>
          </p:cNvPr>
          <p:cNvSpPr txBox="1"/>
          <p:nvPr/>
        </p:nvSpPr>
        <p:spPr>
          <a:xfrm>
            <a:off x="6165841" y="24094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租房信息查询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Special examples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950395"/>
            <a:ext cx="4042410" cy="3209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585" y="2950395"/>
            <a:ext cx="4030345" cy="32099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9CBEC4A-5A31-4286-9A62-C939DABC4B4D}"/>
              </a:ext>
            </a:extLst>
          </p:cNvPr>
          <p:cNvSpPr txBox="1"/>
          <p:nvPr/>
        </p:nvSpPr>
        <p:spPr>
          <a:xfrm>
            <a:off x="1991082" y="24461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聊天软件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763C79-4A79-485A-A795-C16A736F557B}"/>
              </a:ext>
            </a:extLst>
          </p:cNvPr>
          <p:cNvSpPr txBox="1"/>
          <p:nvPr/>
        </p:nvSpPr>
        <p:spPr>
          <a:xfrm>
            <a:off x="5910927" y="24461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视频更新查询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4693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 problems</a:t>
            </a:r>
          </a:p>
          <a:p>
            <a:pPr>
              <a:buFont typeface="Wingdings" panose="05000000000000000000" charset="0"/>
              <a:buChar char="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delay (better not)</a:t>
            </a:r>
          </a:p>
          <a:p>
            <a:pPr>
              <a:buFont typeface="Wingdings" panose="05000000000000000000" charset="0"/>
              <a:buChar char="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report (clear, detailed)</a:t>
            </a:r>
          </a:p>
          <a:p>
            <a:pPr>
              <a:buFont typeface="Wingdings" panose="05000000000000000000" charset="0"/>
              <a:buChar char="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coding (well-organized)</a:t>
            </a:r>
          </a:p>
          <a:p>
            <a:pPr>
              <a:buFont typeface="Wingdings" panose="05000000000000000000" charset="0"/>
              <a:buChar char="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idea (try the one you want)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 suggestions</a:t>
            </a:r>
          </a:p>
          <a:p>
            <a:pPr>
              <a:buFont typeface="Wingdings" panose="05000000000000000000" charset="0"/>
              <a:buChar char="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 not delay;</a:t>
            </a:r>
          </a:p>
          <a:p>
            <a:pPr>
              <a:buFont typeface="Wingdings" panose="05000000000000000000" charset="0"/>
              <a:buChar char="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spend more time writing your report;</a:t>
            </a:r>
          </a:p>
          <a:p>
            <a:pPr>
              <a:buFont typeface="Wingdings" panose="05000000000000000000" charset="0"/>
              <a:buChar char="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it's possible, try something you want.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onvNet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(complicated)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easy to develop 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(hard to custermize)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downsample and compile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Network construction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simpleNN;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dagNN;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20" y="1920875"/>
            <a:ext cx="2009775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015" y="5056505"/>
            <a:ext cx="6380480" cy="1221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765" y="3705225"/>
            <a:ext cx="4316730" cy="2969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onvNet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and train a network</a:t>
            </a:r>
          </a:p>
          <a:p>
            <a:pPr>
              <a:buFont typeface="Wingdings" panose="05000000000000000000" charset="0"/>
              <a:buChar char="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prepare training, testing and validation data.</a:t>
            </a:r>
            <a:endParaRPr lang="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"/>
            </a:pPr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layers;</a:t>
            </a:r>
          </a:p>
          <a:p>
            <a:pPr>
              <a:buFont typeface="Wingdings" panose="05000000000000000000" charset="0"/>
              <a:buChar char=""/>
            </a:pPr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forward and </a:t>
            </a:r>
            <a:r>
              <a:rPr lang="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charset="0"/>
              <a:buChar char=""/>
            </a:pPr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optimizer, learning rate and update net.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H, W, CH, B;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config (cuda, assign gpu, multi-gpu);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handcraft back propagation.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0" y="1331595"/>
            <a:ext cx="4899025" cy="5339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015" y="2506980"/>
            <a:ext cx="6008370" cy="2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886</Words>
  <Application>Microsoft Office PowerPoint</Application>
  <PresentationFormat>全屏显示(4:3)</PresentationFormat>
  <Paragraphs>142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Python and Deep Learning</vt:lpstr>
      <vt:lpstr>Outlines</vt:lpstr>
      <vt:lpstr>Homework</vt:lpstr>
      <vt:lpstr>Homework</vt:lpstr>
      <vt:lpstr>Homework</vt:lpstr>
      <vt:lpstr>Homework</vt:lpstr>
      <vt:lpstr>Homework</vt:lpstr>
      <vt:lpstr>MatConvNet</vt:lpstr>
      <vt:lpstr>MatConvNet</vt:lpstr>
      <vt:lpstr>Pytorch</vt:lpstr>
      <vt:lpstr>Pytorch</vt:lpstr>
      <vt:lpstr>Suggestions on development</vt:lpstr>
      <vt:lpstr>Suggestions on research</vt:lpstr>
      <vt:lpstr>Self-introduction and experience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彭 家勇</cp:lastModifiedBy>
  <cp:revision>299</cp:revision>
  <dcterms:created xsi:type="dcterms:W3CDTF">2019-05-13T10:04:32Z</dcterms:created>
  <dcterms:modified xsi:type="dcterms:W3CDTF">2019-05-13T10:57:25Z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