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92D050"/>
    <a:srgbClr val="FEC630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EE868-ECCE-48CE-A033-A757A6481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DAEFA-0068-4FAD-9169-E91B6D98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48404-9AE1-4E69-99A7-906ED07A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7235A-8B33-4444-AAF4-6A8F92C2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D4CC67-9A19-42A9-91ED-2BE56A9E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58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89DD7-F535-4AEB-BDAE-E8AF9DB7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127601-A0BA-46A2-A789-E93833C91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D44EA-BFFD-47F4-AC3A-1BBB4C5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446CA7-339D-4A88-954A-F4911A6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BF2FD-8235-4545-A95B-379234B0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82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AFDD59-1A9D-49D0-9547-E51C57335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E94B71-5A0B-46A2-AAF6-7C38E373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C091D-8BB1-418D-A8F5-9B909BE7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760A51-E612-46BD-B9F1-4E551139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05CDB-E94E-4365-B42D-653D627A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81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DE5D-B339-4469-9E08-B369298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E4F86-C022-4B93-9077-3F3180C9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989AE-36F4-4F45-9F9C-BD556CBC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DE7C2-F25D-4B9F-87A3-EA3D5ADF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BF025-78CF-4F54-B62A-2E37550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C0259-DD35-46AB-A51F-84DFB37D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16A078-60FB-41E0-BC6A-BDED8034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D2715-C869-4D14-9FE4-C06846E4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816BB-7EB5-49E8-AADC-7C185C40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AB4A18-A2C9-4EBD-A5C5-2187906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8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E293-18AE-4077-9603-BFC15370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B3226-1FD7-4961-BAAD-9818308FD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2D4D13-CA1B-409C-BE12-0FA28B477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7E81F-DE54-4A84-912C-245E00E8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EA77D-5FBA-42FB-9552-0C377F81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17A06-8520-49A1-9FEF-6AFC5D7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0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2E87E-3C4D-49AA-9557-D093F70C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675B5C-586E-4A81-8212-99DC4DB36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917285-3500-40BA-891E-F8C37404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F796E8-443E-4B84-8183-5BD97BDA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DC4C4D-C089-43D0-A81A-1BE684A28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4C391-D7C3-4CC8-BCC7-6EB59926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BC592C-BB00-4A15-8377-B93B0DFA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551D56-C2EB-4200-8C89-E94F2D75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41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AFD23-0FA7-42FD-8847-69784B48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8EA585-2365-4CA4-814C-828B7E67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1C361C-ED6D-4E2B-98C6-F7B9D58F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44BCBC-8F59-4A02-B565-B4B8E210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CA9641-7EAF-494A-8E70-8DEB6FE2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738A3E-0E02-4D72-97F1-E4DC2EF8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A2562D-D659-45C3-85B4-13E47FC0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74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F92DA-778C-42F4-A523-AA81B16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C4129-042C-4409-A9D3-4F8A235B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0C21EE-6A21-445D-86FE-B92527DE5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D06AFE-2522-486D-A63C-3A8918F3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95000D-B6CC-48F6-B618-C40A7990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FC6CF-7194-41C4-8B98-E6BE79E7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22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A153C-BB87-4993-93E3-EC9EFC7C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B333F1-588F-48BC-8E08-F064F0A5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23E888-D1C6-4E7B-9065-99A62BA9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BCA3AC-0A30-435B-95B7-8DE1780E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1799E8-5266-497B-B351-6A4EEB1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C1C5DA-ACCA-4CB5-8499-CECCA56A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7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E9E650-9198-4D8D-B0D2-2025440C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9A126E-90A7-4FFB-909E-E9E73DAF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97812-0C0E-40A0-B696-E1834F9DD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4FCC-E642-4F7C-A6B8-8A6CA5A882DF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B87C6-792E-46FB-A926-47167E77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5E851-D198-4A8A-BDE4-B0D43606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9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49">
            <a:extLst>
              <a:ext uri="{FF2B5EF4-FFF2-40B4-BE49-F238E27FC236}">
                <a16:creationId xmlns:a16="http://schemas.microsoft.com/office/drawing/2014/main" id="{615E0D3E-6206-40CF-84DE-4555FA69C764}"/>
              </a:ext>
            </a:extLst>
          </p:cNvPr>
          <p:cNvSpPr txBox="1"/>
          <p:nvPr/>
        </p:nvSpPr>
        <p:spPr>
          <a:xfrm>
            <a:off x="2185523" y="1141141"/>
            <a:ext cx="103633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00" b="0" i="0" u="none" strike="noStrike" kern="1200" cap="none" spc="0" normalizeH="0" baseline="0" noProof="0" dirty="0">
                <a:ln>
                  <a:noFill/>
                </a:ln>
                <a:solidFill>
                  <a:srgbClr val="FF596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CoopComunitária</a:t>
            </a:r>
            <a:endParaRPr kumimoji="0" lang="en-US" sz="11800" b="0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27" name="TextBox 57">
            <a:extLst>
              <a:ext uri="{FF2B5EF4-FFF2-40B4-BE49-F238E27FC236}">
                <a16:creationId xmlns:a16="http://schemas.microsoft.com/office/drawing/2014/main" id="{53A5D287-4289-4B70-83D0-B8F29E85F93C}"/>
              </a:ext>
            </a:extLst>
          </p:cNvPr>
          <p:cNvSpPr txBox="1"/>
          <p:nvPr/>
        </p:nvSpPr>
        <p:spPr>
          <a:xfrm>
            <a:off x="1804523" y="3641702"/>
            <a:ext cx="8766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D7373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Gabriel Jorge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Gabriel William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Gabriela Alves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Geovana de Jesus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Giovani José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140" name="TextBox 56">
            <a:extLst>
              <a:ext uri="{FF2B5EF4-FFF2-40B4-BE49-F238E27FC236}">
                <a16:creationId xmlns:a16="http://schemas.microsoft.com/office/drawing/2014/main" id="{8EE55B79-A47A-487B-9143-EA1C73489AFF}"/>
              </a:ext>
            </a:extLst>
          </p:cNvPr>
          <p:cNvSpPr txBox="1"/>
          <p:nvPr/>
        </p:nvSpPr>
        <p:spPr>
          <a:xfrm>
            <a:off x="2777390" y="277090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52CBB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Squad 30 - Recode</a:t>
            </a:r>
          </a:p>
        </p:txBody>
      </p:sp>
    </p:spTree>
    <p:extLst>
      <p:ext uri="{BB962C8B-B14F-4D97-AF65-F5344CB8AC3E}">
        <p14:creationId xmlns:p14="http://schemas.microsoft.com/office/powerpoint/2010/main" val="222230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B92413E5-3B3F-5F09-D0A2-E325073D4BD4}"/>
              </a:ext>
            </a:extLst>
          </p:cNvPr>
          <p:cNvSpPr/>
          <p:nvPr/>
        </p:nvSpPr>
        <p:spPr>
          <a:xfrm>
            <a:off x="3670300" y="-1"/>
            <a:ext cx="8521700" cy="68580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AA998ED-2E90-384C-0839-1CE21434E28A}"/>
              </a:ext>
            </a:extLst>
          </p:cNvPr>
          <p:cNvGrpSpPr/>
          <p:nvPr/>
        </p:nvGrpSpPr>
        <p:grpSpPr>
          <a:xfrm>
            <a:off x="-8632372" y="102065"/>
            <a:ext cx="12205703" cy="6858001"/>
            <a:chOff x="0" y="-1"/>
            <a:chExt cx="12205703" cy="68580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331DA25-3DFE-6406-2857-92E62391E4DA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5534DDA-04E1-9477-7D49-168C92236C53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7DD161-293B-CC61-6AED-F5E9EC43888D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Problema</a:t>
              </a:r>
            </a:p>
          </p:txBody>
        </p:sp>
        <p:sp>
          <p:nvSpPr>
            <p:cNvPr id="8" name="Oval 53">
              <a:extLst>
                <a:ext uri="{FF2B5EF4-FFF2-40B4-BE49-F238E27FC236}">
                  <a16:creationId xmlns:a16="http://schemas.microsoft.com/office/drawing/2014/main" id="{14256A5C-D53F-99D2-A31D-13A49B19C6FE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áfico 8" descr="Brainstorm com preenchimento sólido">
              <a:extLst>
                <a:ext uri="{FF2B5EF4-FFF2-40B4-BE49-F238E27FC236}">
                  <a16:creationId xmlns:a16="http://schemas.microsoft.com/office/drawing/2014/main" id="{CE747D17-682F-182A-0F78-28CD56FC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27289E8-54C1-918F-3FEE-116200B3DEDA}"/>
              </a:ext>
            </a:extLst>
          </p:cNvPr>
          <p:cNvGrpSpPr/>
          <p:nvPr/>
        </p:nvGrpSpPr>
        <p:grpSpPr>
          <a:xfrm>
            <a:off x="-9127672" y="102066"/>
            <a:ext cx="12205703" cy="6858001"/>
            <a:chOff x="0" y="-1"/>
            <a:chExt cx="12205703" cy="685800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4A171B5-2C16-516A-C1AF-9682FF284716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B23ADEB-FE9A-EE08-FBE9-420A71672AB0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8AA95B1-69C4-C442-822F-42604D5CCB6F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Impactos</a:t>
              </a:r>
            </a:p>
          </p:txBody>
        </p:sp>
        <p:sp>
          <p:nvSpPr>
            <p:cNvPr id="28" name="Oval 53">
              <a:extLst>
                <a:ext uri="{FF2B5EF4-FFF2-40B4-BE49-F238E27FC236}">
                  <a16:creationId xmlns:a16="http://schemas.microsoft.com/office/drawing/2014/main" id="{78AAA4B3-064C-40AF-343E-C13059F072C9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áfico 28" descr="Brainstorm com preenchimento sólido">
              <a:extLst>
                <a:ext uri="{FF2B5EF4-FFF2-40B4-BE49-F238E27FC236}">
                  <a16:creationId xmlns:a16="http://schemas.microsoft.com/office/drawing/2014/main" id="{9D0DFAC7-558D-E46A-D632-1A7081DB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3234D8D-3CE7-AD2B-82B1-4719143F3DB3}"/>
              </a:ext>
            </a:extLst>
          </p:cNvPr>
          <p:cNvGrpSpPr/>
          <p:nvPr/>
        </p:nvGrpSpPr>
        <p:grpSpPr>
          <a:xfrm>
            <a:off x="-9593404" y="34057"/>
            <a:ext cx="12205705" cy="6858001"/>
            <a:chOff x="0" y="-1"/>
            <a:chExt cx="12205705" cy="685800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034AAFC-7A2C-1E85-4042-C9615F5CFBC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79A05F58-C2B3-6EC5-A7F2-A6D5176F7E9B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289C741-BEF5-72EB-B10A-454DAD80CEE3}"/>
                </a:ext>
              </a:extLst>
            </p:cNvPr>
            <p:cNvSpPr txBox="1"/>
            <p:nvPr/>
          </p:nvSpPr>
          <p:spPr>
            <a:xfrm rot="16200000">
              <a:off x="10536341" y="2881277"/>
              <a:ext cx="2692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Público-alvo</a:t>
              </a:r>
            </a:p>
          </p:txBody>
        </p:sp>
        <p:sp>
          <p:nvSpPr>
            <p:cNvPr id="34" name="Oval 53">
              <a:extLst>
                <a:ext uri="{FF2B5EF4-FFF2-40B4-BE49-F238E27FC236}">
                  <a16:creationId xmlns:a16="http://schemas.microsoft.com/office/drawing/2014/main" id="{4BCAA6DE-2E5B-B32A-E579-33D0BD7188D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Gráfico 34" descr="Brainstorm com preenchimento sólido">
              <a:extLst>
                <a:ext uri="{FF2B5EF4-FFF2-40B4-BE49-F238E27FC236}">
                  <a16:creationId xmlns:a16="http://schemas.microsoft.com/office/drawing/2014/main" id="{1E977354-1306-730C-3FB2-A39F9FE5F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72C83FD-E17C-5F47-BD6D-E8AE53299329}"/>
              </a:ext>
            </a:extLst>
          </p:cNvPr>
          <p:cNvGrpSpPr/>
          <p:nvPr/>
        </p:nvGrpSpPr>
        <p:grpSpPr>
          <a:xfrm>
            <a:off x="-10088704" y="0"/>
            <a:ext cx="12231536" cy="6858001"/>
            <a:chOff x="0" y="-1"/>
            <a:chExt cx="12231536" cy="6858001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A8F3949-88F8-F292-3D1C-191E605710F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D110C52D-A05E-231C-DD08-836676E744E8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0CC03DD-E107-A961-C377-A91551017E6F}"/>
                </a:ext>
              </a:extLst>
            </p:cNvPr>
            <p:cNvSpPr txBox="1"/>
            <p:nvPr/>
          </p:nvSpPr>
          <p:spPr>
            <a:xfrm rot="16200000">
              <a:off x="10760706" y="2988791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</a:rPr>
                <a:t>Ideia</a:t>
              </a:r>
            </a:p>
          </p:txBody>
        </p:sp>
        <p:sp>
          <p:nvSpPr>
            <p:cNvPr id="40" name="Oval 53">
              <a:extLst>
                <a:ext uri="{FF2B5EF4-FFF2-40B4-BE49-F238E27FC236}">
                  <a16:creationId xmlns:a16="http://schemas.microsoft.com/office/drawing/2014/main" id="{E342E0DA-255F-42EB-19FA-3962DE65169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" name="Gráfico 40" descr="Brainstorm com preenchimento sólido">
              <a:extLst>
                <a:ext uri="{FF2B5EF4-FFF2-40B4-BE49-F238E27FC236}">
                  <a16:creationId xmlns:a16="http://schemas.microsoft.com/office/drawing/2014/main" id="{05A48ECD-7C4E-FF9B-8020-68350A67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F49EDFC-7EA3-F0A7-FE84-30A8A5E650A4}"/>
              </a:ext>
            </a:extLst>
          </p:cNvPr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EFE8299-87D7-8432-5987-0447BA5DBF0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FA99A77-CA55-A628-17A8-16F7335B9114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5BD1DED-B439-4D52-8A03-460D3B1F0047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avaliações</a:t>
              </a:r>
            </a:p>
          </p:txBody>
        </p:sp>
        <p:sp>
          <p:nvSpPr>
            <p:cNvPr id="46" name="Oval 53">
              <a:extLst>
                <a:ext uri="{FF2B5EF4-FFF2-40B4-BE49-F238E27FC236}">
                  <a16:creationId xmlns:a16="http://schemas.microsoft.com/office/drawing/2014/main" id="{0D276662-7DB3-F328-7DB0-EE3B924E1AFF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Gráfico 46" descr="Brainstorm com preenchimento sólido">
              <a:extLst>
                <a:ext uri="{FF2B5EF4-FFF2-40B4-BE49-F238E27FC236}">
                  <a16:creationId xmlns:a16="http://schemas.microsoft.com/office/drawing/2014/main" id="{89BC01A1-3779-A272-5FE6-9F77B97E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sp>
        <p:nvSpPr>
          <p:cNvPr id="55" name="TextBox 56">
            <a:extLst>
              <a:ext uri="{FF2B5EF4-FFF2-40B4-BE49-F238E27FC236}">
                <a16:creationId xmlns:a16="http://schemas.microsoft.com/office/drawing/2014/main" id="{1A00BFD2-E9F7-34F6-0308-28F349002B74}"/>
              </a:ext>
            </a:extLst>
          </p:cNvPr>
          <p:cNvSpPr txBox="1"/>
          <p:nvPr/>
        </p:nvSpPr>
        <p:spPr>
          <a:xfrm>
            <a:off x="4303529" y="907249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52CBB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CoopComunitária</a:t>
            </a:r>
          </a:p>
        </p:txBody>
      </p:sp>
      <p:pic>
        <p:nvPicPr>
          <p:cNvPr id="58" name="Imagem 57" descr="Ícone, Gráfico de bolhas&#10;&#10;Descrição gerada automaticamente">
            <a:extLst>
              <a:ext uri="{FF2B5EF4-FFF2-40B4-BE49-F238E27FC236}">
                <a16:creationId xmlns:a16="http://schemas.microsoft.com/office/drawing/2014/main" id="{7A7C549D-C1BD-B95B-B334-EA80B6C73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32" y="2235867"/>
            <a:ext cx="4433090" cy="33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AA998ED-2E90-384C-0839-1CE21434E28A}"/>
              </a:ext>
            </a:extLst>
          </p:cNvPr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331DA25-3DFE-6406-2857-92E62391E4DA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5534DDA-04E1-9477-7D49-168C92236C53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7DD161-293B-CC61-6AED-F5E9EC43888D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Problema</a:t>
              </a:r>
            </a:p>
          </p:txBody>
        </p:sp>
        <p:sp>
          <p:nvSpPr>
            <p:cNvPr id="8" name="Oval 53">
              <a:extLst>
                <a:ext uri="{FF2B5EF4-FFF2-40B4-BE49-F238E27FC236}">
                  <a16:creationId xmlns:a16="http://schemas.microsoft.com/office/drawing/2014/main" id="{14256A5C-D53F-99D2-A31D-13A49B19C6FE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áfico 8" descr="Brainstorm com preenchimento sólido">
              <a:extLst>
                <a:ext uri="{FF2B5EF4-FFF2-40B4-BE49-F238E27FC236}">
                  <a16:creationId xmlns:a16="http://schemas.microsoft.com/office/drawing/2014/main" id="{CE747D17-682F-182A-0F78-28CD56FC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27289E8-54C1-918F-3FEE-116200B3DEDA}"/>
              </a:ext>
            </a:extLst>
          </p:cNvPr>
          <p:cNvGrpSpPr/>
          <p:nvPr/>
        </p:nvGrpSpPr>
        <p:grpSpPr>
          <a:xfrm>
            <a:off x="-9127672" y="102066"/>
            <a:ext cx="12205703" cy="6858001"/>
            <a:chOff x="0" y="-1"/>
            <a:chExt cx="12205703" cy="685800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4A171B5-2C16-516A-C1AF-9682FF284716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B23ADEB-FE9A-EE08-FBE9-420A71672AB0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8AA95B1-69C4-C442-822F-42604D5CCB6F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Impactos</a:t>
              </a:r>
            </a:p>
          </p:txBody>
        </p:sp>
        <p:sp>
          <p:nvSpPr>
            <p:cNvPr id="28" name="Oval 53">
              <a:extLst>
                <a:ext uri="{FF2B5EF4-FFF2-40B4-BE49-F238E27FC236}">
                  <a16:creationId xmlns:a16="http://schemas.microsoft.com/office/drawing/2014/main" id="{78AAA4B3-064C-40AF-343E-C13059F072C9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áfico 28" descr="Brainstorm com preenchimento sólido">
              <a:extLst>
                <a:ext uri="{FF2B5EF4-FFF2-40B4-BE49-F238E27FC236}">
                  <a16:creationId xmlns:a16="http://schemas.microsoft.com/office/drawing/2014/main" id="{9D0DFAC7-558D-E46A-D632-1A7081DB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3234D8D-3CE7-AD2B-82B1-4719143F3DB3}"/>
              </a:ext>
            </a:extLst>
          </p:cNvPr>
          <p:cNvGrpSpPr/>
          <p:nvPr/>
        </p:nvGrpSpPr>
        <p:grpSpPr>
          <a:xfrm>
            <a:off x="-9593404" y="34057"/>
            <a:ext cx="12205704" cy="6858001"/>
            <a:chOff x="0" y="-1"/>
            <a:chExt cx="12205704" cy="685800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034AAFC-7A2C-1E85-4042-C9615F5CFBC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79A05F58-C2B3-6EC5-A7F2-A6D5176F7E9B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289C741-BEF5-72EB-B10A-454DAD80CEE3}"/>
                </a:ext>
              </a:extLst>
            </p:cNvPr>
            <p:cNvSpPr txBox="1"/>
            <p:nvPr/>
          </p:nvSpPr>
          <p:spPr>
            <a:xfrm rot="16200000">
              <a:off x="10591599" y="2668642"/>
              <a:ext cx="2581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Público-alvo</a:t>
              </a:r>
            </a:p>
          </p:txBody>
        </p:sp>
        <p:sp>
          <p:nvSpPr>
            <p:cNvPr id="34" name="Oval 53">
              <a:extLst>
                <a:ext uri="{FF2B5EF4-FFF2-40B4-BE49-F238E27FC236}">
                  <a16:creationId xmlns:a16="http://schemas.microsoft.com/office/drawing/2014/main" id="{4BCAA6DE-2E5B-B32A-E579-33D0BD7188D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Gráfico 34" descr="Brainstorm com preenchimento sólido">
              <a:extLst>
                <a:ext uri="{FF2B5EF4-FFF2-40B4-BE49-F238E27FC236}">
                  <a16:creationId xmlns:a16="http://schemas.microsoft.com/office/drawing/2014/main" id="{1E977354-1306-730C-3FB2-A39F9FE5F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72C83FD-E17C-5F47-BD6D-E8AE53299329}"/>
              </a:ext>
            </a:extLst>
          </p:cNvPr>
          <p:cNvGrpSpPr/>
          <p:nvPr/>
        </p:nvGrpSpPr>
        <p:grpSpPr>
          <a:xfrm>
            <a:off x="-10088704" y="0"/>
            <a:ext cx="12205703" cy="6858001"/>
            <a:chOff x="0" y="-1"/>
            <a:chExt cx="12205703" cy="6858001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A8F3949-88F8-F292-3D1C-191E605710F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D110C52D-A05E-231C-DD08-836676E744E8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0CC03DD-E107-A961-C377-A91551017E6F}"/>
                </a:ext>
              </a:extLst>
            </p:cNvPr>
            <p:cNvSpPr txBox="1"/>
            <p:nvPr/>
          </p:nvSpPr>
          <p:spPr>
            <a:xfrm rot="16200000">
              <a:off x="10734873" y="2938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</a:rPr>
                <a:t>Ideia</a:t>
              </a:r>
            </a:p>
          </p:txBody>
        </p:sp>
        <p:sp>
          <p:nvSpPr>
            <p:cNvPr id="40" name="Oval 53">
              <a:extLst>
                <a:ext uri="{FF2B5EF4-FFF2-40B4-BE49-F238E27FC236}">
                  <a16:creationId xmlns:a16="http://schemas.microsoft.com/office/drawing/2014/main" id="{E342E0DA-255F-42EB-19FA-3962DE65169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" name="Gráfico 40" descr="Brainstorm com preenchimento sólido">
              <a:extLst>
                <a:ext uri="{FF2B5EF4-FFF2-40B4-BE49-F238E27FC236}">
                  <a16:creationId xmlns:a16="http://schemas.microsoft.com/office/drawing/2014/main" id="{05A48ECD-7C4E-FF9B-8020-68350A67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F49EDFC-7EA3-F0A7-FE84-30A8A5E650A4}"/>
              </a:ext>
            </a:extLst>
          </p:cNvPr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EFE8299-87D7-8432-5987-0447BA5DBF0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FA99A77-CA55-A628-17A8-16F7335B9114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5BD1DED-B439-4D52-8A03-460D3B1F0047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Avaliações</a:t>
              </a:r>
            </a:p>
          </p:txBody>
        </p:sp>
        <p:sp>
          <p:nvSpPr>
            <p:cNvPr id="46" name="Oval 53">
              <a:extLst>
                <a:ext uri="{FF2B5EF4-FFF2-40B4-BE49-F238E27FC236}">
                  <a16:creationId xmlns:a16="http://schemas.microsoft.com/office/drawing/2014/main" id="{0D276662-7DB3-F328-7DB0-EE3B924E1AFF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Gráfico 46" descr="Brainstorm com preenchimento sólido">
              <a:extLst>
                <a:ext uri="{FF2B5EF4-FFF2-40B4-BE49-F238E27FC236}">
                  <a16:creationId xmlns:a16="http://schemas.microsoft.com/office/drawing/2014/main" id="{89BC01A1-3779-A272-5FE6-9F77B97E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FBCDA8BB-96F9-8948-474A-0781C7BF031E}"/>
              </a:ext>
            </a:extLst>
          </p:cNvPr>
          <p:cNvGrpSpPr/>
          <p:nvPr/>
        </p:nvGrpSpPr>
        <p:grpSpPr>
          <a:xfrm>
            <a:off x="8506879" y="2270713"/>
            <a:ext cx="2247900" cy="2247900"/>
            <a:chOff x="539748" y="2501900"/>
            <a:chExt cx="2247900" cy="2247900"/>
          </a:xfrm>
        </p:grpSpPr>
        <p:sp>
          <p:nvSpPr>
            <p:cNvPr id="72" name="Círculo: Vazio 71">
              <a:extLst>
                <a:ext uri="{FF2B5EF4-FFF2-40B4-BE49-F238E27FC236}">
                  <a16:creationId xmlns:a16="http://schemas.microsoft.com/office/drawing/2014/main" id="{C95A2BAA-D71D-1068-A68B-6C7445888E2B}"/>
                </a:ext>
              </a:extLst>
            </p:cNvPr>
            <p:cNvSpPr/>
            <p:nvPr/>
          </p:nvSpPr>
          <p:spPr>
            <a:xfrm>
              <a:off x="539748" y="2501900"/>
              <a:ext cx="2247900" cy="2247900"/>
            </a:xfrm>
            <a:prstGeom prst="donut">
              <a:avLst>
                <a:gd name="adj" fmla="val 855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7B44E7BC-58F1-4989-D008-330A34D311E5}"/>
                </a:ext>
              </a:extLst>
            </p:cNvPr>
            <p:cNvSpPr/>
            <p:nvPr/>
          </p:nvSpPr>
          <p:spPr>
            <a:xfrm>
              <a:off x="539748" y="3625850"/>
              <a:ext cx="2247900" cy="1123950"/>
            </a:xfrm>
            <a:custGeom>
              <a:avLst/>
              <a:gdLst>
                <a:gd name="connsiteX0" fmla="*/ 0 w 2247900"/>
                <a:gd name="connsiteY0" fmla="*/ 0 h 1123950"/>
                <a:gd name="connsiteX1" fmla="*/ 192240 w 2247900"/>
                <a:gd name="connsiteY1" fmla="*/ 0 h 1123950"/>
                <a:gd name="connsiteX2" fmla="*/ 1123950 w 2247900"/>
                <a:gd name="connsiteY2" fmla="*/ 931710 h 1123950"/>
                <a:gd name="connsiteX3" fmla="*/ 2055660 w 2247900"/>
                <a:gd name="connsiteY3" fmla="*/ 0 h 1123950"/>
                <a:gd name="connsiteX4" fmla="*/ 2247900 w 2247900"/>
                <a:gd name="connsiteY4" fmla="*/ 0 h 1123950"/>
                <a:gd name="connsiteX5" fmla="*/ 1123950 w 2247900"/>
                <a:gd name="connsiteY5" fmla="*/ 1123950 h 1123950"/>
                <a:gd name="connsiteX6" fmla="*/ 0 w 2247900"/>
                <a:gd name="connsiteY6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7900" h="1123950">
                  <a:moveTo>
                    <a:pt x="0" y="0"/>
                  </a:moveTo>
                  <a:lnTo>
                    <a:pt x="192240" y="0"/>
                  </a:lnTo>
                  <a:cubicBezTo>
                    <a:pt x="192240" y="514569"/>
                    <a:pt x="609381" y="931710"/>
                    <a:pt x="1123950" y="931710"/>
                  </a:cubicBezTo>
                  <a:cubicBezTo>
                    <a:pt x="1638519" y="931710"/>
                    <a:pt x="2055660" y="514569"/>
                    <a:pt x="2055660" y="0"/>
                  </a:cubicBezTo>
                  <a:lnTo>
                    <a:pt x="2247900" y="0"/>
                  </a:lnTo>
                  <a:cubicBezTo>
                    <a:pt x="2247900" y="620740"/>
                    <a:pt x="1744690" y="1123950"/>
                    <a:pt x="1123950" y="1123950"/>
                  </a:cubicBezTo>
                  <a:cubicBezTo>
                    <a:pt x="503210" y="1123950"/>
                    <a:pt x="0" y="620740"/>
                    <a:pt x="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EAE4E029-7D2D-834C-AA99-8D1CA46FAF82}"/>
              </a:ext>
            </a:extLst>
          </p:cNvPr>
          <p:cNvGrpSpPr/>
          <p:nvPr/>
        </p:nvGrpSpPr>
        <p:grpSpPr>
          <a:xfrm>
            <a:off x="3397650" y="2322003"/>
            <a:ext cx="2247900" cy="2247900"/>
            <a:chOff x="539748" y="2501900"/>
            <a:chExt cx="2247900" cy="2247900"/>
          </a:xfrm>
        </p:grpSpPr>
        <p:sp>
          <p:nvSpPr>
            <p:cNvPr id="75" name="Círculo: Vazio 74">
              <a:extLst>
                <a:ext uri="{FF2B5EF4-FFF2-40B4-BE49-F238E27FC236}">
                  <a16:creationId xmlns:a16="http://schemas.microsoft.com/office/drawing/2014/main" id="{860D092E-3135-6F42-B1A8-985AE6A7241E}"/>
                </a:ext>
              </a:extLst>
            </p:cNvPr>
            <p:cNvSpPr/>
            <p:nvPr/>
          </p:nvSpPr>
          <p:spPr>
            <a:xfrm>
              <a:off x="539748" y="2501900"/>
              <a:ext cx="2247900" cy="2247900"/>
            </a:xfrm>
            <a:prstGeom prst="donut">
              <a:avLst>
                <a:gd name="adj" fmla="val 855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EDB145FD-A11C-5E1C-7046-6C24D181FB62}"/>
                </a:ext>
              </a:extLst>
            </p:cNvPr>
            <p:cNvSpPr/>
            <p:nvPr/>
          </p:nvSpPr>
          <p:spPr>
            <a:xfrm>
              <a:off x="539748" y="3625850"/>
              <a:ext cx="2247900" cy="1123950"/>
            </a:xfrm>
            <a:custGeom>
              <a:avLst/>
              <a:gdLst>
                <a:gd name="connsiteX0" fmla="*/ 0 w 2247900"/>
                <a:gd name="connsiteY0" fmla="*/ 0 h 1123950"/>
                <a:gd name="connsiteX1" fmla="*/ 192240 w 2247900"/>
                <a:gd name="connsiteY1" fmla="*/ 0 h 1123950"/>
                <a:gd name="connsiteX2" fmla="*/ 1123950 w 2247900"/>
                <a:gd name="connsiteY2" fmla="*/ 931710 h 1123950"/>
                <a:gd name="connsiteX3" fmla="*/ 2055660 w 2247900"/>
                <a:gd name="connsiteY3" fmla="*/ 0 h 1123950"/>
                <a:gd name="connsiteX4" fmla="*/ 2247900 w 2247900"/>
                <a:gd name="connsiteY4" fmla="*/ 0 h 1123950"/>
                <a:gd name="connsiteX5" fmla="*/ 1123950 w 2247900"/>
                <a:gd name="connsiteY5" fmla="*/ 1123950 h 1123950"/>
                <a:gd name="connsiteX6" fmla="*/ 0 w 2247900"/>
                <a:gd name="connsiteY6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7900" h="1123950">
                  <a:moveTo>
                    <a:pt x="0" y="0"/>
                  </a:moveTo>
                  <a:lnTo>
                    <a:pt x="192240" y="0"/>
                  </a:lnTo>
                  <a:cubicBezTo>
                    <a:pt x="192240" y="514569"/>
                    <a:pt x="609381" y="931710"/>
                    <a:pt x="1123950" y="931710"/>
                  </a:cubicBezTo>
                  <a:cubicBezTo>
                    <a:pt x="1638519" y="931710"/>
                    <a:pt x="2055660" y="514569"/>
                    <a:pt x="2055660" y="0"/>
                  </a:cubicBezTo>
                  <a:lnTo>
                    <a:pt x="2247900" y="0"/>
                  </a:lnTo>
                  <a:cubicBezTo>
                    <a:pt x="2247900" y="620740"/>
                    <a:pt x="1744690" y="1123950"/>
                    <a:pt x="1123950" y="1123950"/>
                  </a:cubicBezTo>
                  <a:cubicBezTo>
                    <a:pt x="503210" y="1123950"/>
                    <a:pt x="0" y="62074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0EDE450A-55CE-CFF8-0C3C-C8E0ADEC94AD}"/>
              </a:ext>
            </a:extLst>
          </p:cNvPr>
          <p:cNvGrpSpPr/>
          <p:nvPr/>
        </p:nvGrpSpPr>
        <p:grpSpPr>
          <a:xfrm>
            <a:off x="6029288" y="2306893"/>
            <a:ext cx="2247900" cy="2247900"/>
            <a:chOff x="539748" y="2501900"/>
            <a:chExt cx="2247900" cy="2247900"/>
          </a:xfrm>
        </p:grpSpPr>
        <p:sp>
          <p:nvSpPr>
            <p:cNvPr id="78" name="Círculo: Vazio 77">
              <a:extLst>
                <a:ext uri="{FF2B5EF4-FFF2-40B4-BE49-F238E27FC236}">
                  <a16:creationId xmlns:a16="http://schemas.microsoft.com/office/drawing/2014/main" id="{3F74E976-0110-2D3F-D1AD-32DAAD1636EA}"/>
                </a:ext>
              </a:extLst>
            </p:cNvPr>
            <p:cNvSpPr/>
            <p:nvPr/>
          </p:nvSpPr>
          <p:spPr>
            <a:xfrm>
              <a:off x="539748" y="2501900"/>
              <a:ext cx="2247900" cy="2247900"/>
            </a:xfrm>
            <a:prstGeom prst="donut">
              <a:avLst>
                <a:gd name="adj" fmla="val 855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3D3C4C80-4C17-5ABB-9482-4F78394A7383}"/>
                </a:ext>
              </a:extLst>
            </p:cNvPr>
            <p:cNvSpPr/>
            <p:nvPr/>
          </p:nvSpPr>
          <p:spPr>
            <a:xfrm>
              <a:off x="539748" y="3625850"/>
              <a:ext cx="2247900" cy="1123950"/>
            </a:xfrm>
            <a:custGeom>
              <a:avLst/>
              <a:gdLst>
                <a:gd name="connsiteX0" fmla="*/ 0 w 2247900"/>
                <a:gd name="connsiteY0" fmla="*/ 0 h 1123950"/>
                <a:gd name="connsiteX1" fmla="*/ 192240 w 2247900"/>
                <a:gd name="connsiteY1" fmla="*/ 0 h 1123950"/>
                <a:gd name="connsiteX2" fmla="*/ 1123950 w 2247900"/>
                <a:gd name="connsiteY2" fmla="*/ 931710 h 1123950"/>
                <a:gd name="connsiteX3" fmla="*/ 2055660 w 2247900"/>
                <a:gd name="connsiteY3" fmla="*/ 0 h 1123950"/>
                <a:gd name="connsiteX4" fmla="*/ 2247900 w 2247900"/>
                <a:gd name="connsiteY4" fmla="*/ 0 h 1123950"/>
                <a:gd name="connsiteX5" fmla="*/ 1123950 w 2247900"/>
                <a:gd name="connsiteY5" fmla="*/ 1123950 h 1123950"/>
                <a:gd name="connsiteX6" fmla="*/ 0 w 2247900"/>
                <a:gd name="connsiteY6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7900" h="1123950">
                  <a:moveTo>
                    <a:pt x="0" y="0"/>
                  </a:moveTo>
                  <a:lnTo>
                    <a:pt x="192240" y="0"/>
                  </a:lnTo>
                  <a:cubicBezTo>
                    <a:pt x="192240" y="514569"/>
                    <a:pt x="609381" y="931710"/>
                    <a:pt x="1123950" y="931710"/>
                  </a:cubicBezTo>
                  <a:cubicBezTo>
                    <a:pt x="1638519" y="931710"/>
                    <a:pt x="2055660" y="514569"/>
                    <a:pt x="2055660" y="0"/>
                  </a:cubicBezTo>
                  <a:lnTo>
                    <a:pt x="2247900" y="0"/>
                  </a:lnTo>
                  <a:cubicBezTo>
                    <a:pt x="2247900" y="620740"/>
                    <a:pt x="1744690" y="1123950"/>
                    <a:pt x="1123950" y="1123950"/>
                  </a:cubicBezTo>
                  <a:cubicBezTo>
                    <a:pt x="503210" y="1123950"/>
                    <a:pt x="0" y="62074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C582B61B-0789-DBCD-E406-B9520488B0D8}"/>
              </a:ext>
            </a:extLst>
          </p:cNvPr>
          <p:cNvSpPr/>
          <p:nvPr/>
        </p:nvSpPr>
        <p:spPr>
          <a:xfrm>
            <a:off x="3388555" y="3351467"/>
            <a:ext cx="7423361" cy="1282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1ACF6298-5DD3-CF8A-F047-51F2C1222486}"/>
              </a:ext>
            </a:extLst>
          </p:cNvPr>
          <p:cNvGrpSpPr/>
          <p:nvPr/>
        </p:nvGrpSpPr>
        <p:grpSpPr>
          <a:xfrm>
            <a:off x="4015271" y="3534053"/>
            <a:ext cx="1696512" cy="1661994"/>
            <a:chOff x="996948" y="3201083"/>
            <a:chExt cx="1696512" cy="1661994"/>
          </a:xfrm>
        </p:grpSpPr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09345A36-47BC-92FF-8441-6C2203D4547F}"/>
                </a:ext>
              </a:extLst>
            </p:cNvPr>
            <p:cNvSpPr txBox="1"/>
            <p:nvPr/>
          </p:nvSpPr>
          <p:spPr>
            <a:xfrm>
              <a:off x="996948" y="3201083"/>
              <a:ext cx="1331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/>
                <a:t>29,6%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4EB4ADFA-E95F-7817-3ABB-1A8B69000D73}"/>
                </a:ext>
              </a:extLst>
            </p:cNvPr>
            <p:cNvSpPr txBox="1"/>
            <p:nvPr/>
          </p:nvSpPr>
          <p:spPr>
            <a:xfrm>
              <a:off x="996948" y="3847414"/>
              <a:ext cx="16965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5969"/>
                  </a:solidFill>
                </a:rPr>
                <a:t>Vivem com menos de R$ 500,00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B2425631-55D8-0F56-1FAC-DFAE1913B071}"/>
              </a:ext>
            </a:extLst>
          </p:cNvPr>
          <p:cNvGrpSpPr/>
          <p:nvPr/>
        </p:nvGrpSpPr>
        <p:grpSpPr>
          <a:xfrm>
            <a:off x="6329404" y="3534053"/>
            <a:ext cx="2372434" cy="1400483"/>
            <a:chOff x="705457" y="3201083"/>
            <a:chExt cx="2372434" cy="1400483"/>
          </a:xfrm>
        </p:grpSpPr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CA19FBF-1958-192E-BADD-9063CD157EFF}"/>
                </a:ext>
              </a:extLst>
            </p:cNvPr>
            <p:cNvSpPr txBox="1"/>
            <p:nvPr/>
          </p:nvSpPr>
          <p:spPr>
            <a:xfrm>
              <a:off x="996948" y="3201083"/>
              <a:ext cx="128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/>
                <a:t>67%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3ABE492-B0BE-8A0B-18C1-9F5BA3A0B762}"/>
                </a:ext>
              </a:extLst>
            </p:cNvPr>
            <p:cNvSpPr txBox="1"/>
            <p:nvPr/>
          </p:nvSpPr>
          <p:spPr>
            <a:xfrm>
              <a:off x="705457" y="3893680"/>
              <a:ext cx="2372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5969"/>
                  </a:solidFill>
                </a:rPr>
                <a:t>Estão envolvidos no empreendedorismo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F674526-FB45-E120-5E3B-9FC52DBCE1A8}"/>
              </a:ext>
            </a:extLst>
          </p:cNvPr>
          <p:cNvGrpSpPr/>
          <p:nvPr/>
        </p:nvGrpSpPr>
        <p:grpSpPr>
          <a:xfrm>
            <a:off x="9110459" y="3584671"/>
            <a:ext cx="1421018" cy="1919152"/>
            <a:chOff x="939029" y="3201083"/>
            <a:chExt cx="1340619" cy="1919152"/>
          </a:xfrm>
        </p:grpSpPr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B1A4CA6C-A343-8A19-CF11-5A8D336F6E15}"/>
                </a:ext>
              </a:extLst>
            </p:cNvPr>
            <p:cNvSpPr txBox="1"/>
            <p:nvPr/>
          </p:nvSpPr>
          <p:spPr>
            <a:xfrm>
              <a:off x="996948" y="3201083"/>
              <a:ext cx="128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/>
                <a:t>14%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F3406272-BA2B-62B8-080D-109B65F19D5A}"/>
                </a:ext>
              </a:extLst>
            </p:cNvPr>
            <p:cNvSpPr txBox="1"/>
            <p:nvPr/>
          </p:nvSpPr>
          <p:spPr>
            <a:xfrm>
              <a:off x="939029" y="3796796"/>
              <a:ext cx="1282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5969"/>
                  </a:solidFill>
                </a:rPr>
                <a:t>Chegam ao quarto ano de existência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377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240000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8" presetClass="emph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7200000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8" presetClass="emph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500000">
                                      <p:cBhvr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AA998ED-2E90-384C-0839-1CE21434E28A}"/>
              </a:ext>
            </a:extLst>
          </p:cNvPr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331DA25-3DFE-6406-2857-92E62391E4DA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5534DDA-04E1-9477-7D49-168C92236C53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7DD161-293B-CC61-6AED-F5E9EC43888D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Problema</a:t>
              </a:r>
            </a:p>
          </p:txBody>
        </p:sp>
        <p:sp>
          <p:nvSpPr>
            <p:cNvPr id="8" name="Oval 53">
              <a:extLst>
                <a:ext uri="{FF2B5EF4-FFF2-40B4-BE49-F238E27FC236}">
                  <a16:creationId xmlns:a16="http://schemas.microsoft.com/office/drawing/2014/main" id="{14256A5C-D53F-99D2-A31D-13A49B19C6FE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áfico 8" descr="Brainstorm com preenchimento sólido">
              <a:extLst>
                <a:ext uri="{FF2B5EF4-FFF2-40B4-BE49-F238E27FC236}">
                  <a16:creationId xmlns:a16="http://schemas.microsoft.com/office/drawing/2014/main" id="{CE747D17-682F-182A-0F78-28CD56FC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27289E8-54C1-918F-3FEE-116200B3DEDA}"/>
              </a:ext>
            </a:extLst>
          </p:cNvPr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4A171B5-2C16-516A-C1AF-9682FF284716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B23ADEB-FE9A-EE08-FBE9-420A71672AB0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8AA95B1-69C4-C442-822F-42604D5CCB6F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Impactos</a:t>
              </a:r>
            </a:p>
          </p:txBody>
        </p:sp>
        <p:sp>
          <p:nvSpPr>
            <p:cNvPr id="28" name="Oval 53">
              <a:extLst>
                <a:ext uri="{FF2B5EF4-FFF2-40B4-BE49-F238E27FC236}">
                  <a16:creationId xmlns:a16="http://schemas.microsoft.com/office/drawing/2014/main" id="{78AAA4B3-064C-40AF-343E-C13059F072C9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áfico 28" descr="Brainstorm com preenchimento sólido">
              <a:extLst>
                <a:ext uri="{FF2B5EF4-FFF2-40B4-BE49-F238E27FC236}">
                  <a16:creationId xmlns:a16="http://schemas.microsoft.com/office/drawing/2014/main" id="{9D0DFAC7-558D-E46A-D632-1A7081DB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3234D8D-3CE7-AD2B-82B1-4719143F3DB3}"/>
              </a:ext>
            </a:extLst>
          </p:cNvPr>
          <p:cNvGrpSpPr/>
          <p:nvPr/>
        </p:nvGrpSpPr>
        <p:grpSpPr>
          <a:xfrm>
            <a:off x="-9593404" y="34057"/>
            <a:ext cx="12205705" cy="6858001"/>
            <a:chOff x="0" y="-1"/>
            <a:chExt cx="12205705" cy="685800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034AAFC-7A2C-1E85-4042-C9615F5CFBC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79A05F58-C2B3-6EC5-A7F2-A6D5176F7E9B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289C741-BEF5-72EB-B10A-454DAD80CEE3}"/>
                </a:ext>
              </a:extLst>
            </p:cNvPr>
            <p:cNvSpPr txBox="1"/>
            <p:nvPr/>
          </p:nvSpPr>
          <p:spPr>
            <a:xfrm rot="16200000">
              <a:off x="10580791" y="2798727"/>
              <a:ext cx="2603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Público-alvo</a:t>
              </a:r>
            </a:p>
          </p:txBody>
        </p:sp>
        <p:sp>
          <p:nvSpPr>
            <p:cNvPr id="34" name="Oval 53">
              <a:extLst>
                <a:ext uri="{FF2B5EF4-FFF2-40B4-BE49-F238E27FC236}">
                  <a16:creationId xmlns:a16="http://schemas.microsoft.com/office/drawing/2014/main" id="{4BCAA6DE-2E5B-B32A-E579-33D0BD7188D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Gráfico 34" descr="Brainstorm com preenchimento sólido">
              <a:extLst>
                <a:ext uri="{FF2B5EF4-FFF2-40B4-BE49-F238E27FC236}">
                  <a16:creationId xmlns:a16="http://schemas.microsoft.com/office/drawing/2014/main" id="{1E977354-1306-730C-3FB2-A39F9FE5F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72C83FD-E17C-5F47-BD6D-E8AE53299329}"/>
              </a:ext>
            </a:extLst>
          </p:cNvPr>
          <p:cNvGrpSpPr/>
          <p:nvPr/>
        </p:nvGrpSpPr>
        <p:grpSpPr>
          <a:xfrm>
            <a:off x="-10088704" y="0"/>
            <a:ext cx="12205703" cy="6858001"/>
            <a:chOff x="0" y="-1"/>
            <a:chExt cx="12205703" cy="6858001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A8F3949-88F8-F292-3D1C-191E605710F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D110C52D-A05E-231C-DD08-836676E744E8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0CC03DD-E107-A961-C377-A91551017E6F}"/>
                </a:ext>
              </a:extLst>
            </p:cNvPr>
            <p:cNvSpPr txBox="1"/>
            <p:nvPr/>
          </p:nvSpPr>
          <p:spPr>
            <a:xfrm rot="16200000">
              <a:off x="10734873" y="28754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</a:rPr>
                <a:t>Ideia</a:t>
              </a:r>
            </a:p>
          </p:txBody>
        </p:sp>
        <p:sp>
          <p:nvSpPr>
            <p:cNvPr id="40" name="Oval 53">
              <a:extLst>
                <a:ext uri="{FF2B5EF4-FFF2-40B4-BE49-F238E27FC236}">
                  <a16:creationId xmlns:a16="http://schemas.microsoft.com/office/drawing/2014/main" id="{E342E0DA-255F-42EB-19FA-3962DE65169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" name="Gráfico 40" descr="Brainstorm com preenchimento sólido">
              <a:extLst>
                <a:ext uri="{FF2B5EF4-FFF2-40B4-BE49-F238E27FC236}">
                  <a16:creationId xmlns:a16="http://schemas.microsoft.com/office/drawing/2014/main" id="{05A48ECD-7C4E-FF9B-8020-68350A67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F49EDFC-7EA3-F0A7-FE84-30A8A5E650A4}"/>
              </a:ext>
            </a:extLst>
          </p:cNvPr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EFE8299-87D7-8432-5987-0447BA5DBF0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FA99A77-CA55-A628-17A8-16F7335B9114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5BD1DED-B439-4D52-8A03-460D3B1F0047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Avaliações</a:t>
              </a:r>
            </a:p>
          </p:txBody>
        </p:sp>
        <p:sp>
          <p:nvSpPr>
            <p:cNvPr id="46" name="Oval 53">
              <a:extLst>
                <a:ext uri="{FF2B5EF4-FFF2-40B4-BE49-F238E27FC236}">
                  <a16:creationId xmlns:a16="http://schemas.microsoft.com/office/drawing/2014/main" id="{0D276662-7DB3-F328-7DB0-EE3B924E1AFF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Gráfico 46" descr="Brainstorm com preenchimento sólido">
              <a:extLst>
                <a:ext uri="{FF2B5EF4-FFF2-40B4-BE49-F238E27FC236}">
                  <a16:creationId xmlns:a16="http://schemas.microsoft.com/office/drawing/2014/main" id="{89BC01A1-3779-A272-5FE6-9F77B97E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EEC6529-F929-FD57-33B2-9B1B4A85B0AD}"/>
              </a:ext>
            </a:extLst>
          </p:cNvPr>
          <p:cNvGrpSpPr/>
          <p:nvPr/>
        </p:nvGrpSpPr>
        <p:grpSpPr>
          <a:xfrm>
            <a:off x="3034579" y="290829"/>
            <a:ext cx="3019675" cy="2603497"/>
            <a:chOff x="1186900" y="-1064134"/>
            <a:chExt cx="1591200" cy="1969143"/>
          </a:xfrm>
          <a:solidFill>
            <a:schemeClr val="bg1">
              <a:lumMod val="65000"/>
            </a:schemeClr>
          </a:solidFill>
        </p:grpSpPr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58BBDE4D-26CB-21FB-D38B-6961B1012B40}"/>
                </a:ext>
              </a:extLst>
            </p:cNvPr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9FAD280-2486-0684-747E-5A868E9A1115}"/>
                </a:ext>
              </a:extLst>
            </p:cNvPr>
            <p:cNvSpPr txBox="1"/>
            <p:nvPr/>
          </p:nvSpPr>
          <p:spPr>
            <a:xfrm>
              <a:off x="1234717" y="-937884"/>
              <a:ext cx="1450111" cy="8147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/>
                <a:t>Primeiro Impacto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AD94666-7AED-2D54-615E-B24AA88CBFDA}"/>
              </a:ext>
            </a:extLst>
          </p:cNvPr>
          <p:cNvGrpSpPr/>
          <p:nvPr/>
        </p:nvGrpSpPr>
        <p:grpSpPr>
          <a:xfrm>
            <a:off x="3051890" y="1721706"/>
            <a:ext cx="3563327" cy="4346278"/>
            <a:chOff x="608173" y="1477119"/>
            <a:chExt cx="2266051" cy="2944800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BCEC0675-F47A-F47E-D95B-05450B5C2CE6}"/>
                </a:ext>
              </a:extLst>
            </p:cNvPr>
            <p:cNvSpPr/>
            <p:nvPr/>
          </p:nvSpPr>
          <p:spPr>
            <a:xfrm flipV="1">
              <a:off x="608173" y="1477119"/>
              <a:ext cx="1920323" cy="2944800"/>
            </a:xfrm>
            <a:custGeom>
              <a:avLst/>
              <a:gdLst>
                <a:gd name="connsiteX0" fmla="*/ 0 w 1591200"/>
                <a:gd name="connsiteY0" fmla="*/ 2944800 h 2944800"/>
                <a:gd name="connsiteX1" fmla="*/ 327209 w 1591200"/>
                <a:gd name="connsiteY1" fmla="*/ 2944800 h 2944800"/>
                <a:gd name="connsiteX2" fmla="*/ 329697 w 1591200"/>
                <a:gd name="connsiteY2" fmla="*/ 2922787 h 2944800"/>
                <a:gd name="connsiteX3" fmla="*/ 790050 w 1591200"/>
                <a:gd name="connsiteY3" fmla="*/ 2588150 h 2944800"/>
                <a:gd name="connsiteX4" fmla="*/ 1250403 w 1591200"/>
                <a:gd name="connsiteY4" fmla="*/ 2922787 h 2944800"/>
                <a:gd name="connsiteX5" fmla="*/ 1252892 w 1591200"/>
                <a:gd name="connsiteY5" fmla="*/ 2944800 h 2944800"/>
                <a:gd name="connsiteX6" fmla="*/ 1591200 w 1591200"/>
                <a:gd name="connsiteY6" fmla="*/ 2944800 h 2944800"/>
                <a:gd name="connsiteX7" fmla="*/ 1591200 w 1591200"/>
                <a:gd name="connsiteY7" fmla="*/ 265205 h 2944800"/>
                <a:gd name="connsiteX8" fmla="*/ 1325995 w 1591200"/>
                <a:gd name="connsiteY8" fmla="*/ 0 h 2944800"/>
                <a:gd name="connsiteX9" fmla="*/ 265205 w 1591200"/>
                <a:gd name="connsiteY9" fmla="*/ 0 h 2944800"/>
                <a:gd name="connsiteX10" fmla="*/ 0 w 1591200"/>
                <a:gd name="connsiteY10" fmla="*/ 265205 h 29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1200" h="29448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9D1454C-2F0F-98C0-6C20-0945922BEC96}"/>
                </a:ext>
              </a:extLst>
            </p:cNvPr>
            <p:cNvSpPr txBox="1"/>
            <p:nvPr/>
          </p:nvSpPr>
          <p:spPr>
            <a:xfrm>
              <a:off x="831806" y="2259846"/>
              <a:ext cx="2042418" cy="49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Desistência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70D38DC-6A4B-13DE-40B8-BB2F8327AE1B}"/>
              </a:ext>
            </a:extLst>
          </p:cNvPr>
          <p:cNvGrpSpPr/>
          <p:nvPr/>
        </p:nvGrpSpPr>
        <p:grpSpPr>
          <a:xfrm>
            <a:off x="7042571" y="305619"/>
            <a:ext cx="3019675" cy="2603497"/>
            <a:chOff x="1186900" y="-1064134"/>
            <a:chExt cx="1591200" cy="1969143"/>
          </a:xfrm>
          <a:solidFill>
            <a:srgbClr val="FFFF00"/>
          </a:solidFill>
        </p:grpSpPr>
        <p:sp>
          <p:nvSpPr>
            <p:cNvPr id="61" name="Retângulo: Cantos Superiores Arredondados 60">
              <a:extLst>
                <a:ext uri="{FF2B5EF4-FFF2-40B4-BE49-F238E27FC236}">
                  <a16:creationId xmlns:a16="http://schemas.microsoft.com/office/drawing/2014/main" id="{DCB2DD12-74D8-7F46-5B90-E1CEE615388C}"/>
                </a:ext>
              </a:extLst>
            </p:cNvPr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94DFE15D-E06F-CA30-5900-6BAB7A0A303C}"/>
                </a:ext>
              </a:extLst>
            </p:cNvPr>
            <p:cNvSpPr txBox="1"/>
            <p:nvPr/>
          </p:nvSpPr>
          <p:spPr>
            <a:xfrm>
              <a:off x="1281101" y="-937884"/>
              <a:ext cx="1450111" cy="8147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/>
                <a:t>Segundo Impacto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6B630741-75D5-6D0B-9CF0-3A4A3F7AD508}"/>
              </a:ext>
            </a:extLst>
          </p:cNvPr>
          <p:cNvGrpSpPr/>
          <p:nvPr/>
        </p:nvGrpSpPr>
        <p:grpSpPr>
          <a:xfrm>
            <a:off x="7042571" y="1723796"/>
            <a:ext cx="3265909" cy="4346278"/>
            <a:chOff x="608173" y="1477119"/>
            <a:chExt cx="2076912" cy="2944800"/>
          </a:xfrm>
        </p:grpSpPr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65214B6-22C7-02B6-11F4-B18F993BA0BF}"/>
                </a:ext>
              </a:extLst>
            </p:cNvPr>
            <p:cNvSpPr/>
            <p:nvPr/>
          </p:nvSpPr>
          <p:spPr>
            <a:xfrm flipV="1">
              <a:off x="608173" y="1477119"/>
              <a:ext cx="1920323" cy="2944800"/>
            </a:xfrm>
            <a:custGeom>
              <a:avLst/>
              <a:gdLst>
                <a:gd name="connsiteX0" fmla="*/ 0 w 1591200"/>
                <a:gd name="connsiteY0" fmla="*/ 2944800 h 2944800"/>
                <a:gd name="connsiteX1" fmla="*/ 327209 w 1591200"/>
                <a:gd name="connsiteY1" fmla="*/ 2944800 h 2944800"/>
                <a:gd name="connsiteX2" fmla="*/ 329697 w 1591200"/>
                <a:gd name="connsiteY2" fmla="*/ 2922787 h 2944800"/>
                <a:gd name="connsiteX3" fmla="*/ 790050 w 1591200"/>
                <a:gd name="connsiteY3" fmla="*/ 2588150 h 2944800"/>
                <a:gd name="connsiteX4" fmla="*/ 1250403 w 1591200"/>
                <a:gd name="connsiteY4" fmla="*/ 2922787 h 2944800"/>
                <a:gd name="connsiteX5" fmla="*/ 1252892 w 1591200"/>
                <a:gd name="connsiteY5" fmla="*/ 2944800 h 2944800"/>
                <a:gd name="connsiteX6" fmla="*/ 1591200 w 1591200"/>
                <a:gd name="connsiteY6" fmla="*/ 2944800 h 2944800"/>
                <a:gd name="connsiteX7" fmla="*/ 1591200 w 1591200"/>
                <a:gd name="connsiteY7" fmla="*/ 265205 h 2944800"/>
                <a:gd name="connsiteX8" fmla="*/ 1325995 w 1591200"/>
                <a:gd name="connsiteY8" fmla="*/ 0 h 2944800"/>
                <a:gd name="connsiteX9" fmla="*/ 265205 w 1591200"/>
                <a:gd name="connsiteY9" fmla="*/ 0 h 2944800"/>
                <a:gd name="connsiteX10" fmla="*/ 0 w 1591200"/>
                <a:gd name="connsiteY10" fmla="*/ 265205 h 29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1200" h="29448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7EC2D3A8-62B6-D176-48D9-53C6D4B0E4A1}"/>
                </a:ext>
              </a:extLst>
            </p:cNvPr>
            <p:cNvSpPr txBox="1"/>
            <p:nvPr/>
          </p:nvSpPr>
          <p:spPr>
            <a:xfrm>
              <a:off x="642667" y="2015379"/>
              <a:ext cx="2042418" cy="106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Perpetuação das vulnerabilidades sociais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16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AA998ED-2E90-384C-0839-1CE21434E28A}"/>
              </a:ext>
            </a:extLst>
          </p:cNvPr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331DA25-3DFE-6406-2857-92E62391E4DA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5534DDA-04E1-9477-7D49-168C92236C53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7DD161-293B-CC61-6AED-F5E9EC43888D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Problema</a:t>
              </a:r>
            </a:p>
          </p:txBody>
        </p:sp>
        <p:sp>
          <p:nvSpPr>
            <p:cNvPr id="8" name="Oval 53">
              <a:extLst>
                <a:ext uri="{FF2B5EF4-FFF2-40B4-BE49-F238E27FC236}">
                  <a16:creationId xmlns:a16="http://schemas.microsoft.com/office/drawing/2014/main" id="{14256A5C-D53F-99D2-A31D-13A49B19C6FE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áfico 8" descr="Brainstorm com preenchimento sólido">
              <a:extLst>
                <a:ext uri="{FF2B5EF4-FFF2-40B4-BE49-F238E27FC236}">
                  <a16:creationId xmlns:a16="http://schemas.microsoft.com/office/drawing/2014/main" id="{CE747D17-682F-182A-0F78-28CD56FC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27289E8-54C1-918F-3FEE-116200B3DEDA}"/>
              </a:ext>
            </a:extLst>
          </p:cNvPr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4A171B5-2C16-516A-C1AF-9682FF284716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B23ADEB-FE9A-EE08-FBE9-420A71672AB0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8AA95B1-69C4-C442-822F-42604D5CCB6F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Impactos</a:t>
              </a:r>
            </a:p>
          </p:txBody>
        </p:sp>
        <p:sp>
          <p:nvSpPr>
            <p:cNvPr id="28" name="Oval 53">
              <a:extLst>
                <a:ext uri="{FF2B5EF4-FFF2-40B4-BE49-F238E27FC236}">
                  <a16:creationId xmlns:a16="http://schemas.microsoft.com/office/drawing/2014/main" id="{78AAA4B3-064C-40AF-343E-C13059F072C9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áfico 28" descr="Brainstorm com preenchimento sólido">
              <a:extLst>
                <a:ext uri="{FF2B5EF4-FFF2-40B4-BE49-F238E27FC236}">
                  <a16:creationId xmlns:a16="http://schemas.microsoft.com/office/drawing/2014/main" id="{9D0DFAC7-558D-E46A-D632-1A7081DB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3234D8D-3CE7-AD2B-82B1-4719143F3DB3}"/>
              </a:ext>
            </a:extLst>
          </p:cNvPr>
          <p:cNvGrpSpPr/>
          <p:nvPr/>
        </p:nvGrpSpPr>
        <p:grpSpPr>
          <a:xfrm>
            <a:off x="-818940" y="-106"/>
            <a:ext cx="12205704" cy="6858001"/>
            <a:chOff x="0" y="-1"/>
            <a:chExt cx="12205704" cy="685800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034AAFC-7A2C-1E85-4042-C9615F5CFBC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79A05F58-C2B3-6EC5-A7F2-A6D5176F7E9B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289C741-BEF5-72EB-B10A-454DAD80CEE3}"/>
                </a:ext>
              </a:extLst>
            </p:cNvPr>
            <p:cNvSpPr txBox="1"/>
            <p:nvPr/>
          </p:nvSpPr>
          <p:spPr>
            <a:xfrm rot="16200000">
              <a:off x="10574649" y="2651691"/>
              <a:ext cx="2615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Público-alvo</a:t>
              </a:r>
            </a:p>
          </p:txBody>
        </p:sp>
        <p:sp>
          <p:nvSpPr>
            <p:cNvPr id="34" name="Oval 53">
              <a:extLst>
                <a:ext uri="{FF2B5EF4-FFF2-40B4-BE49-F238E27FC236}">
                  <a16:creationId xmlns:a16="http://schemas.microsoft.com/office/drawing/2014/main" id="{4BCAA6DE-2E5B-B32A-E579-33D0BD7188D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Gráfico 34" descr="Brainstorm com preenchimento sólido">
              <a:extLst>
                <a:ext uri="{FF2B5EF4-FFF2-40B4-BE49-F238E27FC236}">
                  <a16:creationId xmlns:a16="http://schemas.microsoft.com/office/drawing/2014/main" id="{1E977354-1306-730C-3FB2-A39F9FE5F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72C83FD-E17C-5F47-BD6D-E8AE53299329}"/>
              </a:ext>
            </a:extLst>
          </p:cNvPr>
          <p:cNvGrpSpPr/>
          <p:nvPr/>
        </p:nvGrpSpPr>
        <p:grpSpPr>
          <a:xfrm>
            <a:off x="-10088704" y="0"/>
            <a:ext cx="12205703" cy="6858001"/>
            <a:chOff x="0" y="-1"/>
            <a:chExt cx="12205703" cy="6858001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A8F3949-88F8-F292-3D1C-191E605710F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D110C52D-A05E-231C-DD08-836676E744E8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0CC03DD-E107-A961-C377-A91551017E6F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</a:rPr>
                <a:t>Ideia</a:t>
              </a:r>
            </a:p>
          </p:txBody>
        </p:sp>
        <p:sp>
          <p:nvSpPr>
            <p:cNvPr id="40" name="Oval 53">
              <a:extLst>
                <a:ext uri="{FF2B5EF4-FFF2-40B4-BE49-F238E27FC236}">
                  <a16:creationId xmlns:a16="http://schemas.microsoft.com/office/drawing/2014/main" id="{E342E0DA-255F-42EB-19FA-3962DE65169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" name="Gráfico 40" descr="Brainstorm com preenchimento sólido">
              <a:extLst>
                <a:ext uri="{FF2B5EF4-FFF2-40B4-BE49-F238E27FC236}">
                  <a16:creationId xmlns:a16="http://schemas.microsoft.com/office/drawing/2014/main" id="{05A48ECD-7C4E-FF9B-8020-68350A67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F49EDFC-7EA3-F0A7-FE84-30A8A5E650A4}"/>
              </a:ext>
            </a:extLst>
          </p:cNvPr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EFE8299-87D7-8432-5987-0447BA5DBF0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FA99A77-CA55-A628-17A8-16F7335B9114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5BD1DED-B439-4D52-8A03-460D3B1F0047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Avaliações</a:t>
              </a:r>
            </a:p>
          </p:txBody>
        </p:sp>
        <p:sp>
          <p:nvSpPr>
            <p:cNvPr id="46" name="Oval 53">
              <a:extLst>
                <a:ext uri="{FF2B5EF4-FFF2-40B4-BE49-F238E27FC236}">
                  <a16:creationId xmlns:a16="http://schemas.microsoft.com/office/drawing/2014/main" id="{0D276662-7DB3-F328-7DB0-EE3B924E1AFF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Gráfico 46" descr="Brainstorm com preenchimento sólido">
              <a:extLst>
                <a:ext uri="{FF2B5EF4-FFF2-40B4-BE49-F238E27FC236}">
                  <a16:creationId xmlns:a16="http://schemas.microsoft.com/office/drawing/2014/main" id="{89BC01A1-3779-A272-5FE6-9F77B97E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E43C55A-BBEB-DF6E-45BB-D5184B9550DE}"/>
              </a:ext>
            </a:extLst>
          </p:cNvPr>
          <p:cNvGrpSpPr/>
          <p:nvPr/>
        </p:nvGrpSpPr>
        <p:grpSpPr>
          <a:xfrm>
            <a:off x="4652875" y="1058858"/>
            <a:ext cx="3701764" cy="2370142"/>
            <a:chOff x="1186900" y="-1064134"/>
            <a:chExt cx="1591200" cy="1969143"/>
          </a:xfrm>
          <a:solidFill>
            <a:srgbClr val="FFFF00"/>
          </a:solidFill>
        </p:grpSpPr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EB035117-C00F-32DE-8D17-F0A4EA7DD0F1}"/>
                </a:ext>
              </a:extLst>
            </p:cNvPr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8AEF176-6DC1-47CB-77BE-2D1601E1DEB3}"/>
                </a:ext>
              </a:extLst>
            </p:cNvPr>
            <p:cNvSpPr txBox="1"/>
            <p:nvPr/>
          </p:nvSpPr>
          <p:spPr>
            <a:xfrm>
              <a:off x="1509110" y="-924220"/>
              <a:ext cx="1104900" cy="894966"/>
            </a:xfrm>
            <a:prstGeom prst="rect">
              <a:avLst/>
            </a:prstGeom>
            <a:solidFill>
              <a:srgbClr val="00A0A8"/>
            </a:solidFill>
          </p:spPr>
          <p:txBody>
            <a:bodyPr wrap="square" rtlCol="0">
              <a:spAutoFit/>
            </a:bodyPr>
            <a:lstStyle/>
            <a:p>
              <a:r>
                <a:rPr lang="pt-BR" sz="3200" b="1" dirty="0"/>
                <a:t>Nosso Público-Alvo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F41B867-246F-14F3-A4DF-52494CE0CE5C}"/>
              </a:ext>
            </a:extLst>
          </p:cNvPr>
          <p:cNvGrpSpPr/>
          <p:nvPr/>
        </p:nvGrpSpPr>
        <p:grpSpPr>
          <a:xfrm>
            <a:off x="4660596" y="2385010"/>
            <a:ext cx="3694043" cy="3544484"/>
            <a:chOff x="1233101" y="2265479"/>
            <a:chExt cx="1591200" cy="2944800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44F73B07-95FC-3BD5-6B45-23E9B47733EF}"/>
                </a:ext>
              </a:extLst>
            </p:cNvPr>
            <p:cNvSpPr/>
            <p:nvPr/>
          </p:nvSpPr>
          <p:spPr>
            <a:xfrm flipV="1">
              <a:off x="1233101" y="2265479"/>
              <a:ext cx="1591200" cy="2944800"/>
            </a:xfrm>
            <a:custGeom>
              <a:avLst/>
              <a:gdLst>
                <a:gd name="connsiteX0" fmla="*/ 0 w 1591200"/>
                <a:gd name="connsiteY0" fmla="*/ 2944800 h 2944800"/>
                <a:gd name="connsiteX1" fmla="*/ 327209 w 1591200"/>
                <a:gd name="connsiteY1" fmla="*/ 2944800 h 2944800"/>
                <a:gd name="connsiteX2" fmla="*/ 329697 w 1591200"/>
                <a:gd name="connsiteY2" fmla="*/ 2922787 h 2944800"/>
                <a:gd name="connsiteX3" fmla="*/ 790050 w 1591200"/>
                <a:gd name="connsiteY3" fmla="*/ 2588150 h 2944800"/>
                <a:gd name="connsiteX4" fmla="*/ 1250403 w 1591200"/>
                <a:gd name="connsiteY4" fmla="*/ 2922787 h 2944800"/>
                <a:gd name="connsiteX5" fmla="*/ 1252892 w 1591200"/>
                <a:gd name="connsiteY5" fmla="*/ 2944800 h 2944800"/>
                <a:gd name="connsiteX6" fmla="*/ 1591200 w 1591200"/>
                <a:gd name="connsiteY6" fmla="*/ 2944800 h 2944800"/>
                <a:gd name="connsiteX7" fmla="*/ 1591200 w 1591200"/>
                <a:gd name="connsiteY7" fmla="*/ 265205 h 2944800"/>
                <a:gd name="connsiteX8" fmla="*/ 1325995 w 1591200"/>
                <a:gd name="connsiteY8" fmla="*/ 0 h 2944800"/>
                <a:gd name="connsiteX9" fmla="*/ 265205 w 1591200"/>
                <a:gd name="connsiteY9" fmla="*/ 0 h 2944800"/>
                <a:gd name="connsiteX10" fmla="*/ 0 w 1591200"/>
                <a:gd name="connsiteY10" fmla="*/ 265205 h 29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1200" h="29448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E943C97-9D04-FB74-F64B-19AC1C7B8CC0}"/>
                </a:ext>
              </a:extLst>
            </p:cNvPr>
            <p:cNvSpPr txBox="1"/>
            <p:nvPr/>
          </p:nvSpPr>
          <p:spPr>
            <a:xfrm>
              <a:off x="1358406" y="2635472"/>
              <a:ext cx="1334550" cy="485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Empreendedores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27D21A2-D6F5-2CCD-E240-FDE44C2867E8}"/>
                </a:ext>
              </a:extLst>
            </p:cNvPr>
            <p:cNvSpPr txBox="1"/>
            <p:nvPr/>
          </p:nvSpPr>
          <p:spPr>
            <a:xfrm>
              <a:off x="1355726" y="3074899"/>
              <a:ext cx="1334550" cy="2122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Ou pessoas que busquem iniciar um empreendimento em comunidades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879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AA998ED-2E90-384C-0839-1CE21434E28A}"/>
              </a:ext>
            </a:extLst>
          </p:cNvPr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331DA25-3DFE-6406-2857-92E62391E4DA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5534DDA-04E1-9477-7D49-168C92236C53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7DD161-293B-CC61-6AED-F5E9EC43888D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Problema</a:t>
              </a:r>
            </a:p>
          </p:txBody>
        </p:sp>
        <p:sp>
          <p:nvSpPr>
            <p:cNvPr id="8" name="Oval 53">
              <a:extLst>
                <a:ext uri="{FF2B5EF4-FFF2-40B4-BE49-F238E27FC236}">
                  <a16:creationId xmlns:a16="http://schemas.microsoft.com/office/drawing/2014/main" id="{14256A5C-D53F-99D2-A31D-13A49B19C6FE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áfico 8" descr="Brainstorm com preenchimento sólido">
              <a:extLst>
                <a:ext uri="{FF2B5EF4-FFF2-40B4-BE49-F238E27FC236}">
                  <a16:creationId xmlns:a16="http://schemas.microsoft.com/office/drawing/2014/main" id="{CE747D17-682F-182A-0F78-28CD56FC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27289E8-54C1-918F-3FEE-116200B3DEDA}"/>
              </a:ext>
            </a:extLst>
          </p:cNvPr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4A171B5-2C16-516A-C1AF-9682FF284716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B23ADEB-FE9A-EE08-FBE9-420A71672AB0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8AA95B1-69C4-C442-822F-42604D5CCB6F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Impactos</a:t>
              </a:r>
            </a:p>
          </p:txBody>
        </p:sp>
        <p:sp>
          <p:nvSpPr>
            <p:cNvPr id="28" name="Oval 53">
              <a:extLst>
                <a:ext uri="{FF2B5EF4-FFF2-40B4-BE49-F238E27FC236}">
                  <a16:creationId xmlns:a16="http://schemas.microsoft.com/office/drawing/2014/main" id="{78AAA4B3-064C-40AF-343E-C13059F072C9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áfico 28" descr="Brainstorm com preenchimento sólido">
              <a:extLst>
                <a:ext uri="{FF2B5EF4-FFF2-40B4-BE49-F238E27FC236}">
                  <a16:creationId xmlns:a16="http://schemas.microsoft.com/office/drawing/2014/main" id="{9D0DFAC7-558D-E46A-D632-1A7081DB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3234D8D-3CE7-AD2B-82B1-4719143F3DB3}"/>
              </a:ext>
            </a:extLst>
          </p:cNvPr>
          <p:cNvGrpSpPr/>
          <p:nvPr/>
        </p:nvGrpSpPr>
        <p:grpSpPr>
          <a:xfrm>
            <a:off x="-818940" y="-106"/>
            <a:ext cx="12205705" cy="6858001"/>
            <a:chOff x="0" y="-1"/>
            <a:chExt cx="12205705" cy="685800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034AAFC-7A2C-1E85-4042-C9615F5CFBC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79A05F58-C2B3-6EC5-A7F2-A6D5176F7E9B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289C741-BEF5-72EB-B10A-454DAD80CEE3}"/>
                </a:ext>
              </a:extLst>
            </p:cNvPr>
            <p:cNvSpPr txBox="1"/>
            <p:nvPr/>
          </p:nvSpPr>
          <p:spPr>
            <a:xfrm rot="16200000">
              <a:off x="10542690" y="2845589"/>
              <a:ext cx="267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Público-alvo</a:t>
              </a:r>
            </a:p>
          </p:txBody>
        </p:sp>
        <p:sp>
          <p:nvSpPr>
            <p:cNvPr id="34" name="Oval 53">
              <a:extLst>
                <a:ext uri="{FF2B5EF4-FFF2-40B4-BE49-F238E27FC236}">
                  <a16:creationId xmlns:a16="http://schemas.microsoft.com/office/drawing/2014/main" id="{4BCAA6DE-2E5B-B32A-E579-33D0BD7188D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Gráfico 34" descr="Brainstorm com preenchimento sólido">
              <a:extLst>
                <a:ext uri="{FF2B5EF4-FFF2-40B4-BE49-F238E27FC236}">
                  <a16:creationId xmlns:a16="http://schemas.microsoft.com/office/drawing/2014/main" id="{1E977354-1306-730C-3FB2-A39F9FE5F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72C83FD-E17C-5F47-BD6D-E8AE53299329}"/>
              </a:ext>
            </a:extLst>
          </p:cNvPr>
          <p:cNvGrpSpPr/>
          <p:nvPr/>
        </p:nvGrpSpPr>
        <p:grpSpPr>
          <a:xfrm>
            <a:off x="-1251620" y="16922"/>
            <a:ext cx="12192000" cy="6858001"/>
            <a:chOff x="0" y="-1"/>
            <a:chExt cx="12192000" cy="6858001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A8F3949-88F8-F292-3D1C-191E605710F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D110C52D-A05E-231C-DD08-836676E744E8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0CC03DD-E107-A961-C377-A91551017E6F}"/>
                </a:ext>
              </a:extLst>
            </p:cNvPr>
            <p:cNvSpPr txBox="1"/>
            <p:nvPr/>
          </p:nvSpPr>
          <p:spPr>
            <a:xfrm rot="16200000">
              <a:off x="10710049" y="2357875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Ideia</a:t>
              </a:r>
            </a:p>
          </p:txBody>
        </p:sp>
        <p:sp>
          <p:nvSpPr>
            <p:cNvPr id="40" name="Oval 53">
              <a:extLst>
                <a:ext uri="{FF2B5EF4-FFF2-40B4-BE49-F238E27FC236}">
                  <a16:creationId xmlns:a16="http://schemas.microsoft.com/office/drawing/2014/main" id="{E342E0DA-255F-42EB-19FA-3962DE65169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" name="Gráfico 40" descr="Brainstorm com preenchimento sólido">
              <a:extLst>
                <a:ext uri="{FF2B5EF4-FFF2-40B4-BE49-F238E27FC236}">
                  <a16:creationId xmlns:a16="http://schemas.microsoft.com/office/drawing/2014/main" id="{05A48ECD-7C4E-FF9B-8020-68350A67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F49EDFC-7EA3-F0A7-FE84-30A8A5E650A4}"/>
              </a:ext>
            </a:extLst>
          </p:cNvPr>
          <p:cNvGrpSpPr/>
          <p:nvPr/>
        </p:nvGrpSpPr>
        <p:grpSpPr>
          <a:xfrm>
            <a:off x="-10557546" y="34004"/>
            <a:ext cx="12205703" cy="6858001"/>
            <a:chOff x="0" y="-1"/>
            <a:chExt cx="12205703" cy="685800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EFE8299-87D7-8432-5987-0447BA5DBF0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FA99A77-CA55-A628-17A8-16F7335B9114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5BD1DED-B439-4D52-8A03-460D3B1F0047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Avaliações</a:t>
              </a:r>
            </a:p>
          </p:txBody>
        </p:sp>
        <p:sp>
          <p:nvSpPr>
            <p:cNvPr id="46" name="Oval 53">
              <a:extLst>
                <a:ext uri="{FF2B5EF4-FFF2-40B4-BE49-F238E27FC236}">
                  <a16:creationId xmlns:a16="http://schemas.microsoft.com/office/drawing/2014/main" id="{0D276662-7DB3-F328-7DB0-EE3B924E1AFF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Gráfico 46" descr="Brainstorm com preenchimento sólido">
              <a:extLst>
                <a:ext uri="{FF2B5EF4-FFF2-40B4-BE49-F238E27FC236}">
                  <a16:creationId xmlns:a16="http://schemas.microsoft.com/office/drawing/2014/main" id="{89BC01A1-3779-A272-5FE6-9F77B97E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030AB3-9F3E-5BF2-A5B5-848823825DD1}"/>
              </a:ext>
            </a:extLst>
          </p:cNvPr>
          <p:cNvGrpSpPr/>
          <p:nvPr/>
        </p:nvGrpSpPr>
        <p:grpSpPr>
          <a:xfrm>
            <a:off x="3291718" y="1076560"/>
            <a:ext cx="5405999" cy="4422200"/>
            <a:chOff x="11091451" y="2682883"/>
            <a:chExt cx="1591200" cy="2944800"/>
          </a:xfrm>
          <a:solidFill>
            <a:srgbClr val="FF5969"/>
          </a:solidFill>
        </p:grpSpPr>
        <p:sp>
          <p:nvSpPr>
            <p:cNvPr id="4" name="Retângulo: Cantos Superiores Arredondados 3">
              <a:extLst>
                <a:ext uri="{FF2B5EF4-FFF2-40B4-BE49-F238E27FC236}">
                  <a16:creationId xmlns:a16="http://schemas.microsoft.com/office/drawing/2014/main" id="{FBA214AA-6C19-F118-EE49-D75982C69247}"/>
                </a:ext>
              </a:extLst>
            </p:cNvPr>
            <p:cNvSpPr/>
            <p:nvPr/>
          </p:nvSpPr>
          <p:spPr>
            <a:xfrm>
              <a:off x="11091451" y="2682883"/>
              <a:ext cx="1591200" cy="2944800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A6966E9-35BC-1F69-0CA7-0DC61C1CF891}"/>
                </a:ext>
              </a:extLst>
            </p:cNvPr>
            <p:cNvSpPr txBox="1"/>
            <p:nvPr/>
          </p:nvSpPr>
          <p:spPr>
            <a:xfrm>
              <a:off x="11333869" y="2807272"/>
              <a:ext cx="1104900" cy="4304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/>
                <a:t>Nossa ideia 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1E36EC0E-EF11-A251-253C-6F47896460E2}"/>
              </a:ext>
            </a:extLst>
          </p:cNvPr>
          <p:cNvGrpSpPr/>
          <p:nvPr/>
        </p:nvGrpSpPr>
        <p:grpSpPr>
          <a:xfrm>
            <a:off x="3271379" y="2006793"/>
            <a:ext cx="5422192" cy="4422200"/>
            <a:chOff x="5763950" y="2081750"/>
            <a:chExt cx="1591200" cy="2944800"/>
          </a:xfrm>
        </p:grpSpPr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7A18DD05-4BFC-B879-59B5-95A6577DE3A7}"/>
                </a:ext>
              </a:extLst>
            </p:cNvPr>
            <p:cNvSpPr/>
            <p:nvPr/>
          </p:nvSpPr>
          <p:spPr>
            <a:xfrm flipV="1">
              <a:off x="5763950" y="2081750"/>
              <a:ext cx="1591200" cy="2944800"/>
            </a:xfrm>
            <a:custGeom>
              <a:avLst/>
              <a:gdLst>
                <a:gd name="connsiteX0" fmla="*/ 0 w 1591200"/>
                <a:gd name="connsiteY0" fmla="*/ 2944800 h 2944800"/>
                <a:gd name="connsiteX1" fmla="*/ 327209 w 1591200"/>
                <a:gd name="connsiteY1" fmla="*/ 2944800 h 2944800"/>
                <a:gd name="connsiteX2" fmla="*/ 329697 w 1591200"/>
                <a:gd name="connsiteY2" fmla="*/ 2922787 h 2944800"/>
                <a:gd name="connsiteX3" fmla="*/ 790050 w 1591200"/>
                <a:gd name="connsiteY3" fmla="*/ 2588150 h 2944800"/>
                <a:gd name="connsiteX4" fmla="*/ 1250403 w 1591200"/>
                <a:gd name="connsiteY4" fmla="*/ 2922787 h 2944800"/>
                <a:gd name="connsiteX5" fmla="*/ 1252892 w 1591200"/>
                <a:gd name="connsiteY5" fmla="*/ 2944800 h 2944800"/>
                <a:gd name="connsiteX6" fmla="*/ 1591200 w 1591200"/>
                <a:gd name="connsiteY6" fmla="*/ 2944800 h 2944800"/>
                <a:gd name="connsiteX7" fmla="*/ 1591200 w 1591200"/>
                <a:gd name="connsiteY7" fmla="*/ 265205 h 2944800"/>
                <a:gd name="connsiteX8" fmla="*/ 1325995 w 1591200"/>
                <a:gd name="connsiteY8" fmla="*/ 0 h 2944800"/>
                <a:gd name="connsiteX9" fmla="*/ 265205 w 1591200"/>
                <a:gd name="connsiteY9" fmla="*/ 0 h 2944800"/>
                <a:gd name="connsiteX10" fmla="*/ 0 w 1591200"/>
                <a:gd name="connsiteY10" fmla="*/ 265205 h 29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1200" h="29448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A7295D6-947D-81AD-81AC-D0960723E5B9}"/>
                </a:ext>
              </a:extLst>
            </p:cNvPr>
            <p:cNvSpPr txBox="1"/>
            <p:nvPr/>
          </p:nvSpPr>
          <p:spPr>
            <a:xfrm>
              <a:off x="5917082" y="2612408"/>
              <a:ext cx="1334550" cy="173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Criar uma plataforma para auxiliar que os potenciais empreendedores das comunidades consigam captar clientes e girar a economia local.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84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AA998ED-2E90-384C-0839-1CE21434E28A}"/>
              </a:ext>
            </a:extLst>
          </p:cNvPr>
          <p:cNvGrpSpPr/>
          <p:nvPr/>
        </p:nvGrpSpPr>
        <p:grpSpPr>
          <a:xfrm>
            <a:off x="-13703" y="34004"/>
            <a:ext cx="12205703" cy="6858001"/>
            <a:chOff x="0" y="-1"/>
            <a:chExt cx="12205703" cy="68580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331DA25-3DFE-6406-2857-92E62391E4DA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5534DDA-04E1-9477-7D49-168C92236C53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7DD161-293B-CC61-6AED-F5E9EC43888D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Problema</a:t>
              </a:r>
            </a:p>
          </p:txBody>
        </p:sp>
        <p:sp>
          <p:nvSpPr>
            <p:cNvPr id="8" name="Oval 53">
              <a:extLst>
                <a:ext uri="{FF2B5EF4-FFF2-40B4-BE49-F238E27FC236}">
                  <a16:creationId xmlns:a16="http://schemas.microsoft.com/office/drawing/2014/main" id="{14256A5C-D53F-99D2-A31D-13A49B19C6FE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áfico 8" descr="Brainstorm com preenchimento sólido">
              <a:extLst>
                <a:ext uri="{FF2B5EF4-FFF2-40B4-BE49-F238E27FC236}">
                  <a16:creationId xmlns:a16="http://schemas.microsoft.com/office/drawing/2014/main" id="{CE747D17-682F-182A-0F78-28CD56FC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27289E8-54C1-918F-3FEE-116200B3DEDA}"/>
              </a:ext>
            </a:extLst>
          </p:cNvPr>
          <p:cNvGrpSpPr/>
          <p:nvPr/>
        </p:nvGrpSpPr>
        <p:grpSpPr>
          <a:xfrm>
            <a:off x="-391637" y="-53"/>
            <a:ext cx="12205703" cy="6858001"/>
            <a:chOff x="0" y="-1"/>
            <a:chExt cx="12205703" cy="685800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4A171B5-2C16-516A-C1AF-9682FF284716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B23ADEB-FE9A-EE08-FBE9-420A71672AB0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8AA95B1-69C4-C442-822F-42604D5CCB6F}"/>
                </a:ext>
              </a:extLst>
            </p:cNvPr>
            <p:cNvSpPr txBox="1"/>
            <p:nvPr/>
          </p:nvSpPr>
          <p:spPr>
            <a:xfrm rot="16200000">
              <a:off x="10734873" y="28119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Impactos</a:t>
              </a:r>
            </a:p>
          </p:txBody>
        </p:sp>
        <p:sp>
          <p:nvSpPr>
            <p:cNvPr id="28" name="Oval 53">
              <a:extLst>
                <a:ext uri="{FF2B5EF4-FFF2-40B4-BE49-F238E27FC236}">
                  <a16:creationId xmlns:a16="http://schemas.microsoft.com/office/drawing/2014/main" id="{78AAA4B3-064C-40AF-343E-C13059F072C9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áfico 28" descr="Brainstorm com preenchimento sólido">
              <a:extLst>
                <a:ext uri="{FF2B5EF4-FFF2-40B4-BE49-F238E27FC236}">
                  <a16:creationId xmlns:a16="http://schemas.microsoft.com/office/drawing/2014/main" id="{9D0DFAC7-558D-E46A-D632-1A7081DB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3234D8D-3CE7-AD2B-82B1-4719143F3DB3}"/>
              </a:ext>
            </a:extLst>
          </p:cNvPr>
          <p:cNvGrpSpPr/>
          <p:nvPr/>
        </p:nvGrpSpPr>
        <p:grpSpPr>
          <a:xfrm>
            <a:off x="-818940" y="-106"/>
            <a:ext cx="12205704" cy="6858001"/>
            <a:chOff x="0" y="-1"/>
            <a:chExt cx="12205704" cy="685800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034AAFC-7A2C-1E85-4042-C9615F5CFBC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79A05F58-C2B3-6EC5-A7F2-A6D5176F7E9B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289C741-BEF5-72EB-B10A-454DAD80CEE3}"/>
                </a:ext>
              </a:extLst>
            </p:cNvPr>
            <p:cNvSpPr txBox="1"/>
            <p:nvPr/>
          </p:nvSpPr>
          <p:spPr>
            <a:xfrm rot="16200000">
              <a:off x="10574649" y="2651691"/>
              <a:ext cx="2615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Público-alvo</a:t>
              </a:r>
            </a:p>
          </p:txBody>
        </p:sp>
        <p:sp>
          <p:nvSpPr>
            <p:cNvPr id="34" name="Oval 53">
              <a:extLst>
                <a:ext uri="{FF2B5EF4-FFF2-40B4-BE49-F238E27FC236}">
                  <a16:creationId xmlns:a16="http://schemas.microsoft.com/office/drawing/2014/main" id="{4BCAA6DE-2E5B-B32A-E579-33D0BD7188D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Gráfico 34" descr="Brainstorm com preenchimento sólido">
              <a:extLst>
                <a:ext uri="{FF2B5EF4-FFF2-40B4-BE49-F238E27FC236}">
                  <a16:creationId xmlns:a16="http://schemas.microsoft.com/office/drawing/2014/main" id="{1E977354-1306-730C-3FB2-A39F9FE5F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72C83FD-E17C-5F47-BD6D-E8AE53299329}"/>
              </a:ext>
            </a:extLst>
          </p:cNvPr>
          <p:cNvGrpSpPr/>
          <p:nvPr/>
        </p:nvGrpSpPr>
        <p:grpSpPr>
          <a:xfrm>
            <a:off x="-1251620" y="16922"/>
            <a:ext cx="12205703" cy="6858001"/>
            <a:chOff x="0" y="-1"/>
            <a:chExt cx="12205703" cy="6858001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A8F3949-88F8-F292-3D1C-191E605710F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D110C52D-A05E-231C-DD08-836676E744E8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0CC03DD-E107-A961-C377-A91551017E6F}"/>
                </a:ext>
              </a:extLst>
            </p:cNvPr>
            <p:cNvSpPr txBox="1"/>
            <p:nvPr/>
          </p:nvSpPr>
          <p:spPr>
            <a:xfrm rot="16200000">
              <a:off x="10734873" y="2799216"/>
              <a:ext cx="2295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</a:rPr>
                <a:t>Ideia</a:t>
              </a:r>
            </a:p>
          </p:txBody>
        </p:sp>
        <p:sp>
          <p:nvSpPr>
            <p:cNvPr id="40" name="Oval 53">
              <a:extLst>
                <a:ext uri="{FF2B5EF4-FFF2-40B4-BE49-F238E27FC236}">
                  <a16:creationId xmlns:a16="http://schemas.microsoft.com/office/drawing/2014/main" id="{E342E0DA-255F-42EB-19FA-3962DE65169A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" name="Gráfico 40" descr="Brainstorm com preenchimento sólido">
              <a:extLst>
                <a:ext uri="{FF2B5EF4-FFF2-40B4-BE49-F238E27FC236}">
                  <a16:creationId xmlns:a16="http://schemas.microsoft.com/office/drawing/2014/main" id="{05A48ECD-7C4E-FF9B-8020-68350A67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F49EDFC-7EA3-F0A7-FE84-30A8A5E650A4}"/>
              </a:ext>
            </a:extLst>
          </p:cNvPr>
          <p:cNvGrpSpPr/>
          <p:nvPr/>
        </p:nvGrpSpPr>
        <p:grpSpPr>
          <a:xfrm>
            <a:off x="-1716606" y="8381"/>
            <a:ext cx="12220109" cy="6858001"/>
            <a:chOff x="0" y="-1"/>
            <a:chExt cx="12220109" cy="6858001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EFE8299-87D7-8432-5987-0447BA5DBF0B}"/>
                </a:ext>
              </a:extLst>
            </p:cNvPr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FA99A77-CA55-A628-17A8-16F7335B9114}"/>
                </a:ext>
              </a:extLst>
            </p:cNvPr>
            <p:cNvSpPr/>
            <p:nvPr/>
          </p:nvSpPr>
          <p:spPr>
            <a:xfrm>
              <a:off x="10935480" y="1632857"/>
              <a:ext cx="1240972" cy="3069772"/>
            </a:xfrm>
            <a:custGeom>
              <a:avLst/>
              <a:gdLst>
                <a:gd name="connsiteX0" fmla="*/ 1240972 w 1240972"/>
                <a:gd name="connsiteY0" fmla="*/ 0 h 2804912"/>
                <a:gd name="connsiteX1" fmla="*/ 1240972 w 1240972"/>
                <a:gd name="connsiteY1" fmla="*/ 2804912 h 2804912"/>
                <a:gd name="connsiteX2" fmla="*/ 1183336 w 1240972"/>
                <a:gd name="connsiteY2" fmla="*/ 2796467 h 2804912"/>
                <a:gd name="connsiteX3" fmla="*/ 0 w 1240972"/>
                <a:gd name="connsiteY3" fmla="*/ 1402456 h 2804912"/>
                <a:gd name="connsiteX4" fmla="*/ 1183336 w 1240972"/>
                <a:gd name="connsiteY4" fmla="*/ 8446 h 28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972" h="2804912">
                  <a:moveTo>
                    <a:pt x="1240972" y="0"/>
                  </a:moveTo>
                  <a:lnTo>
                    <a:pt x="1240972" y="2804912"/>
                  </a:lnTo>
                  <a:lnTo>
                    <a:pt x="1183336" y="2796467"/>
                  </a:lnTo>
                  <a:cubicBezTo>
                    <a:pt x="508008" y="2663784"/>
                    <a:pt x="0" y="2090080"/>
                    <a:pt x="0" y="1402456"/>
                  </a:cubicBezTo>
                  <a:cubicBezTo>
                    <a:pt x="0" y="714832"/>
                    <a:pt x="508008" y="141128"/>
                    <a:pt x="1183336" y="844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5BD1DED-B439-4D52-8A03-460D3B1F0047}"/>
                </a:ext>
              </a:extLst>
            </p:cNvPr>
            <p:cNvSpPr txBox="1"/>
            <p:nvPr/>
          </p:nvSpPr>
          <p:spPr>
            <a:xfrm rot="16200000">
              <a:off x="10457075" y="2528253"/>
              <a:ext cx="2879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bg2"/>
                  </a:solidFill>
                </a:rPr>
                <a:t>Avaliações</a:t>
              </a:r>
            </a:p>
          </p:txBody>
        </p:sp>
        <p:sp>
          <p:nvSpPr>
            <p:cNvPr id="46" name="Oval 53">
              <a:extLst>
                <a:ext uri="{FF2B5EF4-FFF2-40B4-BE49-F238E27FC236}">
                  <a16:creationId xmlns:a16="http://schemas.microsoft.com/office/drawing/2014/main" id="{0D276662-7DB3-F328-7DB0-EE3B924E1AFF}"/>
                </a:ext>
              </a:extLst>
            </p:cNvPr>
            <p:cNvSpPr/>
            <p:nvPr/>
          </p:nvSpPr>
          <p:spPr>
            <a:xfrm>
              <a:off x="11174554" y="2909168"/>
              <a:ext cx="451824" cy="451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Gráfico 46" descr="Brainstorm com preenchimento sólido">
              <a:extLst>
                <a:ext uri="{FF2B5EF4-FFF2-40B4-BE49-F238E27FC236}">
                  <a16:creationId xmlns:a16="http://schemas.microsoft.com/office/drawing/2014/main" id="{89BC01A1-3779-A272-5FE6-9F77B97E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47782" y="2982396"/>
              <a:ext cx="305369" cy="305369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FB31924-02A5-E7F5-DEC5-FE6AEE95039A}"/>
              </a:ext>
            </a:extLst>
          </p:cNvPr>
          <p:cNvGrpSpPr/>
          <p:nvPr/>
        </p:nvGrpSpPr>
        <p:grpSpPr>
          <a:xfrm>
            <a:off x="1141951" y="1114987"/>
            <a:ext cx="2934253" cy="2393949"/>
            <a:chOff x="1186900" y="-1105918"/>
            <a:chExt cx="1591200" cy="1969143"/>
          </a:xfrm>
          <a:solidFill>
            <a:srgbClr val="FFFF00"/>
          </a:solidFill>
        </p:grpSpPr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04B21C2B-BFED-852D-654C-5663FCD4AAD0}"/>
                </a:ext>
              </a:extLst>
            </p:cNvPr>
            <p:cNvSpPr/>
            <p:nvPr/>
          </p:nvSpPr>
          <p:spPr>
            <a:xfrm>
              <a:off x="1186900" y="-1105918"/>
              <a:ext cx="1591200" cy="1969143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870A81A-1078-968D-C072-5CC315BCC0FB}"/>
                </a:ext>
              </a:extLst>
            </p:cNvPr>
            <p:cNvSpPr txBox="1"/>
            <p:nvPr/>
          </p:nvSpPr>
          <p:spPr>
            <a:xfrm>
              <a:off x="1222013" y="-1012647"/>
              <a:ext cx="1479919" cy="886066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/>
                <a:t>Líderes Comunitários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5D658F1-8993-C041-EF65-64DC7CAAF44B}"/>
              </a:ext>
            </a:extLst>
          </p:cNvPr>
          <p:cNvGrpSpPr/>
          <p:nvPr/>
        </p:nvGrpSpPr>
        <p:grpSpPr>
          <a:xfrm>
            <a:off x="1142012" y="2254171"/>
            <a:ext cx="2960807" cy="3714829"/>
            <a:chOff x="1233101" y="2265479"/>
            <a:chExt cx="1591200" cy="2944800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D65FF35-A05D-60F3-8AD1-648D28986882}"/>
                </a:ext>
              </a:extLst>
            </p:cNvPr>
            <p:cNvSpPr/>
            <p:nvPr/>
          </p:nvSpPr>
          <p:spPr>
            <a:xfrm flipV="1">
              <a:off x="1233101" y="2265479"/>
              <a:ext cx="1591200" cy="2944800"/>
            </a:xfrm>
            <a:custGeom>
              <a:avLst/>
              <a:gdLst>
                <a:gd name="connsiteX0" fmla="*/ 0 w 1591200"/>
                <a:gd name="connsiteY0" fmla="*/ 2944800 h 2944800"/>
                <a:gd name="connsiteX1" fmla="*/ 327209 w 1591200"/>
                <a:gd name="connsiteY1" fmla="*/ 2944800 h 2944800"/>
                <a:gd name="connsiteX2" fmla="*/ 329697 w 1591200"/>
                <a:gd name="connsiteY2" fmla="*/ 2922787 h 2944800"/>
                <a:gd name="connsiteX3" fmla="*/ 790050 w 1591200"/>
                <a:gd name="connsiteY3" fmla="*/ 2588150 h 2944800"/>
                <a:gd name="connsiteX4" fmla="*/ 1250403 w 1591200"/>
                <a:gd name="connsiteY4" fmla="*/ 2922787 h 2944800"/>
                <a:gd name="connsiteX5" fmla="*/ 1252892 w 1591200"/>
                <a:gd name="connsiteY5" fmla="*/ 2944800 h 2944800"/>
                <a:gd name="connsiteX6" fmla="*/ 1591200 w 1591200"/>
                <a:gd name="connsiteY6" fmla="*/ 2944800 h 2944800"/>
                <a:gd name="connsiteX7" fmla="*/ 1591200 w 1591200"/>
                <a:gd name="connsiteY7" fmla="*/ 265205 h 2944800"/>
                <a:gd name="connsiteX8" fmla="*/ 1325995 w 1591200"/>
                <a:gd name="connsiteY8" fmla="*/ 0 h 2944800"/>
                <a:gd name="connsiteX9" fmla="*/ 265205 w 1591200"/>
                <a:gd name="connsiteY9" fmla="*/ 0 h 2944800"/>
                <a:gd name="connsiteX10" fmla="*/ 0 w 1591200"/>
                <a:gd name="connsiteY10" fmla="*/ 265205 h 29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1200" h="29448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AEA3514-1D78-DAFE-1582-F3F97A4F9943}"/>
                </a:ext>
              </a:extLst>
            </p:cNvPr>
            <p:cNvSpPr txBox="1"/>
            <p:nvPr/>
          </p:nvSpPr>
          <p:spPr>
            <a:xfrm>
              <a:off x="1405698" y="2746486"/>
              <a:ext cx="1334550" cy="2101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Os líderes comunitários que receberão feedbacks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EB422390-E1FD-E195-02DF-4FC453BAD2B9}"/>
              </a:ext>
            </a:extLst>
          </p:cNvPr>
          <p:cNvGrpSpPr/>
          <p:nvPr/>
        </p:nvGrpSpPr>
        <p:grpSpPr>
          <a:xfrm>
            <a:off x="4720628" y="1165787"/>
            <a:ext cx="2934253" cy="2559049"/>
            <a:chOff x="1186900" y="-1064134"/>
            <a:chExt cx="1591200" cy="1969143"/>
          </a:xfrm>
          <a:solidFill>
            <a:srgbClr val="FFFF00"/>
          </a:solidFill>
        </p:grpSpPr>
        <p:sp>
          <p:nvSpPr>
            <p:cNvPr id="54" name="Retângulo: Cantos Superiores Arredondados 53">
              <a:extLst>
                <a:ext uri="{FF2B5EF4-FFF2-40B4-BE49-F238E27FC236}">
                  <a16:creationId xmlns:a16="http://schemas.microsoft.com/office/drawing/2014/main" id="{2188F759-FFF4-B408-2957-157FE98129AE}"/>
                </a:ext>
              </a:extLst>
            </p:cNvPr>
            <p:cNvSpPr/>
            <p:nvPr/>
          </p:nvSpPr>
          <p:spPr>
            <a:xfrm>
              <a:off x="1186900" y="-1064134"/>
              <a:ext cx="1591200" cy="1969143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9E445D9-909B-DCF1-A7A9-32BB7F4C8512}"/>
                </a:ext>
              </a:extLst>
            </p:cNvPr>
            <p:cNvSpPr txBox="1"/>
            <p:nvPr/>
          </p:nvSpPr>
          <p:spPr>
            <a:xfrm>
              <a:off x="1214123" y="-833649"/>
              <a:ext cx="1544687" cy="44997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/>
                <a:t>Pesquisas 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570058A-732A-7057-ABC1-F9AA5E668328}"/>
              </a:ext>
            </a:extLst>
          </p:cNvPr>
          <p:cNvGrpSpPr/>
          <p:nvPr/>
        </p:nvGrpSpPr>
        <p:grpSpPr>
          <a:xfrm>
            <a:off x="4720689" y="2292271"/>
            <a:ext cx="3177318" cy="3580085"/>
            <a:chOff x="1233101" y="2265479"/>
            <a:chExt cx="1707561" cy="2944800"/>
          </a:xfrm>
        </p:grpSpPr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9C0E3365-6F34-2D93-1EDC-7A07205EBDBD}"/>
                </a:ext>
              </a:extLst>
            </p:cNvPr>
            <p:cNvSpPr/>
            <p:nvPr/>
          </p:nvSpPr>
          <p:spPr>
            <a:xfrm flipV="1">
              <a:off x="1233101" y="2265479"/>
              <a:ext cx="1591200" cy="2944800"/>
            </a:xfrm>
            <a:custGeom>
              <a:avLst/>
              <a:gdLst>
                <a:gd name="connsiteX0" fmla="*/ 0 w 1591200"/>
                <a:gd name="connsiteY0" fmla="*/ 2944800 h 2944800"/>
                <a:gd name="connsiteX1" fmla="*/ 327209 w 1591200"/>
                <a:gd name="connsiteY1" fmla="*/ 2944800 h 2944800"/>
                <a:gd name="connsiteX2" fmla="*/ 329697 w 1591200"/>
                <a:gd name="connsiteY2" fmla="*/ 2922787 h 2944800"/>
                <a:gd name="connsiteX3" fmla="*/ 790050 w 1591200"/>
                <a:gd name="connsiteY3" fmla="*/ 2588150 h 2944800"/>
                <a:gd name="connsiteX4" fmla="*/ 1250403 w 1591200"/>
                <a:gd name="connsiteY4" fmla="*/ 2922787 h 2944800"/>
                <a:gd name="connsiteX5" fmla="*/ 1252892 w 1591200"/>
                <a:gd name="connsiteY5" fmla="*/ 2944800 h 2944800"/>
                <a:gd name="connsiteX6" fmla="*/ 1591200 w 1591200"/>
                <a:gd name="connsiteY6" fmla="*/ 2944800 h 2944800"/>
                <a:gd name="connsiteX7" fmla="*/ 1591200 w 1591200"/>
                <a:gd name="connsiteY7" fmla="*/ 265205 h 2944800"/>
                <a:gd name="connsiteX8" fmla="*/ 1325995 w 1591200"/>
                <a:gd name="connsiteY8" fmla="*/ 0 h 2944800"/>
                <a:gd name="connsiteX9" fmla="*/ 265205 w 1591200"/>
                <a:gd name="connsiteY9" fmla="*/ 0 h 2944800"/>
                <a:gd name="connsiteX10" fmla="*/ 0 w 1591200"/>
                <a:gd name="connsiteY10" fmla="*/ 265205 h 29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1200" h="2944800">
                  <a:moveTo>
                    <a:pt x="0" y="2944800"/>
                  </a:moveTo>
                  <a:lnTo>
                    <a:pt x="327209" y="2944800"/>
                  </a:lnTo>
                  <a:lnTo>
                    <a:pt x="329697" y="2922787"/>
                  </a:lnTo>
                  <a:cubicBezTo>
                    <a:pt x="373513" y="2731810"/>
                    <a:pt x="562971" y="2588150"/>
                    <a:pt x="790050" y="2588150"/>
                  </a:cubicBezTo>
                  <a:cubicBezTo>
                    <a:pt x="1017129" y="2588150"/>
                    <a:pt x="1206587" y="2731810"/>
                    <a:pt x="1250403" y="2922787"/>
                  </a:cubicBezTo>
                  <a:lnTo>
                    <a:pt x="1252892" y="2944800"/>
                  </a:lnTo>
                  <a:lnTo>
                    <a:pt x="1591200" y="2944800"/>
                  </a:lnTo>
                  <a:lnTo>
                    <a:pt x="1591200" y="265205"/>
                  </a:lnTo>
                  <a:cubicBezTo>
                    <a:pt x="1591200" y="118736"/>
                    <a:pt x="1472464" y="0"/>
                    <a:pt x="1325995" y="0"/>
                  </a:cubicBezTo>
                  <a:lnTo>
                    <a:pt x="265205" y="0"/>
                  </a:lnTo>
                  <a:cubicBezTo>
                    <a:pt x="118736" y="0"/>
                    <a:pt x="0" y="118736"/>
                    <a:pt x="0" y="2652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8418F866-97A5-8434-72A7-2C5851F2EED6}"/>
                </a:ext>
              </a:extLst>
            </p:cNvPr>
            <p:cNvSpPr txBox="1"/>
            <p:nvPr/>
          </p:nvSpPr>
          <p:spPr>
            <a:xfrm>
              <a:off x="1245070" y="2723887"/>
              <a:ext cx="1695592" cy="2101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Uma amostra de empreendedores será consultada, além das métricas do site.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18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E91D759-EB2B-33F4-83C8-034C9C22AB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22DED9-0F30-4A80-3443-192B2DD6AC47}"/>
              </a:ext>
            </a:extLst>
          </p:cNvPr>
          <p:cNvSpPr txBox="1"/>
          <p:nvPr/>
        </p:nvSpPr>
        <p:spPr>
          <a:xfrm>
            <a:off x="1022350" y="2288570"/>
            <a:ext cx="1014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rgbClr val="FF5969"/>
                </a:solidFill>
              </a:rPr>
              <a:t>Obrigado(a)!</a:t>
            </a:r>
          </a:p>
        </p:txBody>
      </p:sp>
    </p:spTree>
    <p:extLst>
      <p:ext uri="{BB962C8B-B14F-4D97-AF65-F5344CB8AC3E}">
        <p14:creationId xmlns:p14="http://schemas.microsoft.com/office/powerpoint/2010/main" val="3268513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139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pires</dc:creator>
  <cp:lastModifiedBy>GABRIEL JORGE FIGUEIREDO ROCHA FERREIRA</cp:lastModifiedBy>
  <cp:revision>10</cp:revision>
  <dcterms:created xsi:type="dcterms:W3CDTF">2019-06-16T21:09:22Z</dcterms:created>
  <dcterms:modified xsi:type="dcterms:W3CDTF">2023-09-01T17:35:35Z</dcterms:modified>
</cp:coreProperties>
</file>