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dd9c1dd9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9dd9c1dd9f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dd9c1dd9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9dd9c1dd9f_1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dd9c1dd9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9dd9c1dd9f_1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9dd9c1dd9f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9dd9c1dd9f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dd9c1dd9f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9dd9c1dd9f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dd9c1dd9f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9dd9c1dd9f_1_2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9dd9c1dd9f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29dd9c1dd9f_1_2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dd9c1dd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9dd9c1dd9f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7.jpg"/><Relationship Id="rId6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7.jpg"/><Relationship Id="rId6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423523" y="1141141"/>
            <a:ext cx="10363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9800"/>
              <a:buFont typeface="Twentieth Century"/>
              <a:buNone/>
            </a:pPr>
            <a:r>
              <a:rPr b="1" i="0" lang="pt-BR" sz="9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CoopComunitária</a:t>
            </a:r>
            <a:endParaRPr b="1" i="0" sz="1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804523" y="3641702"/>
            <a:ext cx="876639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Gabriel Jorge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Gabriel William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Gabriela Alves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Geovana de Jesus 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Giovani José</a:t>
            </a:r>
            <a:endParaRPr/>
          </a:p>
          <a:p>
            <a:pPr indent="-2794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777390" y="2770907"/>
            <a:ext cx="7278915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4100"/>
              <a:buFont typeface="Twentieth Century"/>
              <a:buNone/>
            </a:pPr>
            <a:r>
              <a:rPr b="0" i="0" lang="pt-BR" sz="4100" u="none" cap="none" strike="noStrike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Squad 30 - Recode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/>
          <p:nvPr/>
        </p:nvSpPr>
        <p:spPr>
          <a:xfrm>
            <a:off x="3670300" y="-1"/>
            <a:ext cx="8521700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22"/>
          <p:cNvGrpSpPr/>
          <p:nvPr/>
        </p:nvGrpSpPr>
        <p:grpSpPr>
          <a:xfrm>
            <a:off x="-8632372" y="102065"/>
            <a:ext cx="12205703" cy="6858001"/>
            <a:chOff x="0" y="-1"/>
            <a:chExt cx="12205703" cy="6858001"/>
          </a:xfrm>
        </p:grpSpPr>
        <p:sp>
          <p:nvSpPr>
            <p:cNvPr id="374" name="Google Shape;374;p2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3600" u="none" cap="none" strike="noStrike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22"/>
          <p:cNvGrpSpPr/>
          <p:nvPr/>
        </p:nvGrpSpPr>
        <p:grpSpPr>
          <a:xfrm>
            <a:off x="-9127672" y="102066"/>
            <a:ext cx="12205703" cy="6858001"/>
            <a:chOff x="0" y="-1"/>
            <a:chExt cx="12205703" cy="6858001"/>
          </a:xfrm>
        </p:grpSpPr>
        <p:sp>
          <p:nvSpPr>
            <p:cNvPr id="380" name="Google Shape;380;p2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84" name="Google Shape;38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22"/>
          <p:cNvGrpSpPr/>
          <p:nvPr/>
        </p:nvGrpSpPr>
        <p:grpSpPr>
          <a:xfrm>
            <a:off x="-9593404" y="34057"/>
            <a:ext cx="12205705" cy="6858001"/>
            <a:chOff x="0" y="-1"/>
            <a:chExt cx="12205705" cy="6858001"/>
          </a:xfrm>
        </p:grpSpPr>
        <p:sp>
          <p:nvSpPr>
            <p:cNvPr id="386" name="Google Shape;386;p2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 rot="-5400000">
              <a:off x="10536341" y="2881277"/>
              <a:ext cx="26923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90" name="Google Shape;39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" name="Google Shape;391;p22"/>
          <p:cNvGrpSpPr/>
          <p:nvPr/>
        </p:nvGrpSpPr>
        <p:grpSpPr>
          <a:xfrm>
            <a:off x="-10088704" y="0"/>
            <a:ext cx="12231536" cy="6858001"/>
            <a:chOff x="0" y="-1"/>
            <a:chExt cx="12231536" cy="6858001"/>
          </a:xfrm>
        </p:grpSpPr>
        <p:sp>
          <p:nvSpPr>
            <p:cNvPr id="392" name="Google Shape;392;p2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 rot="-5400000">
              <a:off x="10760706" y="2988791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96" name="Google Shape;39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22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398" name="Google Shape;398;p2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02" name="Google Shape;40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2"/>
          <p:cNvSpPr txBox="1"/>
          <p:nvPr/>
        </p:nvSpPr>
        <p:spPr>
          <a:xfrm>
            <a:off x="4303529" y="907249"/>
            <a:ext cx="7278915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4100"/>
              <a:buFont typeface="Twentieth Century"/>
              <a:buNone/>
            </a:pPr>
            <a:r>
              <a:rPr b="1" i="0" lang="pt-BR" sz="41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CoopComunitária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descr="Ícone, Gráfico de bolhas&#10;&#10;Descrição gerada automaticamente" id="404" name="Google Shape;4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1232" y="2235867"/>
            <a:ext cx="4433090" cy="33532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3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410" name="Google Shape;410;p2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14" name="Google Shape;41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" name="Google Shape;415;p23"/>
          <p:cNvGrpSpPr/>
          <p:nvPr/>
        </p:nvGrpSpPr>
        <p:grpSpPr>
          <a:xfrm>
            <a:off x="-391637" y="-53"/>
            <a:ext cx="12205573" cy="6858001"/>
            <a:chOff x="0" y="-1"/>
            <a:chExt cx="12205573" cy="6858001"/>
          </a:xfrm>
        </p:grpSpPr>
        <p:sp>
          <p:nvSpPr>
            <p:cNvPr id="416" name="Google Shape;416;p2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 txBox="1"/>
            <p:nvPr/>
          </p:nvSpPr>
          <p:spPr>
            <a:xfrm rot="-5400000">
              <a:off x="10734823" y="2811996"/>
              <a:ext cx="2295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20" name="Google Shape;42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" name="Google Shape;421;p23"/>
          <p:cNvGrpSpPr/>
          <p:nvPr/>
        </p:nvGrpSpPr>
        <p:grpSpPr>
          <a:xfrm>
            <a:off x="-9593404" y="34057"/>
            <a:ext cx="12205705" cy="6858001"/>
            <a:chOff x="0" y="-1"/>
            <a:chExt cx="12205705" cy="6858001"/>
          </a:xfrm>
        </p:grpSpPr>
        <p:sp>
          <p:nvSpPr>
            <p:cNvPr id="422" name="Google Shape;422;p2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3"/>
            <p:cNvSpPr txBox="1"/>
            <p:nvPr/>
          </p:nvSpPr>
          <p:spPr>
            <a:xfrm rot="-5400000">
              <a:off x="10580791" y="2798727"/>
              <a:ext cx="26034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26" name="Google Shape;42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3"/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428" name="Google Shape;428;p2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3"/>
            <p:cNvSpPr txBox="1"/>
            <p:nvPr/>
          </p:nvSpPr>
          <p:spPr>
            <a:xfrm rot="-5400000">
              <a:off x="10734873" y="28754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32" name="Google Shape;43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Google Shape;433;p23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34" name="Google Shape;434;p2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38" name="Google Shape;43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23"/>
          <p:cNvGrpSpPr/>
          <p:nvPr/>
        </p:nvGrpSpPr>
        <p:grpSpPr>
          <a:xfrm>
            <a:off x="3120263" y="1738679"/>
            <a:ext cx="3019620" cy="2603404"/>
            <a:chOff x="1186900" y="-1064134"/>
            <a:chExt cx="1591200" cy="1969143"/>
          </a:xfrm>
        </p:grpSpPr>
        <p:sp>
          <p:nvSpPr>
            <p:cNvPr id="440" name="Google Shape;440;p23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1234717" y="-937884"/>
              <a:ext cx="1450111" cy="81474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Primeiro Impacto</a:t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3128103" y="3169490"/>
            <a:ext cx="3563337" cy="2408257"/>
            <a:chOff x="608173" y="1477119"/>
            <a:chExt cx="2266033" cy="2944800"/>
          </a:xfrm>
        </p:grpSpPr>
        <p:sp>
          <p:nvSpPr>
            <p:cNvPr id="443" name="Google Shape;443;p23"/>
            <p:cNvSpPr/>
            <p:nvPr/>
          </p:nvSpPr>
          <p:spPr>
            <a:xfrm flipH="1" rot="10800000">
              <a:off x="608173" y="1477119"/>
              <a:ext cx="1920323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831806" y="2259846"/>
              <a:ext cx="20424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Desistência</a:t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7118730" y="1753469"/>
            <a:ext cx="3019620" cy="2603404"/>
            <a:chOff x="1186900" y="-1064134"/>
            <a:chExt cx="1591200" cy="1969143"/>
          </a:xfrm>
        </p:grpSpPr>
        <p:sp>
          <p:nvSpPr>
            <p:cNvPr id="446" name="Google Shape;446;p23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3"/>
            <p:cNvSpPr txBox="1"/>
            <p:nvPr/>
          </p:nvSpPr>
          <p:spPr>
            <a:xfrm>
              <a:off x="1281101" y="-937884"/>
              <a:ext cx="1450111" cy="81474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Segundo Impacto</a:t>
              </a: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7118778" y="3171580"/>
            <a:ext cx="3019708" cy="2408257"/>
            <a:chOff x="608173" y="1477119"/>
            <a:chExt cx="1920323" cy="2944800"/>
          </a:xfrm>
        </p:grpSpPr>
        <p:sp>
          <p:nvSpPr>
            <p:cNvPr id="449" name="Google Shape;449;p23"/>
            <p:cNvSpPr/>
            <p:nvPr/>
          </p:nvSpPr>
          <p:spPr>
            <a:xfrm flipH="1" rot="10800000">
              <a:off x="608173" y="1477119"/>
              <a:ext cx="1920323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3"/>
            <p:cNvSpPr txBox="1"/>
            <p:nvPr/>
          </p:nvSpPr>
          <p:spPr>
            <a:xfrm>
              <a:off x="642673" y="2015385"/>
              <a:ext cx="1885800" cy="19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Perpetuação das vulnerabilidades sociais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4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456" name="Google Shape;456;p2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4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60" name="Google Shape;46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1" name="Google Shape;461;p24"/>
          <p:cNvGrpSpPr/>
          <p:nvPr/>
        </p:nvGrpSpPr>
        <p:grpSpPr>
          <a:xfrm>
            <a:off x="-9127672" y="102066"/>
            <a:ext cx="12205703" cy="6858001"/>
            <a:chOff x="0" y="-1"/>
            <a:chExt cx="12205703" cy="6858001"/>
          </a:xfrm>
        </p:grpSpPr>
        <p:sp>
          <p:nvSpPr>
            <p:cNvPr id="462" name="Google Shape;462;p2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66" name="Google Shape;46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p24"/>
          <p:cNvGrpSpPr/>
          <p:nvPr/>
        </p:nvGrpSpPr>
        <p:grpSpPr>
          <a:xfrm>
            <a:off x="-9593404" y="34057"/>
            <a:ext cx="12205704" cy="6858001"/>
            <a:chOff x="0" y="-1"/>
            <a:chExt cx="12205704" cy="6858001"/>
          </a:xfrm>
        </p:grpSpPr>
        <p:sp>
          <p:nvSpPr>
            <p:cNvPr id="468" name="Google Shape;468;p2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4"/>
            <p:cNvSpPr txBox="1"/>
            <p:nvPr/>
          </p:nvSpPr>
          <p:spPr>
            <a:xfrm rot="-5400000">
              <a:off x="10591599" y="2668642"/>
              <a:ext cx="25818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72" name="Google Shape;47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24"/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474" name="Google Shape;474;p2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4"/>
            <p:cNvSpPr txBox="1"/>
            <p:nvPr/>
          </p:nvSpPr>
          <p:spPr>
            <a:xfrm rot="-5400000">
              <a:off x="10734873" y="2938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78" name="Google Shape;47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Google Shape;479;p24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80" name="Google Shape;480;p2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484" name="Google Shape;48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24"/>
          <p:cNvGrpSpPr/>
          <p:nvPr/>
        </p:nvGrpSpPr>
        <p:grpSpPr>
          <a:xfrm>
            <a:off x="8506879" y="2270713"/>
            <a:ext cx="2247900" cy="2247900"/>
            <a:chOff x="539748" y="2501900"/>
            <a:chExt cx="2247900" cy="2247900"/>
          </a:xfrm>
        </p:grpSpPr>
        <p:sp>
          <p:nvSpPr>
            <p:cNvPr id="486" name="Google Shape;486;p24"/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fmla="val 855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39748" y="3625850"/>
              <a:ext cx="2247900" cy="1123950"/>
            </a:xfrm>
            <a:custGeom>
              <a:rect b="b" l="l" r="r" t="t"/>
              <a:pathLst>
                <a:path extrusionOk="0" h="1123950" w="224790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24"/>
          <p:cNvGrpSpPr/>
          <p:nvPr/>
        </p:nvGrpSpPr>
        <p:grpSpPr>
          <a:xfrm>
            <a:off x="3397650" y="2322003"/>
            <a:ext cx="2247900" cy="2247900"/>
            <a:chOff x="539748" y="2501900"/>
            <a:chExt cx="2247900" cy="2247900"/>
          </a:xfrm>
        </p:grpSpPr>
        <p:sp>
          <p:nvSpPr>
            <p:cNvPr id="489" name="Google Shape;489;p24"/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fmla="val 855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39748" y="3625850"/>
              <a:ext cx="2247900" cy="1123950"/>
            </a:xfrm>
            <a:custGeom>
              <a:rect b="b" l="l" r="r" t="t"/>
              <a:pathLst>
                <a:path extrusionOk="0" h="1123950" w="224790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24"/>
          <p:cNvGrpSpPr/>
          <p:nvPr/>
        </p:nvGrpSpPr>
        <p:grpSpPr>
          <a:xfrm>
            <a:off x="6029288" y="2306893"/>
            <a:ext cx="2247900" cy="2247900"/>
            <a:chOff x="539748" y="2501900"/>
            <a:chExt cx="2247900" cy="2247900"/>
          </a:xfrm>
        </p:grpSpPr>
        <p:sp>
          <p:nvSpPr>
            <p:cNvPr id="492" name="Google Shape;492;p24"/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fmla="val 855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39748" y="3625850"/>
              <a:ext cx="2247900" cy="1123950"/>
            </a:xfrm>
            <a:custGeom>
              <a:rect b="b" l="l" r="r" t="t"/>
              <a:pathLst>
                <a:path extrusionOk="0" h="1123950" w="224790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24"/>
          <p:cNvSpPr/>
          <p:nvPr/>
        </p:nvSpPr>
        <p:spPr>
          <a:xfrm>
            <a:off x="3388555" y="3351467"/>
            <a:ext cx="7423361" cy="12827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p24"/>
          <p:cNvGrpSpPr/>
          <p:nvPr/>
        </p:nvGrpSpPr>
        <p:grpSpPr>
          <a:xfrm>
            <a:off x="4015271" y="3534053"/>
            <a:ext cx="1696512" cy="1661994"/>
            <a:chOff x="996948" y="3201083"/>
            <a:chExt cx="1696512" cy="1661994"/>
          </a:xfrm>
        </p:grpSpPr>
        <p:sp>
          <p:nvSpPr>
            <p:cNvPr id="496" name="Google Shape;496;p24"/>
            <p:cNvSpPr txBox="1"/>
            <p:nvPr/>
          </p:nvSpPr>
          <p:spPr>
            <a:xfrm>
              <a:off x="996948" y="3201083"/>
              <a:ext cx="13310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29,6%</a:t>
              </a:r>
              <a:endParaRPr/>
            </a:p>
          </p:txBody>
        </p:sp>
        <p:sp>
          <p:nvSpPr>
            <p:cNvPr id="497" name="Google Shape;497;p24"/>
            <p:cNvSpPr txBox="1"/>
            <p:nvPr/>
          </p:nvSpPr>
          <p:spPr>
            <a:xfrm>
              <a:off x="996948" y="3847414"/>
              <a:ext cx="16965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FF5969"/>
                  </a:solidFill>
                  <a:latin typeface="Calibri"/>
                  <a:ea typeface="Calibri"/>
                  <a:cs typeface="Calibri"/>
                  <a:sym typeface="Calibri"/>
                </a:rPr>
                <a:t>Vivem com menos de R$ 500,00</a:t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>
            <a:off x="6329404" y="3534053"/>
            <a:ext cx="2372434" cy="1400483"/>
            <a:chOff x="705457" y="3201083"/>
            <a:chExt cx="2372434" cy="1400483"/>
          </a:xfrm>
        </p:grpSpPr>
        <p:sp>
          <p:nvSpPr>
            <p:cNvPr id="499" name="Google Shape;499;p24"/>
            <p:cNvSpPr txBox="1"/>
            <p:nvPr/>
          </p:nvSpPr>
          <p:spPr>
            <a:xfrm>
              <a:off x="996948" y="3201083"/>
              <a:ext cx="1282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67%</a:t>
              </a:r>
              <a:endParaRPr/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705457" y="3893680"/>
              <a:ext cx="23724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FF5969"/>
                  </a:solidFill>
                  <a:latin typeface="Calibri"/>
                  <a:ea typeface="Calibri"/>
                  <a:cs typeface="Calibri"/>
                  <a:sym typeface="Calibri"/>
                </a:rPr>
                <a:t>Estão envolvidos no empreendedorismo</a:t>
              </a:r>
              <a:endParaRPr/>
            </a:p>
          </p:txBody>
        </p:sp>
      </p:grpSp>
      <p:grpSp>
        <p:nvGrpSpPr>
          <p:cNvPr id="501" name="Google Shape;501;p24"/>
          <p:cNvGrpSpPr/>
          <p:nvPr/>
        </p:nvGrpSpPr>
        <p:grpSpPr>
          <a:xfrm>
            <a:off x="9110459" y="3584671"/>
            <a:ext cx="1421018" cy="1919152"/>
            <a:chOff x="939029" y="3201083"/>
            <a:chExt cx="1340619" cy="1919152"/>
          </a:xfrm>
        </p:grpSpPr>
        <p:sp>
          <p:nvSpPr>
            <p:cNvPr id="502" name="Google Shape;502;p24"/>
            <p:cNvSpPr txBox="1"/>
            <p:nvPr/>
          </p:nvSpPr>
          <p:spPr>
            <a:xfrm>
              <a:off x="996948" y="3201083"/>
              <a:ext cx="1282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14%</a:t>
              </a:r>
              <a:endParaRPr/>
            </a:p>
          </p:txBody>
        </p:sp>
        <p:sp>
          <p:nvSpPr>
            <p:cNvPr id="503" name="Google Shape;503;p24"/>
            <p:cNvSpPr txBox="1"/>
            <p:nvPr/>
          </p:nvSpPr>
          <p:spPr>
            <a:xfrm>
              <a:off x="939029" y="3796796"/>
              <a:ext cx="12827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FF5969"/>
                  </a:solidFill>
                  <a:latin typeface="Calibri"/>
                  <a:ea typeface="Calibri"/>
                  <a:cs typeface="Calibri"/>
                  <a:sym typeface="Calibri"/>
                </a:rPr>
                <a:t>Chegam ao quarto ano de existência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5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509" name="Google Shape;509;p2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13" name="Google Shape;51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p25"/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515" name="Google Shape;515;p2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19" name="Google Shape;51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" name="Google Shape;520;p25"/>
          <p:cNvGrpSpPr/>
          <p:nvPr/>
        </p:nvGrpSpPr>
        <p:grpSpPr>
          <a:xfrm>
            <a:off x="-818940" y="-106"/>
            <a:ext cx="12205574" cy="6858001"/>
            <a:chOff x="0" y="-1"/>
            <a:chExt cx="12205574" cy="6858001"/>
          </a:xfrm>
        </p:grpSpPr>
        <p:sp>
          <p:nvSpPr>
            <p:cNvPr id="521" name="Google Shape;521;p2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5"/>
            <p:cNvSpPr txBox="1"/>
            <p:nvPr/>
          </p:nvSpPr>
          <p:spPr>
            <a:xfrm rot="-5400000">
              <a:off x="10574624" y="2651796"/>
              <a:ext cx="2615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25" name="Google Shape;52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" name="Google Shape;526;p25"/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527" name="Google Shape;527;p2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5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31" name="Google Shape;53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2" name="Google Shape;532;p25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533" name="Google Shape;533;p2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37" name="Google Shape;53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25"/>
          <p:cNvGrpSpPr/>
          <p:nvPr/>
        </p:nvGrpSpPr>
        <p:grpSpPr>
          <a:xfrm>
            <a:off x="3651578" y="3724642"/>
            <a:ext cx="5730229" cy="1342365"/>
            <a:chOff x="1186900" y="-1064134"/>
            <a:chExt cx="1591200" cy="1969143"/>
          </a:xfrm>
        </p:grpSpPr>
        <p:sp>
          <p:nvSpPr>
            <p:cNvPr id="539" name="Google Shape;539;p25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5"/>
            <p:cNvSpPr txBox="1"/>
            <p:nvPr/>
          </p:nvSpPr>
          <p:spPr>
            <a:xfrm>
              <a:off x="1636069" y="-924219"/>
              <a:ext cx="693600" cy="8580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</p:grpSp>
      <p:grpSp>
        <p:nvGrpSpPr>
          <p:cNvPr id="541" name="Google Shape;541;p25"/>
          <p:cNvGrpSpPr/>
          <p:nvPr/>
        </p:nvGrpSpPr>
        <p:grpSpPr>
          <a:xfrm>
            <a:off x="3663296" y="4475793"/>
            <a:ext cx="5717977" cy="2007470"/>
            <a:chOff x="1233101" y="2265479"/>
            <a:chExt cx="1591200" cy="2944800"/>
          </a:xfrm>
        </p:grpSpPr>
        <p:sp>
          <p:nvSpPr>
            <p:cNvPr id="542" name="Google Shape;542;p25"/>
            <p:cNvSpPr/>
            <p:nvPr/>
          </p:nvSpPr>
          <p:spPr>
            <a:xfrm flipH="1" rot="10800000">
              <a:off x="1233101" y="2265479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1358406" y="2635472"/>
              <a:ext cx="1334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 txBox="1"/>
            <p:nvPr/>
          </p:nvSpPr>
          <p:spPr>
            <a:xfrm>
              <a:off x="1233105" y="2457868"/>
              <a:ext cx="1561200" cy="23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essoas da comunidade que busquem iniciar um empreendimento </a:t>
              </a:r>
              <a:endParaRPr/>
            </a:p>
          </p:txBody>
        </p:sp>
      </p:grpSp>
      <p:pic>
        <p:nvPicPr>
          <p:cNvPr id="545" name="Google Shape;5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450" y="232625"/>
            <a:ext cx="2203355" cy="17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46" name="Google Shape;5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1475" y="247875"/>
            <a:ext cx="2654874" cy="17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47" name="Google Shape;5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000" y="1939525"/>
            <a:ext cx="2497600" cy="16702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553" name="Google Shape;553;p2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6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57" name="Google Shape;55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" name="Google Shape;558;p26"/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559" name="Google Shape;559;p2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63" name="Google Shape;56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4" name="Google Shape;564;p26"/>
          <p:cNvGrpSpPr/>
          <p:nvPr/>
        </p:nvGrpSpPr>
        <p:grpSpPr>
          <a:xfrm>
            <a:off x="-818940" y="-106"/>
            <a:ext cx="12205706" cy="6858001"/>
            <a:chOff x="0" y="-1"/>
            <a:chExt cx="12205706" cy="6858001"/>
          </a:xfrm>
        </p:grpSpPr>
        <p:sp>
          <p:nvSpPr>
            <p:cNvPr id="565" name="Google Shape;565;p2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6"/>
            <p:cNvSpPr txBox="1"/>
            <p:nvPr/>
          </p:nvSpPr>
          <p:spPr>
            <a:xfrm rot="-5400000">
              <a:off x="10542690" y="2845589"/>
              <a:ext cx="2679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69" name="Google Shape;56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0" name="Google Shape;570;p26"/>
          <p:cNvGrpSpPr/>
          <p:nvPr/>
        </p:nvGrpSpPr>
        <p:grpSpPr>
          <a:xfrm>
            <a:off x="-1251620" y="16922"/>
            <a:ext cx="12192000" cy="6858001"/>
            <a:chOff x="0" y="-1"/>
            <a:chExt cx="12192000" cy="6858001"/>
          </a:xfrm>
        </p:grpSpPr>
        <p:sp>
          <p:nvSpPr>
            <p:cNvPr id="571" name="Google Shape;571;p2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6"/>
            <p:cNvSpPr txBox="1"/>
            <p:nvPr/>
          </p:nvSpPr>
          <p:spPr>
            <a:xfrm rot="-5400000">
              <a:off x="10710049" y="2357875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75" name="Google Shape;57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Google Shape;576;p26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577" name="Google Shape;577;p2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6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81" name="Google Shape;58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2" name="Google Shape;582;p26"/>
          <p:cNvGrpSpPr/>
          <p:nvPr/>
        </p:nvGrpSpPr>
        <p:grpSpPr>
          <a:xfrm>
            <a:off x="3053002" y="3892066"/>
            <a:ext cx="6511668" cy="2115250"/>
            <a:chOff x="11091451" y="2682883"/>
            <a:chExt cx="1591200" cy="2944800"/>
          </a:xfrm>
        </p:grpSpPr>
        <p:sp>
          <p:nvSpPr>
            <p:cNvPr id="583" name="Google Shape;583;p26"/>
            <p:cNvSpPr/>
            <p:nvPr/>
          </p:nvSpPr>
          <p:spPr>
            <a:xfrm>
              <a:off x="11091451" y="2682883"/>
              <a:ext cx="1591200" cy="2944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6"/>
            <p:cNvSpPr txBox="1"/>
            <p:nvPr/>
          </p:nvSpPr>
          <p:spPr>
            <a:xfrm>
              <a:off x="11333869" y="2807272"/>
              <a:ext cx="1104900" cy="771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Nossa ideia </a:t>
              </a:r>
              <a:endParaRPr sz="800"/>
            </a:p>
          </p:txBody>
        </p:sp>
      </p:grpSp>
      <p:grpSp>
        <p:nvGrpSpPr>
          <p:cNvPr id="585" name="Google Shape;585;p26"/>
          <p:cNvGrpSpPr/>
          <p:nvPr/>
        </p:nvGrpSpPr>
        <p:grpSpPr>
          <a:xfrm>
            <a:off x="3026827" y="4337124"/>
            <a:ext cx="6530921" cy="2115250"/>
            <a:chOff x="5763950" y="2081750"/>
            <a:chExt cx="1591200" cy="2944800"/>
          </a:xfrm>
        </p:grpSpPr>
        <p:sp>
          <p:nvSpPr>
            <p:cNvPr id="586" name="Google Shape;586;p26"/>
            <p:cNvSpPr/>
            <p:nvPr/>
          </p:nvSpPr>
          <p:spPr>
            <a:xfrm flipH="1" rot="10800000">
              <a:off x="5763950" y="2081750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6"/>
            <p:cNvSpPr txBox="1"/>
            <p:nvPr/>
          </p:nvSpPr>
          <p:spPr>
            <a:xfrm>
              <a:off x="5801892" y="2612403"/>
              <a:ext cx="1527300" cy="16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 uma plataforma para auxiliar que os potenciais empreendedores das comunidades consigam captar clientes e girar a economia local. </a:t>
              </a:r>
              <a:endParaRPr sz="500"/>
            </a:p>
          </p:txBody>
        </p:sp>
      </p:grpSp>
      <p:pic>
        <p:nvPicPr>
          <p:cNvPr id="588" name="Google Shape;5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875" y="299751"/>
            <a:ext cx="5908950" cy="332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7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594" name="Google Shape;594;p2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7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598" name="Google Shape;59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9" name="Google Shape;599;p27"/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600" name="Google Shape;600;p2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7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604" name="Google Shape;60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5" name="Google Shape;605;p27"/>
          <p:cNvGrpSpPr/>
          <p:nvPr/>
        </p:nvGrpSpPr>
        <p:grpSpPr>
          <a:xfrm>
            <a:off x="-818940" y="-106"/>
            <a:ext cx="12205705" cy="6858001"/>
            <a:chOff x="0" y="-1"/>
            <a:chExt cx="12205705" cy="6858001"/>
          </a:xfrm>
        </p:grpSpPr>
        <p:sp>
          <p:nvSpPr>
            <p:cNvPr id="606" name="Google Shape;606;p2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 rot="-5400000">
              <a:off x="10574649" y="2651691"/>
              <a:ext cx="26157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610" name="Google Shape;61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1" name="Google Shape;611;p27"/>
          <p:cNvGrpSpPr/>
          <p:nvPr/>
        </p:nvGrpSpPr>
        <p:grpSpPr>
          <a:xfrm>
            <a:off x="-1251620" y="16922"/>
            <a:ext cx="12205703" cy="6858001"/>
            <a:chOff x="0" y="-1"/>
            <a:chExt cx="12205703" cy="6858001"/>
          </a:xfrm>
        </p:grpSpPr>
        <p:sp>
          <p:nvSpPr>
            <p:cNvPr id="612" name="Google Shape;612;p2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 rot="-5400000">
              <a:off x="10734873" y="27992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616" name="Google Shape;61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7" name="Google Shape;617;p27"/>
          <p:cNvGrpSpPr/>
          <p:nvPr/>
        </p:nvGrpSpPr>
        <p:grpSpPr>
          <a:xfrm>
            <a:off x="-1716606" y="8381"/>
            <a:ext cx="12220110" cy="6858001"/>
            <a:chOff x="0" y="-1"/>
            <a:chExt cx="12220110" cy="6858001"/>
          </a:xfrm>
        </p:grpSpPr>
        <p:sp>
          <p:nvSpPr>
            <p:cNvPr id="618" name="Google Shape;618;p2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7"/>
            <p:cNvSpPr txBox="1"/>
            <p:nvPr/>
          </p:nvSpPr>
          <p:spPr>
            <a:xfrm rot="-5400000">
              <a:off x="10457075" y="2528253"/>
              <a:ext cx="28797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622" name="Google Shape;622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" name="Google Shape;623;p27"/>
          <p:cNvGrpSpPr/>
          <p:nvPr/>
        </p:nvGrpSpPr>
        <p:grpSpPr>
          <a:xfrm>
            <a:off x="1141987" y="966203"/>
            <a:ext cx="2934332" cy="2074689"/>
            <a:chOff x="1186900" y="-1105918"/>
            <a:chExt cx="1591200" cy="1969143"/>
          </a:xfrm>
        </p:grpSpPr>
        <p:sp>
          <p:nvSpPr>
            <p:cNvPr id="624" name="Google Shape;624;p27"/>
            <p:cNvSpPr/>
            <p:nvPr/>
          </p:nvSpPr>
          <p:spPr>
            <a:xfrm>
              <a:off x="1186900" y="-1105918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7"/>
            <p:cNvSpPr txBox="1"/>
            <p:nvPr/>
          </p:nvSpPr>
          <p:spPr>
            <a:xfrm>
              <a:off x="1222013" y="-1012647"/>
              <a:ext cx="1479900" cy="876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Líderes Comunitários</a:t>
              </a:r>
              <a:endParaRPr sz="900"/>
            </a:p>
          </p:txBody>
        </p:sp>
      </p:grpSp>
      <p:grpSp>
        <p:nvGrpSpPr>
          <p:cNvPr id="626" name="Google Shape;626;p27"/>
          <p:cNvGrpSpPr/>
          <p:nvPr/>
        </p:nvGrpSpPr>
        <p:grpSpPr>
          <a:xfrm>
            <a:off x="1141991" y="2031563"/>
            <a:ext cx="2960746" cy="2988678"/>
            <a:chOff x="1233101" y="2265479"/>
            <a:chExt cx="1591200" cy="2944800"/>
          </a:xfrm>
        </p:grpSpPr>
        <p:sp>
          <p:nvSpPr>
            <p:cNvPr id="627" name="Google Shape;627;p27"/>
            <p:cNvSpPr/>
            <p:nvPr/>
          </p:nvSpPr>
          <p:spPr>
            <a:xfrm flipH="1" rot="10800000">
              <a:off x="1233101" y="2265479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7"/>
            <p:cNvSpPr txBox="1"/>
            <p:nvPr/>
          </p:nvSpPr>
          <p:spPr>
            <a:xfrm>
              <a:off x="1233120" y="2746495"/>
              <a:ext cx="1507200" cy="18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líderes comunitários receberão feedbacks</a:t>
              </a:r>
              <a:endParaRPr sz="1100"/>
            </a:p>
          </p:txBody>
        </p:sp>
      </p:grpSp>
      <p:grpSp>
        <p:nvGrpSpPr>
          <p:cNvPr id="629" name="Google Shape;629;p27"/>
          <p:cNvGrpSpPr/>
          <p:nvPr/>
        </p:nvGrpSpPr>
        <p:grpSpPr>
          <a:xfrm>
            <a:off x="4720662" y="966241"/>
            <a:ext cx="2934332" cy="2758572"/>
            <a:chOff x="1186900" y="-1064134"/>
            <a:chExt cx="1591200" cy="1969143"/>
          </a:xfrm>
        </p:grpSpPr>
        <p:sp>
          <p:nvSpPr>
            <p:cNvPr id="630" name="Google Shape;630;p27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 txBox="1"/>
            <p:nvPr/>
          </p:nvSpPr>
          <p:spPr>
            <a:xfrm>
              <a:off x="1214123" y="-833649"/>
              <a:ext cx="1544700" cy="37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Pesquisas </a:t>
              </a:r>
              <a:endParaRPr sz="1000"/>
            </a:p>
          </p:txBody>
        </p:sp>
      </p:grpSp>
      <p:grpSp>
        <p:nvGrpSpPr>
          <p:cNvPr id="632" name="Google Shape;632;p27"/>
          <p:cNvGrpSpPr/>
          <p:nvPr/>
        </p:nvGrpSpPr>
        <p:grpSpPr>
          <a:xfrm>
            <a:off x="4720649" y="2031602"/>
            <a:ext cx="2960746" cy="2988678"/>
            <a:chOff x="1233101" y="2265479"/>
            <a:chExt cx="1591200" cy="2944800"/>
          </a:xfrm>
        </p:grpSpPr>
        <p:sp>
          <p:nvSpPr>
            <p:cNvPr id="633" name="Google Shape;633;p27"/>
            <p:cNvSpPr/>
            <p:nvPr/>
          </p:nvSpPr>
          <p:spPr>
            <a:xfrm flipH="1" rot="10800000">
              <a:off x="1233101" y="2265479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7"/>
            <p:cNvSpPr txBox="1"/>
            <p:nvPr/>
          </p:nvSpPr>
          <p:spPr>
            <a:xfrm>
              <a:off x="1245073" y="2723896"/>
              <a:ext cx="1577100" cy="23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pt-BR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mpreendedores serão consultados. Além das métricas do site.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1403350" y="1069370"/>
            <a:ext cx="1014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Obrigado(a)!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descr="Ícone, Gráfico de bolhas&#10;&#10;Descrição gerada automaticamente" id="641" name="Google Shape;641;p28"/>
          <p:cNvPicPr preferRelativeResize="0"/>
          <p:nvPr/>
        </p:nvPicPr>
        <p:blipFill rotWithShape="1">
          <a:blip r:embed="rId3">
            <a:alphaModFix/>
          </a:blip>
          <a:srcRect b="7049" l="10997" r="9769" t="15742"/>
          <a:stretch/>
        </p:blipFill>
        <p:spPr>
          <a:xfrm>
            <a:off x="4620775" y="3160775"/>
            <a:ext cx="3246100" cy="239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3670300" y="-1"/>
            <a:ext cx="8521700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-8632372" y="102065"/>
            <a:ext cx="12205703" cy="6858001"/>
            <a:chOff x="0" y="-1"/>
            <a:chExt cx="12205703" cy="6858001"/>
          </a:xfrm>
        </p:grpSpPr>
        <p:sp>
          <p:nvSpPr>
            <p:cNvPr id="93" name="Google Shape;93;p1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3600" u="none" cap="none" strike="noStrike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97" name="Google Shape;9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4"/>
          <p:cNvGrpSpPr/>
          <p:nvPr/>
        </p:nvGrpSpPr>
        <p:grpSpPr>
          <a:xfrm>
            <a:off x="-9127672" y="102066"/>
            <a:ext cx="12205703" cy="6858001"/>
            <a:chOff x="0" y="-1"/>
            <a:chExt cx="12205703" cy="6858001"/>
          </a:xfrm>
        </p:grpSpPr>
        <p:sp>
          <p:nvSpPr>
            <p:cNvPr id="99" name="Google Shape;99;p1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03" name="Google Shape;10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4"/>
          <p:cNvGrpSpPr/>
          <p:nvPr/>
        </p:nvGrpSpPr>
        <p:grpSpPr>
          <a:xfrm>
            <a:off x="-9593404" y="34057"/>
            <a:ext cx="12205705" cy="6858001"/>
            <a:chOff x="0" y="-1"/>
            <a:chExt cx="12205705" cy="6858001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 rot="-5400000">
              <a:off x="10536341" y="2881277"/>
              <a:ext cx="26923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09" name="Google Shape;10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4"/>
          <p:cNvGrpSpPr/>
          <p:nvPr/>
        </p:nvGrpSpPr>
        <p:grpSpPr>
          <a:xfrm>
            <a:off x="-10088704" y="0"/>
            <a:ext cx="12231536" cy="6858001"/>
            <a:chOff x="0" y="-1"/>
            <a:chExt cx="12231536" cy="6858001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 rot="-5400000">
              <a:off x="10760706" y="2988791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15" name="Google Shape;11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14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21" name="Google Shape;12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4"/>
          <p:cNvSpPr txBox="1"/>
          <p:nvPr/>
        </p:nvSpPr>
        <p:spPr>
          <a:xfrm>
            <a:off x="4303529" y="907249"/>
            <a:ext cx="7278915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4100"/>
              <a:buFont typeface="Twentieth Century"/>
              <a:buNone/>
            </a:pPr>
            <a:r>
              <a:rPr b="1" i="0" lang="pt-BR" sz="41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CoopComunitária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descr="Ícone, Gráfico de bolhas&#10;&#10;Descrição gerada automaticamente" id="123" name="Google Shape;1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1232" y="2235867"/>
            <a:ext cx="4433090" cy="33532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129" name="Google Shape;129;p1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33" name="Google Shape;13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5"/>
          <p:cNvGrpSpPr/>
          <p:nvPr/>
        </p:nvGrpSpPr>
        <p:grpSpPr>
          <a:xfrm>
            <a:off x="-391637" y="-53"/>
            <a:ext cx="12205573" cy="6858001"/>
            <a:chOff x="0" y="-1"/>
            <a:chExt cx="12205573" cy="6858001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 rot="-5400000">
              <a:off x="10734823" y="2811996"/>
              <a:ext cx="2295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39" name="Google Shape;13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15"/>
          <p:cNvGrpSpPr/>
          <p:nvPr/>
        </p:nvGrpSpPr>
        <p:grpSpPr>
          <a:xfrm>
            <a:off x="-9593404" y="34057"/>
            <a:ext cx="12205705" cy="6858001"/>
            <a:chOff x="0" y="-1"/>
            <a:chExt cx="12205705" cy="6858001"/>
          </a:xfrm>
        </p:grpSpPr>
        <p:sp>
          <p:nvSpPr>
            <p:cNvPr id="141" name="Google Shape;141;p1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 rot="-5400000">
              <a:off x="10580791" y="2798727"/>
              <a:ext cx="26034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45" name="Google Shape;14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5"/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147" name="Google Shape;147;p1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 rot="-5400000">
              <a:off x="10734873" y="28754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5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153" name="Google Shape;153;p1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57" name="Google Shape;15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15"/>
          <p:cNvGrpSpPr/>
          <p:nvPr/>
        </p:nvGrpSpPr>
        <p:grpSpPr>
          <a:xfrm>
            <a:off x="3120263" y="1738679"/>
            <a:ext cx="3019620" cy="2603404"/>
            <a:chOff x="1186900" y="-1064134"/>
            <a:chExt cx="1591200" cy="1969143"/>
          </a:xfrm>
        </p:grpSpPr>
        <p:sp>
          <p:nvSpPr>
            <p:cNvPr id="159" name="Google Shape;159;p15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1234717" y="-937884"/>
              <a:ext cx="1450111" cy="81474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Primeiro Impacto</a:t>
              </a:r>
              <a:endParaRPr/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3128103" y="3169490"/>
            <a:ext cx="3563337" cy="2408257"/>
            <a:chOff x="608173" y="1477119"/>
            <a:chExt cx="2266033" cy="2944800"/>
          </a:xfrm>
        </p:grpSpPr>
        <p:sp>
          <p:nvSpPr>
            <p:cNvPr id="162" name="Google Shape;162;p15"/>
            <p:cNvSpPr/>
            <p:nvPr/>
          </p:nvSpPr>
          <p:spPr>
            <a:xfrm flipH="1" rot="10800000">
              <a:off x="608173" y="1477119"/>
              <a:ext cx="1920323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831806" y="2259846"/>
              <a:ext cx="20424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Desistência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7118730" y="1753469"/>
            <a:ext cx="3019620" cy="2603404"/>
            <a:chOff x="1186900" y="-1064134"/>
            <a:chExt cx="1591200" cy="1969143"/>
          </a:xfrm>
        </p:grpSpPr>
        <p:sp>
          <p:nvSpPr>
            <p:cNvPr id="165" name="Google Shape;165;p15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1281101" y="-937884"/>
              <a:ext cx="1450111" cy="81474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Segundo Impacto</a:t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7118778" y="3171580"/>
            <a:ext cx="3019708" cy="2408257"/>
            <a:chOff x="608173" y="1477119"/>
            <a:chExt cx="1920323" cy="2944800"/>
          </a:xfrm>
        </p:grpSpPr>
        <p:sp>
          <p:nvSpPr>
            <p:cNvPr id="168" name="Google Shape;168;p15"/>
            <p:cNvSpPr/>
            <p:nvPr/>
          </p:nvSpPr>
          <p:spPr>
            <a:xfrm flipH="1" rot="10800000">
              <a:off x="608173" y="1477119"/>
              <a:ext cx="1920323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642673" y="2015385"/>
              <a:ext cx="1885800" cy="19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Perpetuação das vulnerabilidades sociais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6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79" name="Google Shape;17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16"/>
          <p:cNvGrpSpPr/>
          <p:nvPr/>
        </p:nvGrpSpPr>
        <p:grpSpPr>
          <a:xfrm>
            <a:off x="-9127672" y="102066"/>
            <a:ext cx="12205703" cy="6858001"/>
            <a:chOff x="0" y="-1"/>
            <a:chExt cx="12205703" cy="6858001"/>
          </a:xfrm>
        </p:grpSpPr>
        <p:sp>
          <p:nvSpPr>
            <p:cNvPr id="181" name="Google Shape;181;p1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85" name="Google Shape;18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16"/>
          <p:cNvGrpSpPr/>
          <p:nvPr/>
        </p:nvGrpSpPr>
        <p:grpSpPr>
          <a:xfrm>
            <a:off x="-9593404" y="34057"/>
            <a:ext cx="12205704" cy="6858001"/>
            <a:chOff x="0" y="-1"/>
            <a:chExt cx="12205704" cy="6858001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 txBox="1"/>
            <p:nvPr/>
          </p:nvSpPr>
          <p:spPr>
            <a:xfrm rot="-5400000">
              <a:off x="10591599" y="2668642"/>
              <a:ext cx="25818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91" name="Google Shape;19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16"/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193" name="Google Shape;193;p1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 rot="-5400000">
              <a:off x="10734873" y="2938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197" name="Google Shape;19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6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199" name="Google Shape;199;p1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03" name="Google Shape;20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16"/>
          <p:cNvGrpSpPr/>
          <p:nvPr/>
        </p:nvGrpSpPr>
        <p:grpSpPr>
          <a:xfrm>
            <a:off x="8506879" y="2270713"/>
            <a:ext cx="2247900" cy="2247900"/>
            <a:chOff x="539748" y="2501900"/>
            <a:chExt cx="2247900" cy="2247900"/>
          </a:xfrm>
        </p:grpSpPr>
        <p:sp>
          <p:nvSpPr>
            <p:cNvPr id="205" name="Google Shape;205;p16"/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fmla="val 855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39748" y="3625850"/>
              <a:ext cx="2247900" cy="1123950"/>
            </a:xfrm>
            <a:custGeom>
              <a:rect b="b" l="l" r="r" t="t"/>
              <a:pathLst>
                <a:path extrusionOk="0" h="1123950" w="224790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16"/>
          <p:cNvGrpSpPr/>
          <p:nvPr/>
        </p:nvGrpSpPr>
        <p:grpSpPr>
          <a:xfrm>
            <a:off x="3397650" y="2322003"/>
            <a:ext cx="2247900" cy="2247900"/>
            <a:chOff x="539748" y="2501900"/>
            <a:chExt cx="2247900" cy="2247900"/>
          </a:xfrm>
        </p:grpSpPr>
        <p:sp>
          <p:nvSpPr>
            <p:cNvPr id="208" name="Google Shape;208;p16"/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fmla="val 855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39748" y="3625850"/>
              <a:ext cx="2247900" cy="1123950"/>
            </a:xfrm>
            <a:custGeom>
              <a:rect b="b" l="l" r="r" t="t"/>
              <a:pathLst>
                <a:path extrusionOk="0" h="1123950" w="224790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029288" y="2306893"/>
            <a:ext cx="2247900" cy="2247900"/>
            <a:chOff x="539748" y="2501900"/>
            <a:chExt cx="2247900" cy="2247900"/>
          </a:xfrm>
        </p:grpSpPr>
        <p:sp>
          <p:nvSpPr>
            <p:cNvPr id="211" name="Google Shape;211;p16"/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fmla="val 855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39748" y="3625850"/>
              <a:ext cx="2247900" cy="1123950"/>
            </a:xfrm>
            <a:custGeom>
              <a:rect b="b" l="l" r="r" t="t"/>
              <a:pathLst>
                <a:path extrusionOk="0" h="1123950" w="224790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6"/>
          <p:cNvSpPr/>
          <p:nvPr/>
        </p:nvSpPr>
        <p:spPr>
          <a:xfrm>
            <a:off x="3388555" y="3351467"/>
            <a:ext cx="7423361" cy="12827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6"/>
          <p:cNvGrpSpPr/>
          <p:nvPr/>
        </p:nvGrpSpPr>
        <p:grpSpPr>
          <a:xfrm>
            <a:off x="4015271" y="3534053"/>
            <a:ext cx="1696512" cy="1661994"/>
            <a:chOff x="996948" y="3201083"/>
            <a:chExt cx="1696512" cy="1661994"/>
          </a:xfrm>
        </p:grpSpPr>
        <p:sp>
          <p:nvSpPr>
            <p:cNvPr id="215" name="Google Shape;215;p16"/>
            <p:cNvSpPr txBox="1"/>
            <p:nvPr/>
          </p:nvSpPr>
          <p:spPr>
            <a:xfrm>
              <a:off x="996948" y="3201083"/>
              <a:ext cx="13310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29,6%</a:t>
              </a:r>
              <a:endParaRPr/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996948" y="3847414"/>
              <a:ext cx="16965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FF5969"/>
                  </a:solidFill>
                  <a:latin typeface="Calibri"/>
                  <a:ea typeface="Calibri"/>
                  <a:cs typeface="Calibri"/>
                  <a:sym typeface="Calibri"/>
                </a:rPr>
                <a:t>Vivem com menos de R$ 500,00</a:t>
              </a:r>
              <a:endParaRPr/>
            </a:p>
          </p:txBody>
        </p:sp>
      </p:grpSp>
      <p:grpSp>
        <p:nvGrpSpPr>
          <p:cNvPr id="217" name="Google Shape;217;p16"/>
          <p:cNvGrpSpPr/>
          <p:nvPr/>
        </p:nvGrpSpPr>
        <p:grpSpPr>
          <a:xfrm>
            <a:off x="6329404" y="3534053"/>
            <a:ext cx="2372434" cy="1400483"/>
            <a:chOff x="705457" y="3201083"/>
            <a:chExt cx="2372434" cy="1400483"/>
          </a:xfrm>
        </p:grpSpPr>
        <p:sp>
          <p:nvSpPr>
            <p:cNvPr id="218" name="Google Shape;218;p16"/>
            <p:cNvSpPr txBox="1"/>
            <p:nvPr/>
          </p:nvSpPr>
          <p:spPr>
            <a:xfrm>
              <a:off x="996948" y="3201083"/>
              <a:ext cx="1282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67%</a:t>
              </a:r>
              <a:endParaRPr/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705457" y="3893680"/>
              <a:ext cx="23724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FF5969"/>
                  </a:solidFill>
                  <a:latin typeface="Calibri"/>
                  <a:ea typeface="Calibri"/>
                  <a:cs typeface="Calibri"/>
                  <a:sym typeface="Calibri"/>
                </a:rPr>
                <a:t>Estão envolvidos no empreendedorismo</a:t>
              </a:r>
              <a:endParaRPr/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9110459" y="3584671"/>
            <a:ext cx="1421018" cy="1919152"/>
            <a:chOff x="939029" y="3201083"/>
            <a:chExt cx="1340619" cy="1919152"/>
          </a:xfrm>
        </p:grpSpPr>
        <p:sp>
          <p:nvSpPr>
            <p:cNvPr id="221" name="Google Shape;221;p16"/>
            <p:cNvSpPr txBox="1"/>
            <p:nvPr/>
          </p:nvSpPr>
          <p:spPr>
            <a:xfrm>
              <a:off x="996948" y="3201083"/>
              <a:ext cx="1282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14%</a:t>
              </a:r>
              <a:endParaRPr/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939029" y="3796796"/>
              <a:ext cx="12827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FF5969"/>
                  </a:solidFill>
                  <a:latin typeface="Calibri"/>
                  <a:ea typeface="Calibri"/>
                  <a:cs typeface="Calibri"/>
                  <a:sym typeface="Calibri"/>
                </a:rPr>
                <a:t>Chegam ao quarto ano de existência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7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28" name="Google Shape;228;p1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32" name="Google Shape;23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17"/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234" name="Google Shape;234;p1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38" name="Google Shape;2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17"/>
          <p:cNvGrpSpPr/>
          <p:nvPr/>
        </p:nvGrpSpPr>
        <p:grpSpPr>
          <a:xfrm>
            <a:off x="-818940" y="-106"/>
            <a:ext cx="12205574" cy="6858001"/>
            <a:chOff x="0" y="-1"/>
            <a:chExt cx="12205574" cy="6858001"/>
          </a:xfrm>
        </p:grpSpPr>
        <p:sp>
          <p:nvSpPr>
            <p:cNvPr id="240" name="Google Shape;240;p1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 txBox="1"/>
            <p:nvPr/>
          </p:nvSpPr>
          <p:spPr>
            <a:xfrm rot="-5400000">
              <a:off x="10574624" y="2651796"/>
              <a:ext cx="2615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44" name="Google Shape;24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7"/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246" name="Google Shape;246;p1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50" name="Google Shape;25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17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252" name="Google Shape;252;p17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56" name="Google Shape;25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17"/>
          <p:cNvGrpSpPr/>
          <p:nvPr/>
        </p:nvGrpSpPr>
        <p:grpSpPr>
          <a:xfrm>
            <a:off x="3651578" y="3724642"/>
            <a:ext cx="5730229" cy="1342365"/>
            <a:chOff x="1186900" y="-1064134"/>
            <a:chExt cx="1591200" cy="1969143"/>
          </a:xfrm>
        </p:grpSpPr>
        <p:sp>
          <p:nvSpPr>
            <p:cNvPr id="258" name="Google Shape;258;p17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1636069" y="-924219"/>
              <a:ext cx="693600" cy="8580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3663296" y="4475793"/>
            <a:ext cx="5717977" cy="2007470"/>
            <a:chOff x="1233101" y="2265479"/>
            <a:chExt cx="1591200" cy="2944800"/>
          </a:xfrm>
        </p:grpSpPr>
        <p:sp>
          <p:nvSpPr>
            <p:cNvPr id="261" name="Google Shape;261;p17"/>
            <p:cNvSpPr/>
            <p:nvPr/>
          </p:nvSpPr>
          <p:spPr>
            <a:xfrm flipH="1" rot="10800000">
              <a:off x="1233101" y="2265479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1358406" y="2635472"/>
              <a:ext cx="1334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1233105" y="2457868"/>
              <a:ext cx="1561200" cy="23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essoas da comunidade que busquem iniciar um empreendimento </a:t>
              </a:r>
              <a:endParaRPr/>
            </a:p>
          </p:txBody>
        </p:sp>
      </p:grpSp>
      <p:pic>
        <p:nvPicPr>
          <p:cNvPr id="264" name="Google Shape;2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450" y="232625"/>
            <a:ext cx="2203355" cy="17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5" name="Google Shape;2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1475" y="247875"/>
            <a:ext cx="2654874" cy="17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6" name="Google Shape;2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000" y="1939525"/>
            <a:ext cx="2497600" cy="16702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76" name="Google Shape;27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8"/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278" name="Google Shape;278;p18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82" name="Google Shape;28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18"/>
          <p:cNvGrpSpPr/>
          <p:nvPr/>
        </p:nvGrpSpPr>
        <p:grpSpPr>
          <a:xfrm>
            <a:off x="-818940" y="-106"/>
            <a:ext cx="12205706" cy="6858001"/>
            <a:chOff x="0" y="-1"/>
            <a:chExt cx="12205706" cy="6858001"/>
          </a:xfrm>
        </p:grpSpPr>
        <p:sp>
          <p:nvSpPr>
            <p:cNvPr id="284" name="Google Shape;284;p18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 rot="-5400000">
              <a:off x="10542690" y="2845589"/>
              <a:ext cx="2679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88" name="Google Shape;28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18"/>
          <p:cNvGrpSpPr/>
          <p:nvPr/>
        </p:nvGrpSpPr>
        <p:grpSpPr>
          <a:xfrm>
            <a:off x="-1251620" y="16922"/>
            <a:ext cx="12192000" cy="6858001"/>
            <a:chOff x="0" y="-1"/>
            <a:chExt cx="12192000" cy="6858001"/>
          </a:xfrm>
        </p:grpSpPr>
        <p:sp>
          <p:nvSpPr>
            <p:cNvPr id="290" name="Google Shape;290;p18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8"/>
            <p:cNvSpPr txBox="1"/>
            <p:nvPr/>
          </p:nvSpPr>
          <p:spPr>
            <a:xfrm rot="-5400000">
              <a:off x="10710049" y="2357875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294" name="Google Shape;29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8"/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296" name="Google Shape;296;p18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00" name="Google Shape;30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18"/>
          <p:cNvGrpSpPr/>
          <p:nvPr/>
        </p:nvGrpSpPr>
        <p:grpSpPr>
          <a:xfrm>
            <a:off x="3053002" y="3892066"/>
            <a:ext cx="6511668" cy="2115250"/>
            <a:chOff x="11091451" y="2682883"/>
            <a:chExt cx="1591200" cy="2944800"/>
          </a:xfrm>
        </p:grpSpPr>
        <p:sp>
          <p:nvSpPr>
            <p:cNvPr id="302" name="Google Shape;302;p18"/>
            <p:cNvSpPr/>
            <p:nvPr/>
          </p:nvSpPr>
          <p:spPr>
            <a:xfrm>
              <a:off x="11091451" y="2682883"/>
              <a:ext cx="1591200" cy="2944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11333869" y="2807272"/>
              <a:ext cx="1104900" cy="771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Nossa ideia </a:t>
              </a:r>
              <a:endParaRPr sz="800"/>
            </a:p>
          </p:txBody>
        </p:sp>
      </p:grpSp>
      <p:grpSp>
        <p:nvGrpSpPr>
          <p:cNvPr id="304" name="Google Shape;304;p18"/>
          <p:cNvGrpSpPr/>
          <p:nvPr/>
        </p:nvGrpSpPr>
        <p:grpSpPr>
          <a:xfrm>
            <a:off x="3026827" y="4337124"/>
            <a:ext cx="6530921" cy="2115250"/>
            <a:chOff x="5763950" y="2081750"/>
            <a:chExt cx="1591200" cy="2944800"/>
          </a:xfrm>
        </p:grpSpPr>
        <p:sp>
          <p:nvSpPr>
            <p:cNvPr id="305" name="Google Shape;305;p18"/>
            <p:cNvSpPr/>
            <p:nvPr/>
          </p:nvSpPr>
          <p:spPr>
            <a:xfrm flipH="1" rot="10800000">
              <a:off x="5763950" y="2081750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5801892" y="2612403"/>
              <a:ext cx="1527300" cy="16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 uma plataforma para auxiliar que os potenciais empreendedores das comunidades consigam captar clientes e girar a economia local. </a:t>
              </a:r>
              <a:endParaRPr sz="500"/>
            </a:p>
          </p:txBody>
        </p:sp>
      </p:grpSp>
      <p:pic>
        <p:nvPicPr>
          <p:cNvPr id="307" name="Google Shape;3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875" y="299751"/>
            <a:ext cx="5908950" cy="332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9"/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313" name="Google Shape;313;p1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17" name="Google Shape;31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p19"/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9"/>
            <p:cNvSpPr txBox="1"/>
            <p:nvPr/>
          </p:nvSpPr>
          <p:spPr>
            <a:xfrm rot="-5400000">
              <a:off x="10734873" y="28119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Impactos</a:t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23" name="Google Shape;32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19"/>
          <p:cNvGrpSpPr/>
          <p:nvPr/>
        </p:nvGrpSpPr>
        <p:grpSpPr>
          <a:xfrm>
            <a:off x="-818940" y="-106"/>
            <a:ext cx="12205705" cy="6858001"/>
            <a:chOff x="0" y="-1"/>
            <a:chExt cx="12205705" cy="6858001"/>
          </a:xfrm>
        </p:grpSpPr>
        <p:sp>
          <p:nvSpPr>
            <p:cNvPr id="325" name="Google Shape;325;p1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9"/>
            <p:cNvSpPr txBox="1"/>
            <p:nvPr/>
          </p:nvSpPr>
          <p:spPr>
            <a:xfrm rot="-5400000">
              <a:off x="10574649" y="2651691"/>
              <a:ext cx="26157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Público-alvo</a:t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29" name="Google Shape;32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19"/>
          <p:cNvGrpSpPr/>
          <p:nvPr/>
        </p:nvGrpSpPr>
        <p:grpSpPr>
          <a:xfrm>
            <a:off x="-1251620" y="16922"/>
            <a:ext cx="12205703" cy="6858001"/>
            <a:chOff x="0" y="-1"/>
            <a:chExt cx="12205703" cy="6858001"/>
          </a:xfrm>
        </p:grpSpPr>
        <p:sp>
          <p:nvSpPr>
            <p:cNvPr id="331" name="Google Shape;331;p1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9"/>
            <p:cNvSpPr txBox="1"/>
            <p:nvPr/>
          </p:nvSpPr>
          <p:spPr>
            <a:xfrm rot="-5400000">
              <a:off x="10734873" y="2799216"/>
              <a:ext cx="22953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Ideia</a:t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35" name="Google Shape;33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19"/>
          <p:cNvGrpSpPr/>
          <p:nvPr/>
        </p:nvGrpSpPr>
        <p:grpSpPr>
          <a:xfrm>
            <a:off x="-1716606" y="8381"/>
            <a:ext cx="12220110" cy="6858001"/>
            <a:chOff x="0" y="-1"/>
            <a:chExt cx="12220110" cy="6858001"/>
          </a:xfrm>
        </p:grpSpPr>
        <p:sp>
          <p:nvSpPr>
            <p:cNvPr id="337" name="Google Shape;337;p1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10935480" y="1632857"/>
              <a:ext cx="1240972" cy="3069772"/>
            </a:xfrm>
            <a:custGeom>
              <a:rect b="b" l="l" r="r" t="t"/>
              <a:pathLst>
                <a:path extrusionOk="0" h="2804912" w="124097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9"/>
            <p:cNvSpPr txBox="1"/>
            <p:nvPr/>
          </p:nvSpPr>
          <p:spPr>
            <a:xfrm rot="-5400000">
              <a:off x="10457075" y="2528253"/>
              <a:ext cx="28797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Avaliações</a:t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ainstorm com preenchimento sólido" id="341" name="Google Shape;34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19"/>
          <p:cNvGrpSpPr/>
          <p:nvPr/>
        </p:nvGrpSpPr>
        <p:grpSpPr>
          <a:xfrm>
            <a:off x="1141987" y="966203"/>
            <a:ext cx="2934332" cy="2074689"/>
            <a:chOff x="1186900" y="-1105918"/>
            <a:chExt cx="1591200" cy="1969143"/>
          </a:xfrm>
        </p:grpSpPr>
        <p:sp>
          <p:nvSpPr>
            <p:cNvPr id="343" name="Google Shape;343;p19"/>
            <p:cNvSpPr/>
            <p:nvPr/>
          </p:nvSpPr>
          <p:spPr>
            <a:xfrm>
              <a:off x="1186900" y="-1105918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9"/>
            <p:cNvSpPr txBox="1"/>
            <p:nvPr/>
          </p:nvSpPr>
          <p:spPr>
            <a:xfrm>
              <a:off x="1222013" y="-1012647"/>
              <a:ext cx="1479900" cy="876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Líderes Comunitários</a:t>
              </a:r>
              <a:endParaRPr sz="900"/>
            </a:p>
          </p:txBody>
        </p:sp>
      </p:grpSp>
      <p:grpSp>
        <p:nvGrpSpPr>
          <p:cNvPr id="345" name="Google Shape;345;p19"/>
          <p:cNvGrpSpPr/>
          <p:nvPr/>
        </p:nvGrpSpPr>
        <p:grpSpPr>
          <a:xfrm>
            <a:off x="1141991" y="2031563"/>
            <a:ext cx="2960746" cy="2988678"/>
            <a:chOff x="1233101" y="2265479"/>
            <a:chExt cx="1591200" cy="2944800"/>
          </a:xfrm>
        </p:grpSpPr>
        <p:sp>
          <p:nvSpPr>
            <p:cNvPr id="346" name="Google Shape;346;p19"/>
            <p:cNvSpPr/>
            <p:nvPr/>
          </p:nvSpPr>
          <p:spPr>
            <a:xfrm flipH="1" rot="10800000">
              <a:off x="1233101" y="2265479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1233120" y="2746495"/>
              <a:ext cx="1507200" cy="18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líderes comunitários receberão feedbacks</a:t>
              </a:r>
              <a:endParaRPr sz="1100"/>
            </a:p>
          </p:txBody>
        </p:sp>
      </p:grpSp>
      <p:grpSp>
        <p:nvGrpSpPr>
          <p:cNvPr id="348" name="Google Shape;348;p19"/>
          <p:cNvGrpSpPr/>
          <p:nvPr/>
        </p:nvGrpSpPr>
        <p:grpSpPr>
          <a:xfrm>
            <a:off x="4720662" y="966241"/>
            <a:ext cx="2934332" cy="2758572"/>
            <a:chOff x="1186900" y="-1064134"/>
            <a:chExt cx="1591200" cy="1969143"/>
          </a:xfrm>
        </p:grpSpPr>
        <p:sp>
          <p:nvSpPr>
            <p:cNvPr id="349" name="Google Shape;349;p19"/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1214123" y="-833649"/>
              <a:ext cx="1544700" cy="37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Pesquisas </a:t>
              </a:r>
              <a:endParaRPr sz="1000"/>
            </a:p>
          </p:txBody>
        </p:sp>
      </p:grpSp>
      <p:grpSp>
        <p:nvGrpSpPr>
          <p:cNvPr id="351" name="Google Shape;351;p19"/>
          <p:cNvGrpSpPr/>
          <p:nvPr/>
        </p:nvGrpSpPr>
        <p:grpSpPr>
          <a:xfrm>
            <a:off x="4720649" y="2031602"/>
            <a:ext cx="2960746" cy="2988678"/>
            <a:chOff x="1233101" y="2265479"/>
            <a:chExt cx="1591200" cy="2944800"/>
          </a:xfrm>
        </p:grpSpPr>
        <p:sp>
          <p:nvSpPr>
            <p:cNvPr id="352" name="Google Shape;352;p19"/>
            <p:cNvSpPr/>
            <p:nvPr/>
          </p:nvSpPr>
          <p:spPr>
            <a:xfrm flipH="1" rot="10800000">
              <a:off x="1233101" y="2265479"/>
              <a:ext cx="1591200" cy="2944800"/>
            </a:xfrm>
            <a:custGeom>
              <a:rect b="b" l="l" r="r" t="t"/>
              <a:pathLst>
                <a:path extrusionOk="0" h="2944800" w="15912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sx="107000" rotWithShape="0" algn="ctr" sy="107000">
                <a:schemeClr val="dk1">
                  <a:alpha val="22745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1245073" y="2723896"/>
              <a:ext cx="1577100" cy="23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pt-BR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mpreendedores serão consultados. Além das métricas do site.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1403350" y="1069370"/>
            <a:ext cx="1014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Obrigado(a)!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descr="Ícone, Gráfico de bolhas&#10;&#10;Descrição gerada automaticamente" id="360" name="Google Shape;360;p20"/>
          <p:cNvPicPr preferRelativeResize="0"/>
          <p:nvPr/>
        </p:nvPicPr>
        <p:blipFill rotWithShape="1">
          <a:blip r:embed="rId3">
            <a:alphaModFix/>
          </a:blip>
          <a:srcRect b="7049" l="10997" r="9769" t="15742"/>
          <a:stretch/>
        </p:blipFill>
        <p:spPr>
          <a:xfrm>
            <a:off x="4620775" y="3160775"/>
            <a:ext cx="3246100" cy="239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/>
        </p:nvSpPr>
        <p:spPr>
          <a:xfrm>
            <a:off x="1423523" y="1141141"/>
            <a:ext cx="10363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9800"/>
              <a:buFont typeface="Twentieth Century"/>
              <a:buNone/>
            </a:pPr>
            <a:r>
              <a:rPr b="1" i="0" lang="pt-BR" sz="9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CoopComunitária</a:t>
            </a:r>
            <a:endParaRPr b="1" i="0" sz="1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1804523" y="3641702"/>
            <a:ext cx="876639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Gabriel Jorge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Gabriel William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Gabriela Alves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Geovana de Jesus 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800"/>
              <a:buFont typeface="Noto Sans Symbols"/>
              <a:buChar char="❖"/>
            </a:pPr>
            <a:r>
              <a:rPr b="0" i="0" lang="pt-BR" sz="28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Giovani José</a:t>
            </a:r>
            <a:endParaRPr/>
          </a:p>
          <a:p>
            <a:pPr indent="-2794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2777390" y="2770907"/>
            <a:ext cx="7278915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4100"/>
              <a:buFont typeface="Twentieth Century"/>
              <a:buNone/>
            </a:pPr>
            <a:r>
              <a:rPr b="0" i="0" lang="pt-BR" sz="4100" u="none" cap="none" strike="noStrike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Squad 30 - Recode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