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91" r:id="rId4"/>
    <p:sldId id="292" r:id="rId5"/>
    <p:sldId id="293" r:id="rId6"/>
    <p:sldId id="28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4143A8-4EB5-4A67-A8C3-A6B7757A722C}">
          <p14:sldIdLst>
            <p14:sldId id="256"/>
            <p14:sldId id="257"/>
            <p14:sldId id="291"/>
            <p14:sldId id="292"/>
            <p14:sldId id="29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488-63D3-4764-8352-CF301584D11C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E2F22-E015-4490-BBD3-23738B5CB9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51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5A0B-8D32-41B0-A61A-1EF2F9BC048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43F7-4A52-4120-AF35-939F471804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74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9173-593A-4C3C-B303-E4EEE2211D7C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525D-A537-434D-8ECF-F985A02C2ACA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3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D733-C814-439B-8E02-890D3FFEF13E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3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597E-3358-4497-8B1D-CD8DBEB0F70C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329A-ED6E-4464-88AD-B32EC16DF484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5F06-488E-4F49-8F9D-11A987DD4BFF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1919-59AB-4829-8722-B45304DD1A12}" type="datetime1">
              <a:rPr lang="ru-RU" smtClean="0"/>
              <a:t>22.11.2022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6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39FA-8085-489F-92BF-872329FA4B63}" type="datetime1">
              <a:rPr lang="ru-RU" smtClean="0"/>
              <a:t>22.11.2022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4F4F-1BC8-4547-871F-84C52324B268}" type="datetime1">
              <a:rPr lang="ru-RU" smtClean="0"/>
              <a:t>22.11.2022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911A-946A-4B8D-A499-A34E8653DA80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4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5FD4-ADA4-4ABE-8DAB-F7AE92914B09}" type="datetime1">
              <a:rPr lang="ru-RU" smtClean="0"/>
              <a:t>22.11.2022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7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4CC34-43B6-4C65-A00E-DB2D3504CD2F}" type="datetime1">
              <a:rPr lang="ru-RU" smtClean="0"/>
              <a:t>22.11.2022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611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B88E7B-7A0C-4907-9308-8A5BB7783A69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70" y="1127"/>
            <a:ext cx="1024530" cy="6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1096" y="604920"/>
            <a:ext cx="8477795" cy="2191871"/>
          </a:xfrm>
        </p:spPr>
        <p:txBody>
          <a:bodyPr>
            <a:normAutofit fontScale="90000"/>
          </a:bodyPr>
          <a:lstStyle/>
          <a:p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Способ и программные средства структурно-параметрической настройки нечетких когнитивных моделей основе генетических алгоритмов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7121" y="5048362"/>
            <a:ext cx="5129734" cy="6178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ВМ-21(маг): Орлов А.И.</a:t>
            </a: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д.т.н., профессор Борисов В.В.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D8801-D75F-4E43-ACA6-D298CED8146F}"/>
              </a:ext>
            </a:extLst>
          </p:cNvPr>
          <p:cNvSpPr txBox="1"/>
          <p:nvPr/>
        </p:nvSpPr>
        <p:spPr>
          <a:xfrm>
            <a:off x="590873" y="2796791"/>
            <a:ext cx="7758239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Направление подготовки:</a:t>
            </a:r>
            <a:r>
              <a:rPr lang="en-US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09.04.01 – Информатика и вычислительная техника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616B-E2E0-461A-B92C-A57FC60D7BAE}"/>
              </a:ext>
            </a:extLst>
          </p:cNvPr>
          <p:cNvSpPr txBox="1"/>
          <p:nvPr/>
        </p:nvSpPr>
        <p:spPr>
          <a:xfrm>
            <a:off x="1265766" y="3633946"/>
            <a:ext cx="661246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Bef>
                <a:spcPts val="600"/>
              </a:spcBef>
              <a:tabLst>
                <a:tab pos="90170" algn="l"/>
                <a:tab pos="3060065" algn="ctr"/>
                <a:tab pos="4399915" algn="l"/>
              </a:tabLst>
            </a:pPr>
            <a:r>
              <a:rPr lang="ru-RU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Профиль подготовки: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Информационное и программное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обеспечение</a:t>
            </a:r>
            <a:r>
              <a:rPr lang="en-US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автоматизированных</a:t>
            </a:r>
            <a:r>
              <a:rPr lang="en-US" sz="1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DBFCFAD-5ADB-4573-A51E-58BC39516BC5}"/>
              </a:ext>
            </a:extLst>
          </p:cNvPr>
          <p:cNvSpPr txBox="1">
            <a:spLocks/>
          </p:cNvSpPr>
          <p:nvPr/>
        </p:nvSpPr>
        <p:spPr>
          <a:xfrm>
            <a:off x="1371600" y="6207828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Смоленск, 2023</a:t>
            </a:r>
          </a:p>
        </p:txBody>
      </p:sp>
    </p:spTree>
    <p:extLst>
      <p:ext uri="{BB962C8B-B14F-4D97-AF65-F5344CB8AC3E}">
        <p14:creationId xmlns:p14="http://schemas.microsoft.com/office/powerpoint/2010/main" val="16621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28650" y="367553"/>
            <a:ext cx="7886700" cy="692808"/>
          </a:xfrm>
        </p:spPr>
        <p:txBody>
          <a:bodyPr>
            <a:normAutofit/>
          </a:bodyPr>
          <a:lstStyle/>
          <a:p>
            <a:r>
              <a:rPr lang="ru-RU" sz="4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020050" cy="4091081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Возрастание потребностей анализа  сложных и слабоструктурированных систем и процессов при помощи когнитивных моделей.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Необходимость структурно-параметрической настройки нечетких когнитивных моделей для задач прогнозирования и принятия решений.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9264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Цель, объект, предмет исследования, научная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9859"/>
            <a:ext cx="7886700" cy="48678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3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повышение оперативности структурно-параметрической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настройки нечетких когнитивных моделей за счет использования генетических алгоритмов.</a:t>
            </a:r>
          </a:p>
          <a:p>
            <a:pPr marL="0" indent="0" algn="just">
              <a:buNone/>
            </a:pPr>
            <a:r>
              <a:rPr lang="ru-RU" sz="2300" b="1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нечеткий когнитивный анализ и моделирование сложных систем и процессов.</a:t>
            </a:r>
          </a:p>
          <a:p>
            <a:pPr marL="0" indent="0" algn="just">
              <a:buNone/>
            </a:pPr>
            <a:r>
              <a:rPr lang="ru-RU" sz="2300" b="1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способ и программные средства структурно-параметрической настройки нечетких когнитивных моделей на основе генетических алгоритмов.</a:t>
            </a:r>
          </a:p>
          <a:p>
            <a:pPr marL="0" indent="0" algn="just">
              <a:buNone/>
            </a:pPr>
            <a:r>
              <a:rPr lang="ru-RU" sz="23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задача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разработки и исследование способа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Задачи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40515"/>
            <a:ext cx="7886700" cy="4987179"/>
          </a:xfrm>
        </p:spPr>
        <p:txBody>
          <a:bodyPr>
            <a:noAutofit/>
          </a:bodyPr>
          <a:lstStyle/>
          <a:p>
            <a:pPr lvl="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Анализ задачи структурно-параметрической настройки нечетких когнитивных моделей.</a:t>
            </a:r>
          </a:p>
          <a:p>
            <a:pPr lvl="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способов и алгоритмов структурно-параметрической настройки нечетких когнитивных моделей.</a:t>
            </a:r>
          </a:p>
          <a:p>
            <a:pPr lvl="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способа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алгоритма и программных средств структурно-параметрической настройки нечетких когнитивных моделей на основе генетических алгоритмов.</a:t>
            </a:r>
          </a:p>
          <a:p>
            <a:pPr lvl="0"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Оценка оперативности разработанного алгоритма.</a:t>
            </a:r>
          </a:p>
          <a:p>
            <a:pPr lvl="0" algn="just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1335"/>
            <a:ext cx="7886700" cy="721238"/>
          </a:xfrm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Схема разработанного способа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solidFill>
                  <a:schemeClr val="tx1"/>
                </a:solidFill>
              </a:rPr>
              <a:pPr/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361D62-43C1-43AE-A695-2187C688B292}"/>
              </a:ext>
            </a:extLst>
          </p:cNvPr>
          <p:cNvSpPr/>
          <p:nvPr/>
        </p:nvSpPr>
        <p:spPr>
          <a:xfrm>
            <a:off x="1802287" y="1789554"/>
            <a:ext cx="2252662" cy="1140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Формализация предметной области при помощи когнитивной карты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5C4515-7E53-45DB-A483-9D8843EF0751}"/>
              </a:ext>
            </a:extLst>
          </p:cNvPr>
          <p:cNvSpPr/>
          <p:nvPr/>
        </p:nvSpPr>
        <p:spPr>
          <a:xfrm>
            <a:off x="1908251" y="3231703"/>
            <a:ext cx="2040731" cy="845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параметров для настройки и ограничений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A15471-683E-4CC9-9A7F-E9FFFB7A0A7B}"/>
              </a:ext>
            </a:extLst>
          </p:cNvPr>
          <p:cNvSpPr/>
          <p:nvPr/>
        </p:nvSpPr>
        <p:spPr>
          <a:xfrm>
            <a:off x="1637384" y="4372042"/>
            <a:ext cx="2582466" cy="63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функции приспособленности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BB9566C-C809-4049-AA23-C262B7AF045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28617" y="2929893"/>
            <a:ext cx="1" cy="301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1F8B410-AE47-4201-80D5-E849C6F4C6B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928617" y="4077127"/>
            <a:ext cx="0" cy="294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10F9AC3-38B0-4BA0-8361-6E35938472E3}"/>
              </a:ext>
            </a:extLst>
          </p:cNvPr>
          <p:cNvSpPr/>
          <p:nvPr/>
        </p:nvSpPr>
        <p:spPr>
          <a:xfrm>
            <a:off x="1637384" y="5305106"/>
            <a:ext cx="2582466" cy="63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поколения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08DC1F9-C62C-459C-806B-5A3152BD86CA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928617" y="5007068"/>
            <a:ext cx="0" cy="298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23A24BB-0C4D-438B-98CD-BC3B24AC6033}"/>
              </a:ext>
            </a:extLst>
          </p:cNvPr>
          <p:cNvSpPr/>
          <p:nvPr/>
        </p:nvSpPr>
        <p:spPr>
          <a:xfrm>
            <a:off x="5081624" y="2042210"/>
            <a:ext cx="2716174" cy="63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наиболее приспособленных особей</a:t>
            </a:r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A67469AE-ACDF-41A5-9CB3-A34CC1FC1567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rot="5400000" flipH="1" flipV="1">
            <a:off x="2735203" y="2235624"/>
            <a:ext cx="3897922" cy="3511094"/>
          </a:xfrm>
          <a:prstGeom prst="bentConnector5">
            <a:avLst>
              <a:gd name="adj1" fmla="val -5865"/>
              <a:gd name="adj2" fmla="val 49048"/>
              <a:gd name="adj3" fmla="val 1058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90E75FE-8B7C-418A-A983-1352B9C0F938}"/>
              </a:ext>
            </a:extLst>
          </p:cNvPr>
          <p:cNvSpPr/>
          <p:nvPr/>
        </p:nvSpPr>
        <p:spPr>
          <a:xfrm>
            <a:off x="5081624" y="3019389"/>
            <a:ext cx="2716174" cy="635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Выполнение скрещивания и мутаций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6A1CAFD-749F-4435-9D9B-6AD8421C2FC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6439711" y="2677236"/>
            <a:ext cx="0" cy="3421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Блок-схема: решение 31">
            <a:extLst>
              <a:ext uri="{FF2B5EF4-FFF2-40B4-BE49-F238E27FC236}">
                <a16:creationId xmlns:a16="http://schemas.microsoft.com/office/drawing/2014/main" id="{3532E1DC-7E79-455E-9D29-93705D8FBBC5}"/>
              </a:ext>
            </a:extLst>
          </p:cNvPr>
          <p:cNvSpPr/>
          <p:nvPr/>
        </p:nvSpPr>
        <p:spPr>
          <a:xfrm>
            <a:off x="5194346" y="3991171"/>
            <a:ext cx="2490729" cy="635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Условие остановки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7D33D5B-1085-4EB6-A22E-A592875525D2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6439711" y="3654415"/>
            <a:ext cx="0" cy="3367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1B55035-28B6-40DA-BCE4-EC4B4603DB8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439711" y="4626197"/>
            <a:ext cx="0" cy="3367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FC46F833-23E4-4B70-A62D-634D1EBBDB0D}"/>
              </a:ext>
            </a:extLst>
          </p:cNvPr>
          <p:cNvSpPr/>
          <p:nvPr/>
        </p:nvSpPr>
        <p:spPr>
          <a:xfrm>
            <a:off x="5979854" y="4962953"/>
            <a:ext cx="914400" cy="3924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Конец</a:t>
            </a: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F701E077-36B3-429F-82AD-D8758674BD3A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 flipH="1">
            <a:off x="1637384" y="4308684"/>
            <a:ext cx="6047691" cy="1313935"/>
          </a:xfrm>
          <a:prstGeom prst="bentConnector5">
            <a:avLst>
              <a:gd name="adj1" fmla="val -3780"/>
              <a:gd name="adj2" fmla="val 162121"/>
              <a:gd name="adj3" fmla="val 1037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A8CF789F-FD3D-47EC-A89F-A1B2C5BBAAAD}"/>
              </a:ext>
            </a:extLst>
          </p:cNvPr>
          <p:cNvSpPr/>
          <p:nvPr/>
        </p:nvSpPr>
        <p:spPr>
          <a:xfrm>
            <a:off x="2392176" y="1095323"/>
            <a:ext cx="1072879" cy="3924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ECA9516-2573-4CE0-92CD-B4E68B3A8092}"/>
              </a:ext>
            </a:extLst>
          </p:cNvPr>
          <p:cNvCxnSpPr>
            <a:cxnSpLocks/>
            <a:stCxn id="46" idx="2"/>
            <a:endCxn id="7" idx="0"/>
          </p:cNvCxnSpPr>
          <p:nvPr/>
        </p:nvCxnSpPr>
        <p:spPr>
          <a:xfrm>
            <a:off x="2928616" y="1487744"/>
            <a:ext cx="2" cy="301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DBE6A2-5CCB-4990-A618-739DEBA15E29}"/>
              </a:ext>
            </a:extLst>
          </p:cNvPr>
          <p:cNvSpPr txBox="1"/>
          <p:nvPr/>
        </p:nvSpPr>
        <p:spPr>
          <a:xfrm>
            <a:off x="6485578" y="457041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EFF420-1E37-4AC8-8B80-98DB5C570BEE}"/>
              </a:ext>
            </a:extLst>
          </p:cNvPr>
          <p:cNvSpPr txBox="1"/>
          <p:nvPr/>
        </p:nvSpPr>
        <p:spPr>
          <a:xfrm>
            <a:off x="7933103" y="4593621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36148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190" y="2624614"/>
            <a:ext cx="7886700" cy="994172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E7B-7A0C-4907-9308-8A5BB7783A69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9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1478</TotalTime>
  <Words>258</Words>
  <Application>Microsoft Office PowerPoint</Application>
  <PresentationFormat>Экран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Способ и программные средства структурно-параметрической настройки нечетких когнитивных моделей основе генетических алгоритмов </vt:lpstr>
      <vt:lpstr>Актуальность</vt:lpstr>
      <vt:lpstr>Цель, объект, предмет исследования, научная задача</vt:lpstr>
      <vt:lpstr>Задачи исследования</vt:lpstr>
      <vt:lpstr>Схема разработанного способа</vt:lpstr>
      <vt:lpstr>Спасибо за внимание!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электрических нагрузок с помощью нечетких временных рядов</dc:title>
  <dc:creator>Виктор Луферов</dc:creator>
  <cp:lastModifiedBy>Артем Орлов</cp:lastModifiedBy>
  <cp:revision>115</cp:revision>
  <dcterms:created xsi:type="dcterms:W3CDTF">2017-03-27T19:20:09Z</dcterms:created>
  <dcterms:modified xsi:type="dcterms:W3CDTF">2022-11-22T12:33:31Z</dcterms:modified>
</cp:coreProperties>
</file>