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91" r:id="rId4"/>
    <p:sldId id="292" r:id="rId5"/>
    <p:sldId id="297" r:id="rId6"/>
    <p:sldId id="301" r:id="rId7"/>
    <p:sldId id="296" r:id="rId8"/>
    <p:sldId id="298" r:id="rId9"/>
    <p:sldId id="300" r:id="rId10"/>
    <p:sldId id="299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04143A8-4EB5-4A67-A8C3-A6B7757A722C}">
          <p14:sldIdLst>
            <p14:sldId id="256"/>
            <p14:sldId id="257"/>
            <p14:sldId id="291"/>
            <p14:sldId id="292"/>
            <p14:sldId id="297"/>
            <p14:sldId id="301"/>
            <p14:sldId id="296"/>
            <p14:sldId id="298"/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7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C488-63D3-4764-8352-CF301584D11C}" type="datetimeFigureOut">
              <a:rPr lang="ru-RU" smtClean="0"/>
              <a:pPr/>
              <a:t>19.04.2023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E2F22-E015-4490-BBD3-23738B5CB9E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7518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35A0B-8D32-41B0-A61A-1EF2F9BC048D}" type="datetimeFigureOut">
              <a:rPr lang="ru-RU" smtClean="0"/>
              <a:pPr/>
              <a:t>19.04.2023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B43F7-4A52-4120-AF35-939F471804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2740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9173-593A-4C3C-B303-E4EEE2211D7C}" type="datetime1">
              <a:rPr lang="ru-RU" smtClean="0"/>
              <a:pPr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470" y="1127"/>
            <a:ext cx="1024530" cy="6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2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525D-A537-434D-8ECF-F985A02C2ACA}" type="datetime1">
              <a:rPr lang="ru-RU" smtClean="0"/>
              <a:pPr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39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D733-C814-439B-8E02-890D3FFEF13E}" type="datetime1">
              <a:rPr lang="ru-RU" smtClean="0"/>
              <a:pPr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83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597E-3358-4497-8B1D-CD8DBEB0F70C}" type="datetime1">
              <a:rPr lang="ru-RU" smtClean="0"/>
              <a:pPr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470" y="1127"/>
            <a:ext cx="1024530" cy="6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3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3329A-ED6E-4464-88AD-B32EC16DF484}" type="datetime1">
              <a:rPr lang="ru-RU" smtClean="0"/>
              <a:pPr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470" y="1127"/>
            <a:ext cx="1024530" cy="6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0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5F06-488E-4F49-8F9D-11A987DD4BFF}" type="datetime1">
              <a:rPr lang="ru-RU" smtClean="0"/>
              <a:pPr/>
              <a:t>19.04.2023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470" y="1127"/>
            <a:ext cx="1024530" cy="6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1919-59AB-4829-8722-B45304DD1A12}" type="datetime1">
              <a:rPr lang="ru-RU" smtClean="0"/>
              <a:pPr/>
              <a:t>19.04.2023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470" y="1127"/>
            <a:ext cx="1024530" cy="6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6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539FA-8085-489F-92BF-872329FA4B63}" type="datetime1">
              <a:rPr lang="ru-RU" smtClean="0"/>
              <a:pPr/>
              <a:t>19.04.2023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470" y="1127"/>
            <a:ext cx="1024530" cy="6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9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4F4F-1BC8-4547-871F-84C52324B268}" type="datetime1">
              <a:rPr lang="ru-RU" smtClean="0"/>
              <a:pPr/>
              <a:t>19.04.2023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90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911A-946A-4B8D-A499-A34E8653DA80}" type="datetime1">
              <a:rPr lang="ru-RU" smtClean="0"/>
              <a:pPr/>
              <a:t>19.04.2023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14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5FD4-ADA4-4ABE-8DAB-F7AE92914B09}" type="datetime1">
              <a:rPr lang="ru-RU" smtClean="0"/>
              <a:pPr/>
              <a:t>19.04.2023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77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4CC34-43B6-4C65-A00E-DB2D3504CD2F}" type="datetime1">
              <a:rPr lang="ru-RU" smtClean="0"/>
              <a:pPr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66117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470" y="1127"/>
            <a:ext cx="1024530" cy="6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6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1096" y="604920"/>
            <a:ext cx="8477795" cy="2191871"/>
          </a:xfrm>
        </p:spPr>
        <p:txBody>
          <a:bodyPr>
            <a:normAutofit fontScale="90000"/>
          </a:bodyPr>
          <a:lstStyle/>
          <a:p>
            <a:r>
              <a:rPr lang="ru-RU" sz="3300" b="1" dirty="0">
                <a:latin typeface="Arial" panose="020B0604020202020204" pitchFamily="34" charset="0"/>
                <a:cs typeface="Arial" panose="020B0604020202020204" pitchFamily="34" charset="0"/>
              </a:rPr>
              <a:t>Способ и программные средства структурно-параметрической настройки нечетких когнитивных моделей на основе генетических алгоритмов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07121" y="5048362"/>
            <a:ext cx="5129734" cy="617828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Студент группы ВМ-21(маг): Орлов А.И.</a:t>
            </a:r>
          </a:p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 д.т.н., профессор Борисов В.В.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D8801-D75F-4E43-ACA6-D298CED8146F}"/>
              </a:ext>
            </a:extLst>
          </p:cNvPr>
          <p:cNvSpPr txBox="1"/>
          <p:nvPr/>
        </p:nvSpPr>
        <p:spPr>
          <a:xfrm>
            <a:off x="590873" y="2796791"/>
            <a:ext cx="7758239" cy="828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tabLst>
                <a:tab pos="90170" algn="l"/>
              </a:tabLst>
            </a:pPr>
            <a:r>
              <a:rPr lang="ru-RU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Направление подготовки:</a:t>
            </a:r>
            <a:r>
              <a:rPr lang="en-US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09.04.01 – Информатика и вычислительная техника</a:t>
            </a:r>
            <a:endParaRPr lang="ru-RU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A616B-E2E0-461A-B92C-A57FC60D7BAE}"/>
              </a:ext>
            </a:extLst>
          </p:cNvPr>
          <p:cNvSpPr txBox="1"/>
          <p:nvPr/>
        </p:nvSpPr>
        <p:spPr>
          <a:xfrm>
            <a:off x="1265766" y="3633946"/>
            <a:ext cx="6612468" cy="828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Bef>
                <a:spcPts val="600"/>
              </a:spcBef>
              <a:tabLst>
                <a:tab pos="90170" algn="l"/>
                <a:tab pos="3060065" algn="ctr"/>
                <a:tab pos="4399915" algn="l"/>
              </a:tabLst>
            </a:pPr>
            <a:r>
              <a:rPr lang="ru-RU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Профиль подготовки:</a:t>
            </a:r>
            <a:r>
              <a:rPr lang="en-US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Информационное и программное</a:t>
            </a:r>
            <a:r>
              <a:rPr lang="en-US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обеспечение</a:t>
            </a:r>
            <a:r>
              <a:rPr lang="en-US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автоматизированных</a:t>
            </a:r>
            <a:r>
              <a:rPr lang="en-US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систем</a:t>
            </a:r>
            <a:endParaRPr lang="ru-RU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CDBFCFAD-5ADB-4573-A51E-58BC39516BC5}"/>
              </a:ext>
            </a:extLst>
          </p:cNvPr>
          <p:cNvSpPr txBox="1">
            <a:spLocks/>
          </p:cNvSpPr>
          <p:nvPr/>
        </p:nvSpPr>
        <p:spPr>
          <a:xfrm>
            <a:off x="1371600" y="6207828"/>
            <a:ext cx="6400800" cy="528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Смоленск, 2023</a:t>
            </a:r>
          </a:p>
        </p:txBody>
      </p:sp>
    </p:spTree>
    <p:extLst>
      <p:ext uri="{BB962C8B-B14F-4D97-AF65-F5344CB8AC3E}">
        <p14:creationId xmlns:p14="http://schemas.microsoft.com/office/powerpoint/2010/main" val="1662104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71335"/>
            <a:ext cx="7886700" cy="721238"/>
          </a:xfrm>
        </p:spPr>
        <p:txBody>
          <a:bodyPr>
            <a:normAutofit fontScale="90000"/>
          </a:bodyPr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Алгоритм моделирования по времени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066117" y="6389864"/>
            <a:ext cx="2057400" cy="365125"/>
          </a:xfrm>
        </p:spPr>
        <p:txBody>
          <a:bodyPr/>
          <a:lstStyle/>
          <a:p>
            <a:fld id="{AFB88E7B-7A0C-4907-9308-8A5BB7783A69}" type="slidenum">
              <a:rPr lang="ru-RU" smtClean="0">
                <a:solidFill>
                  <a:schemeClr val="tx1"/>
                </a:solidFill>
              </a:rPr>
              <a:pPr/>
              <a:t>10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739148EF-1F3E-4149-8E41-7C2E38D056B4}"/>
              </a:ext>
            </a:extLst>
          </p:cNvPr>
          <p:cNvSpPr/>
          <p:nvPr/>
        </p:nvSpPr>
        <p:spPr>
          <a:xfrm>
            <a:off x="4227401" y="2322215"/>
            <a:ext cx="689197" cy="309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= 0</a:t>
            </a:r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Блок-схема: решение 38">
            <a:extLst>
              <a:ext uri="{FF2B5EF4-FFF2-40B4-BE49-F238E27FC236}">
                <a16:creationId xmlns:a16="http://schemas.microsoft.com/office/drawing/2014/main" id="{098E119C-7B91-4DAE-BBAE-57FE33E5CA3B}"/>
              </a:ext>
            </a:extLst>
          </p:cNvPr>
          <p:cNvSpPr/>
          <p:nvPr/>
        </p:nvSpPr>
        <p:spPr>
          <a:xfrm>
            <a:off x="3898100" y="2869596"/>
            <a:ext cx="1347691" cy="49897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&lt;</a:t>
            </a: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 </a:t>
            </a:r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2123216D-E401-4A72-9DB0-21874BC494CE}"/>
              </a:ext>
            </a:extLst>
          </p:cNvPr>
          <p:cNvCxnSpPr>
            <a:cxnSpLocks/>
            <a:stCxn id="204" idx="2"/>
            <a:endCxn id="39" idx="0"/>
          </p:cNvCxnSpPr>
          <p:nvPr/>
        </p:nvCxnSpPr>
        <p:spPr>
          <a:xfrm flipH="1">
            <a:off x="4571946" y="2631428"/>
            <a:ext cx="54" cy="238168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9CB18899-6B9C-40F0-A03F-7B473153BE8A}"/>
              </a:ext>
            </a:extLst>
          </p:cNvPr>
          <p:cNvSpPr/>
          <p:nvPr/>
        </p:nvSpPr>
        <p:spPr>
          <a:xfrm>
            <a:off x="3322266" y="3632839"/>
            <a:ext cx="2499360" cy="396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состояние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D(t, </a:t>
            </a: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состояние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ED4AE073-28F8-4BCA-A0F3-1F067DA9F25D}"/>
              </a:ext>
            </a:extLst>
          </p:cNvPr>
          <p:cNvSpPr/>
          <p:nvPr/>
        </p:nvSpPr>
        <p:spPr>
          <a:xfrm>
            <a:off x="3777793" y="1786358"/>
            <a:ext cx="1588414" cy="3184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состояние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X(0) </a:t>
            </a:r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3F1724B1-7192-48A8-B5C8-E463FC1133F9}"/>
              </a:ext>
            </a:extLst>
          </p:cNvPr>
          <p:cNvCxnSpPr>
            <a:cxnSpLocks/>
            <a:stCxn id="46" idx="2"/>
            <a:endCxn id="204" idx="0"/>
          </p:cNvCxnSpPr>
          <p:nvPr/>
        </p:nvCxnSpPr>
        <p:spPr>
          <a:xfrm>
            <a:off x="4572000" y="2104846"/>
            <a:ext cx="0" cy="217369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F0DAB1FF-2CAD-487C-A12A-319E87CCC40D}"/>
              </a:ext>
            </a:extLst>
          </p:cNvPr>
          <p:cNvCxnSpPr>
            <a:cxnSpLocks/>
            <a:stCxn id="39" idx="2"/>
            <a:endCxn id="45" idx="0"/>
          </p:cNvCxnSpPr>
          <p:nvPr/>
        </p:nvCxnSpPr>
        <p:spPr>
          <a:xfrm>
            <a:off x="4571946" y="3368574"/>
            <a:ext cx="0" cy="26426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8C2A68A-1B8D-4802-AEE4-3B9F5151A9B8}"/>
              </a:ext>
            </a:extLst>
          </p:cNvPr>
          <p:cNvSpPr txBox="1"/>
          <p:nvPr/>
        </p:nvSpPr>
        <p:spPr>
          <a:xfrm>
            <a:off x="4569672" y="3313671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Да</a:t>
            </a:r>
          </a:p>
        </p:txBody>
      </p:sp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E5BFC057-395D-46C0-B20D-BE62F02D036F}"/>
              </a:ext>
            </a:extLst>
          </p:cNvPr>
          <p:cNvCxnSpPr>
            <a:cxnSpLocks/>
            <a:stCxn id="45" idx="2"/>
          </p:cNvCxnSpPr>
          <p:nvPr/>
        </p:nvCxnSpPr>
        <p:spPr>
          <a:xfrm rot="5400000" flipH="1">
            <a:off x="3902025" y="3359574"/>
            <a:ext cx="1335126" cy="4717"/>
          </a:xfrm>
          <a:prstGeom prst="bentConnector5">
            <a:avLst>
              <a:gd name="adj1" fmla="val -17122"/>
              <a:gd name="adj2" fmla="val 29993216"/>
              <a:gd name="adj3" fmla="val 999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3EFDFA8B-365A-4DD2-A350-573294DAEF9E}"/>
              </a:ext>
            </a:extLst>
          </p:cNvPr>
          <p:cNvSpPr/>
          <p:nvPr/>
        </p:nvSpPr>
        <p:spPr>
          <a:xfrm>
            <a:off x="3136096" y="5690158"/>
            <a:ext cx="2854226" cy="350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приспособленность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-</a:t>
            </a:r>
            <a:r>
              <a:rPr lang="ru-RU" sz="14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сумма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02A6374-7DA4-445F-B887-FD25ADA0A0E2}"/>
              </a:ext>
            </a:extLst>
          </p:cNvPr>
          <p:cNvSpPr txBox="1"/>
          <p:nvPr/>
        </p:nvSpPr>
        <p:spPr>
          <a:xfrm>
            <a:off x="5153000" y="2778842"/>
            <a:ext cx="489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Нет</a:t>
            </a:r>
          </a:p>
        </p:txBody>
      </p: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id="{F9B9BC7D-3100-41D3-A7FE-E5201E31607F}"/>
              </a:ext>
            </a:extLst>
          </p:cNvPr>
          <p:cNvSpPr/>
          <p:nvPr/>
        </p:nvSpPr>
        <p:spPr>
          <a:xfrm>
            <a:off x="3579485" y="4535438"/>
            <a:ext cx="1973594" cy="350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Y(s) = </a:t>
            </a: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состояние </a:t>
            </a:r>
            <a:r>
              <a:rPr lang="ru-RU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∩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</a:t>
            </a:r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Прямоугольник 133">
            <a:extLst>
              <a:ext uri="{FF2B5EF4-FFF2-40B4-BE49-F238E27FC236}">
                <a16:creationId xmlns:a16="http://schemas.microsoft.com/office/drawing/2014/main" id="{D59A3E46-A623-4D8F-9E8F-0C1AEA6E4E1B}"/>
              </a:ext>
            </a:extLst>
          </p:cNvPr>
          <p:cNvSpPr/>
          <p:nvPr/>
        </p:nvSpPr>
        <p:spPr>
          <a:xfrm>
            <a:off x="3790080" y="5112798"/>
            <a:ext cx="1552404" cy="350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= (Y(s) – Y)^2</a:t>
            </a:r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Соединитель: уступ 101">
            <a:extLst>
              <a:ext uri="{FF2B5EF4-FFF2-40B4-BE49-F238E27FC236}">
                <a16:creationId xmlns:a16="http://schemas.microsoft.com/office/drawing/2014/main" id="{5EC158B7-1898-4C9A-984F-5708DCAA7AA2}"/>
              </a:ext>
            </a:extLst>
          </p:cNvPr>
          <p:cNvCxnSpPr>
            <a:cxnSpLocks/>
            <a:stCxn id="39" idx="3"/>
            <a:endCxn id="133" idx="0"/>
          </p:cNvCxnSpPr>
          <p:nvPr/>
        </p:nvCxnSpPr>
        <p:spPr>
          <a:xfrm flipH="1">
            <a:off x="4566282" y="3119085"/>
            <a:ext cx="679509" cy="1416353"/>
          </a:xfrm>
          <a:prstGeom prst="bentConnector4">
            <a:avLst>
              <a:gd name="adj1" fmla="val -110271"/>
              <a:gd name="adj2" fmla="val 8884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единительная линия 141">
            <a:extLst>
              <a:ext uri="{FF2B5EF4-FFF2-40B4-BE49-F238E27FC236}">
                <a16:creationId xmlns:a16="http://schemas.microsoft.com/office/drawing/2014/main" id="{819DDFAF-DBE4-4337-9765-380AF76C0CEF}"/>
              </a:ext>
            </a:extLst>
          </p:cNvPr>
          <p:cNvCxnSpPr>
            <a:cxnSpLocks/>
            <a:stCxn id="133" idx="2"/>
            <a:endCxn id="134" idx="0"/>
          </p:cNvCxnSpPr>
          <p:nvPr/>
        </p:nvCxnSpPr>
        <p:spPr>
          <a:xfrm>
            <a:off x="4566282" y="4886335"/>
            <a:ext cx="0" cy="22646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Прямая соединительная линия 144">
            <a:extLst>
              <a:ext uri="{FF2B5EF4-FFF2-40B4-BE49-F238E27FC236}">
                <a16:creationId xmlns:a16="http://schemas.microsoft.com/office/drawing/2014/main" id="{75E3E214-F976-4FE3-ACF5-CB5114BCCF93}"/>
              </a:ext>
            </a:extLst>
          </p:cNvPr>
          <p:cNvCxnSpPr>
            <a:cxnSpLocks/>
            <a:stCxn id="134" idx="2"/>
            <a:endCxn id="72" idx="0"/>
          </p:cNvCxnSpPr>
          <p:nvPr/>
        </p:nvCxnSpPr>
        <p:spPr>
          <a:xfrm flipH="1">
            <a:off x="4563209" y="5463695"/>
            <a:ext cx="3073" cy="22646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2D9C01A2-1AAB-451B-B674-842D4B3AC8D4}"/>
              </a:ext>
            </a:extLst>
          </p:cNvPr>
          <p:cNvSpPr/>
          <p:nvPr/>
        </p:nvSpPr>
        <p:spPr>
          <a:xfrm>
            <a:off x="4094693" y="1252248"/>
            <a:ext cx="954613" cy="2877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Начало</a:t>
            </a:r>
          </a:p>
        </p:txBody>
      </p: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30BBE81E-DEE1-4E49-8C14-6ED957454942}"/>
              </a:ext>
            </a:extLst>
          </p:cNvPr>
          <p:cNvCxnSpPr>
            <a:cxnSpLocks/>
            <a:stCxn id="35" idx="2"/>
            <a:endCxn id="46" idx="0"/>
          </p:cNvCxnSpPr>
          <p:nvPr/>
        </p:nvCxnSpPr>
        <p:spPr>
          <a:xfrm>
            <a:off x="4572000" y="1539982"/>
            <a:ext cx="0" cy="246376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: скругленные углы 62">
            <a:extLst>
              <a:ext uri="{FF2B5EF4-FFF2-40B4-BE49-F238E27FC236}">
                <a16:creationId xmlns:a16="http://schemas.microsoft.com/office/drawing/2014/main" id="{A3DB87D7-6311-4692-B176-AA5FC6E4DAAF}"/>
              </a:ext>
            </a:extLst>
          </p:cNvPr>
          <p:cNvSpPr/>
          <p:nvPr/>
        </p:nvSpPr>
        <p:spPr>
          <a:xfrm>
            <a:off x="4085902" y="6284692"/>
            <a:ext cx="954613" cy="2877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Конец</a:t>
            </a:r>
          </a:p>
        </p:txBody>
      </p: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C0775F9A-1A50-406E-8801-A88990737F1F}"/>
              </a:ext>
            </a:extLst>
          </p:cNvPr>
          <p:cNvCxnSpPr>
            <a:cxnSpLocks/>
            <a:stCxn id="72" idx="2"/>
            <a:endCxn id="63" idx="0"/>
          </p:cNvCxnSpPr>
          <p:nvPr/>
        </p:nvCxnSpPr>
        <p:spPr>
          <a:xfrm>
            <a:off x="4563209" y="6041055"/>
            <a:ext cx="0" cy="243637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57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628650" y="367553"/>
            <a:ext cx="7886700" cy="692808"/>
          </a:xfrm>
        </p:spPr>
        <p:txBody>
          <a:bodyPr>
            <a:normAutofit/>
          </a:bodyPr>
          <a:lstStyle/>
          <a:p>
            <a:r>
              <a:rPr lang="ru-RU" sz="40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  <a:endParaRPr lang="ru-RU" sz="4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1975" y="1223741"/>
            <a:ext cx="8153762" cy="4812456"/>
          </a:xfrm>
        </p:spPr>
        <p:txBody>
          <a:bodyPr>
            <a:noAutofit/>
          </a:bodyPr>
          <a:lstStyle/>
          <a:p>
            <a:pPr algn="just"/>
            <a:r>
              <a:rPr lang="ru-RU" sz="2350" dirty="0">
                <a:latin typeface="Arial" panose="020B0604020202020204" pitchFamily="34" charset="0"/>
                <a:cs typeface="Arial" panose="020B0604020202020204" pitchFamily="34" charset="0"/>
              </a:rPr>
              <a:t>Возрастание потребностей анализа  сложных и слабоструктурированных</a:t>
            </a:r>
            <a:r>
              <a:rPr lang="en-US" sz="23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350" dirty="0">
                <a:latin typeface="Arial" panose="020B0604020202020204" pitchFamily="34" charset="0"/>
                <a:cs typeface="Arial" panose="020B0604020202020204" pitchFamily="34" charset="0"/>
              </a:rPr>
              <a:t>систем</a:t>
            </a:r>
            <a:r>
              <a:rPr lang="en-US" sz="23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350" dirty="0">
                <a:latin typeface="Arial" panose="020B0604020202020204" pitchFamily="34" charset="0"/>
                <a:cs typeface="Arial" panose="020B0604020202020204" pitchFamily="34" charset="0"/>
              </a:rPr>
              <a:t>и ситуаций.</a:t>
            </a:r>
          </a:p>
          <a:p>
            <a:pPr algn="just"/>
            <a:r>
              <a:rPr lang="ru-RU" sz="2350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использования когнитивного подхода к моделированию и управлению слабоструктурированными системами благодаря учету в когнитивных моделях возможностей восприятия, представления и объяснения.</a:t>
            </a:r>
          </a:p>
          <a:p>
            <a:pPr algn="just"/>
            <a:r>
              <a:rPr lang="ru-RU" sz="2350" dirty="0">
                <a:latin typeface="Arial" panose="020B0604020202020204" pitchFamily="34" charset="0"/>
                <a:cs typeface="Arial" panose="020B0604020202020204" pitchFamily="34" charset="0"/>
              </a:rPr>
              <a:t>Потребность структурно-параметрической настройки нечетких когнитивных моделей для задач прогнозирования, сценарного моделирования, принятия решений, диагностики, классификации и управления.</a:t>
            </a:r>
          </a:p>
          <a:p>
            <a:pPr algn="just"/>
            <a:r>
              <a:rPr lang="ru-RU" sz="2350" dirty="0">
                <a:latin typeface="Arial" panose="020B0604020202020204" pitchFamily="34" charset="0"/>
                <a:cs typeface="Arial" panose="020B0604020202020204" pitchFamily="34" charset="0"/>
              </a:rPr>
              <a:t>Недостаточная оперативность структурно-параметрической настройки нечетких когнитивных моделей с использованием существующих методов.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89264"/>
            <a:ext cx="7886700" cy="721238"/>
          </a:xfrm>
        </p:spPr>
        <p:txBody>
          <a:bodyPr>
            <a:normAutofit fontScale="90000"/>
          </a:bodyPr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Цель, объект, предмет исследования, научная 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97623"/>
            <a:ext cx="7886700" cy="46716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Цель исследования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повышение качества и оперативности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структурно-параметрической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настройки нечетких когнитивных моделей на основе использования генетических алгоритмов.</a:t>
            </a:r>
          </a:p>
          <a:p>
            <a:pPr marL="0" indent="0" algn="just">
              <a:buNone/>
            </a:pP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Объект исследования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процессы настройки нечетких когнитивный моделей в ходе анализа сложных систем и процессов.</a:t>
            </a:r>
          </a:p>
          <a:p>
            <a:pPr marL="0" indent="0" algn="just">
              <a:buNone/>
            </a:pP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Предмет исследования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способ и программные средства структурно-параметрической настройки нечетких когнитивных моделей на основе генетических алгоритмов.</a:t>
            </a:r>
          </a:p>
          <a:p>
            <a:pPr marL="0" indent="0" algn="just">
              <a:buNone/>
            </a:pP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Научная задача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разработка и исследование способа и программных средств структурно-параметрической настройки нечетких когнитивных моделей на основе генетических алгоритмов.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3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71335"/>
            <a:ext cx="7886700" cy="721238"/>
          </a:xfrm>
        </p:spPr>
        <p:txBody>
          <a:bodyPr>
            <a:normAutofit/>
          </a:bodyPr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Задачи исследования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70171"/>
            <a:ext cx="7886700" cy="4987179"/>
          </a:xfrm>
        </p:spPr>
        <p:txBody>
          <a:bodyPr>
            <a:noAutofit/>
          </a:bodyPr>
          <a:lstStyle/>
          <a:p>
            <a:pPr lvl="0" algn="just"/>
            <a:r>
              <a:rPr lang="ru-RU" sz="2300" dirty="0">
                <a:latin typeface="Arial" panose="020B0604020202020204" pitchFamily="34" charset="0"/>
                <a:cs typeface="Arial" panose="020B0604020202020204" pitchFamily="34" charset="0"/>
              </a:rPr>
              <a:t>Анализ нечетких когнитивных моделей, а также методов и подходов к их структурно-параметрической настройке.</a:t>
            </a:r>
          </a:p>
          <a:p>
            <a:pPr lvl="0" algn="just"/>
            <a:r>
              <a:rPr lang="ru-RU" sz="2300" dirty="0">
                <a:latin typeface="Arial" panose="020B0604020202020204" pitchFamily="34" charset="0"/>
                <a:cs typeface="Arial" panose="020B0604020202020204" pitchFamily="34" charset="0"/>
              </a:rPr>
              <a:t>Создание способа структурно-параметрической настройки нечетких когнитивных моделей на основе генетических алгоритмов.</a:t>
            </a:r>
          </a:p>
          <a:p>
            <a:pPr lvl="0" algn="just"/>
            <a:r>
              <a:rPr lang="ru-RU" sz="23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алгоритмов и программных средств структурно-параметрической настройки нечетких когнитивных моделей на основе генетических алгоритмов.</a:t>
            </a:r>
          </a:p>
          <a:p>
            <a:pPr lvl="0" algn="just"/>
            <a:r>
              <a:rPr lang="ru-RU" sz="2300" dirty="0">
                <a:latin typeface="Arial" panose="020B0604020202020204" pitchFamily="34" charset="0"/>
                <a:cs typeface="Arial" panose="020B0604020202020204" pitchFamily="34" charset="0"/>
              </a:rPr>
              <a:t>Оценка качества и оперативности структурно-параметрической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300" dirty="0">
                <a:latin typeface="Arial" panose="020B0604020202020204" pitchFamily="34" charset="0"/>
                <a:cs typeface="Arial" panose="020B0604020202020204" pitchFamily="34" charset="0"/>
              </a:rPr>
              <a:t>настройки нечетких когнитивных моделей на основе предлагаемого способа и программных средств.</a:t>
            </a:r>
          </a:p>
          <a:p>
            <a:pPr lvl="0" algn="just"/>
            <a:endParaRPr lang="ru-RU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>
              <a:buNone/>
            </a:pPr>
            <a:endParaRPr lang="ru-RU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>
                <a:solidFill>
                  <a:schemeClr val="tx1"/>
                </a:solidFill>
              </a:rPr>
              <a:pPr/>
              <a:t>4</a:t>
            </a:fld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36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71335"/>
            <a:ext cx="7886700" cy="721238"/>
          </a:xfrm>
        </p:spPr>
        <p:txBody>
          <a:bodyPr>
            <a:normAutofit/>
          </a:bodyPr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На защиту выносятся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70171"/>
            <a:ext cx="7886700" cy="4987179"/>
          </a:xfrm>
        </p:spPr>
        <p:txBody>
          <a:bodyPr>
            <a:noAutofit/>
          </a:bodyPr>
          <a:lstStyle/>
          <a:p>
            <a:pPr lvl="0" algn="just"/>
            <a:r>
              <a:rPr lang="ru-RU" sz="2300" dirty="0">
                <a:latin typeface="Arial" panose="020B0604020202020204" pitchFamily="34" charset="0"/>
                <a:cs typeface="Arial" panose="020B0604020202020204" pitchFamily="34" charset="0"/>
              </a:rPr>
              <a:t>Способ структурно-параметрической настройки нечетких когнитивных моделей на основе генетических алгоритмов.</a:t>
            </a:r>
          </a:p>
          <a:p>
            <a:pPr lvl="0" algn="just"/>
            <a:r>
              <a:rPr lang="ru-RU" sz="2300" dirty="0">
                <a:latin typeface="Arial" panose="020B0604020202020204" pitchFamily="34" charset="0"/>
                <a:cs typeface="Arial" panose="020B0604020202020204" pitchFamily="34" charset="0"/>
              </a:rPr>
              <a:t>Алгоритмы и программные средства, реализующие структурно-параметрическую настройку нечетких когнитивных моделей с помощью предложенного способа.</a:t>
            </a:r>
          </a:p>
          <a:p>
            <a:pPr marL="0" lvl="0" indent="0" algn="just">
              <a:buNone/>
            </a:pPr>
            <a:endParaRPr lang="ru-RU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>
                <a:solidFill>
                  <a:schemeClr val="tx1"/>
                </a:solidFill>
              </a:rPr>
              <a:pPr/>
              <a:t>5</a:t>
            </a:fld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0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464554"/>
            <a:ext cx="7886700" cy="721238"/>
          </a:xfrm>
        </p:spPr>
        <p:txBody>
          <a:bodyPr>
            <a:normAutofit fontScale="90000"/>
          </a:bodyPr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Постановка задачи исследования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>
                <a:solidFill>
                  <a:schemeClr val="tx1"/>
                </a:solidFill>
              </a:rPr>
              <a:pPr/>
              <a:t>6</a:t>
            </a:fld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7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437375"/>
            <a:ext cx="7886700" cy="721238"/>
          </a:xfrm>
        </p:spPr>
        <p:txBody>
          <a:bodyPr>
            <a:noAutofit/>
          </a:bodyPr>
          <a:lstStyle/>
          <a:p>
            <a:r>
              <a:rPr lang="ru-RU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Входные данные для разработанного способа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>
                <a:solidFill>
                  <a:schemeClr val="tx1"/>
                </a:solidFill>
              </a:rPr>
              <a:pPr/>
              <a:t>7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75DF44C0-E81B-4958-B0C9-02E4A720F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5520"/>
            <a:ext cx="7886700" cy="4870831"/>
          </a:xfrm>
        </p:spPr>
        <p:txBody>
          <a:bodyPr>
            <a:noAutofit/>
          </a:bodyPr>
          <a:lstStyle/>
          <a:p>
            <a:pPr lvl="0"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матрица смежности когнитивной карты для предметной области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вектор управляющих концептов</a:t>
            </a: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матрица ограничений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накладываемых на управляющие концепты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X(0)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вектор начального состояни</a:t>
            </a:r>
            <a:r>
              <a:rPr lang="ru-RU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я концептов</a:t>
            </a: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ru-RU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 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вектор </a:t>
            </a:r>
            <a:r>
              <a:rPr lang="ru-RU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целевых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концептов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 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вектор желаемого состояния целевых концептов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 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модель динамики для когнитивной карты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lvl="0" algn="just"/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 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максимальное модельное время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lvl="0" algn="just"/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размер поколения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lvl="0" algn="just"/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 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число наиболее приспособленных особей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lvl="0" algn="just"/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 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условие остановки (абсолютная погрешность, максимальное число поколений и максимальное число поколений без улучшений).</a:t>
            </a:r>
            <a:endParaRPr lang="ru-RU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/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>
              <a:buNone/>
            </a:pP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816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71335"/>
            <a:ext cx="7886700" cy="721238"/>
          </a:xfrm>
        </p:spPr>
        <p:txBody>
          <a:bodyPr>
            <a:normAutofit fontScale="90000"/>
          </a:bodyPr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Схема разработанного способа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066117" y="6389864"/>
            <a:ext cx="2057400" cy="365125"/>
          </a:xfrm>
        </p:spPr>
        <p:txBody>
          <a:bodyPr/>
          <a:lstStyle/>
          <a:p>
            <a:fld id="{AFB88E7B-7A0C-4907-9308-8A5BB7783A69}" type="slidenum">
              <a:rPr lang="ru-RU" smtClean="0">
                <a:solidFill>
                  <a:schemeClr val="tx1"/>
                </a:solidFill>
              </a:rPr>
              <a:pPr/>
              <a:t>8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9" name="Прямоугольник 198">
            <a:extLst>
              <a:ext uri="{FF2B5EF4-FFF2-40B4-BE49-F238E27FC236}">
                <a16:creationId xmlns:a16="http://schemas.microsoft.com/office/drawing/2014/main" id="{EF97C2D7-ABF6-4DC5-ACE4-971314E0AE30}"/>
              </a:ext>
            </a:extLst>
          </p:cNvPr>
          <p:cNvSpPr/>
          <p:nvPr/>
        </p:nvSpPr>
        <p:spPr>
          <a:xfrm>
            <a:off x="2849870" y="1181473"/>
            <a:ext cx="2915085" cy="473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Формирование начального поколения из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когнитивных карт</a:t>
            </a:r>
          </a:p>
        </p:txBody>
      </p:sp>
      <p:sp>
        <p:nvSpPr>
          <p:cNvPr id="200" name="Прямоугольник 199">
            <a:extLst>
              <a:ext uri="{FF2B5EF4-FFF2-40B4-BE49-F238E27FC236}">
                <a16:creationId xmlns:a16="http://schemas.microsoft.com/office/drawing/2014/main" id="{733104D4-2BD4-45CE-94CE-BD9C9157D5E0}"/>
              </a:ext>
            </a:extLst>
          </p:cNvPr>
          <p:cNvSpPr/>
          <p:nvPr/>
        </p:nvSpPr>
        <p:spPr>
          <a:xfrm>
            <a:off x="896717" y="1251356"/>
            <a:ext cx="933455" cy="332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&lt;A, U, R&gt;</a:t>
            </a:r>
            <a:endParaRPr lang="ru-RU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1" name="Прямая соединительная линия 200">
            <a:extLst>
              <a:ext uri="{FF2B5EF4-FFF2-40B4-BE49-F238E27FC236}">
                <a16:creationId xmlns:a16="http://schemas.microsoft.com/office/drawing/2014/main" id="{9EA20E14-A250-4AF0-BEB1-8B6FA00352FD}"/>
              </a:ext>
            </a:extLst>
          </p:cNvPr>
          <p:cNvCxnSpPr>
            <a:cxnSpLocks/>
            <a:stCxn id="200" idx="3"/>
            <a:endCxn id="199" idx="1"/>
          </p:cNvCxnSpPr>
          <p:nvPr/>
        </p:nvCxnSpPr>
        <p:spPr>
          <a:xfrm>
            <a:off x="1830172" y="1417540"/>
            <a:ext cx="1019698" cy="81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739148EF-1F3E-4149-8E41-7C2E38D056B4}"/>
              </a:ext>
            </a:extLst>
          </p:cNvPr>
          <p:cNvSpPr/>
          <p:nvPr/>
        </p:nvSpPr>
        <p:spPr>
          <a:xfrm>
            <a:off x="6457953" y="1181473"/>
            <a:ext cx="2445195" cy="472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генерации когнитивной карты</a:t>
            </a:r>
          </a:p>
        </p:txBody>
      </p:sp>
      <p:cxnSp>
        <p:nvCxnSpPr>
          <p:cNvPr id="207" name="Прямая соединительная линия 206">
            <a:extLst>
              <a:ext uri="{FF2B5EF4-FFF2-40B4-BE49-F238E27FC236}">
                <a16:creationId xmlns:a16="http://schemas.microsoft.com/office/drawing/2014/main" id="{5CF9A5DA-9823-4AD9-933A-C4ABD5523820}"/>
              </a:ext>
            </a:extLst>
          </p:cNvPr>
          <p:cNvCxnSpPr>
            <a:cxnSpLocks/>
            <a:stCxn id="204" idx="1"/>
            <a:endCxn id="199" idx="3"/>
          </p:cNvCxnSpPr>
          <p:nvPr/>
        </p:nvCxnSpPr>
        <p:spPr>
          <a:xfrm flipH="1">
            <a:off x="5764955" y="1417541"/>
            <a:ext cx="692998" cy="81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Прямоугольник 209">
            <a:extLst>
              <a:ext uri="{FF2B5EF4-FFF2-40B4-BE49-F238E27FC236}">
                <a16:creationId xmlns:a16="http://schemas.microsoft.com/office/drawing/2014/main" id="{4F04234E-BF92-4A55-BC4D-8F42FEFBD93B}"/>
              </a:ext>
            </a:extLst>
          </p:cNvPr>
          <p:cNvSpPr/>
          <p:nvPr/>
        </p:nvSpPr>
        <p:spPr>
          <a:xfrm>
            <a:off x="2849869" y="1892113"/>
            <a:ext cx="2915081" cy="4737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Расчет приспособленностей когнитивных карт</a:t>
            </a:r>
          </a:p>
        </p:txBody>
      </p:sp>
      <p:sp>
        <p:nvSpPr>
          <p:cNvPr id="211" name="Прямоугольник 210">
            <a:extLst>
              <a:ext uri="{FF2B5EF4-FFF2-40B4-BE49-F238E27FC236}">
                <a16:creationId xmlns:a16="http://schemas.microsoft.com/office/drawing/2014/main" id="{23412F9A-560F-4188-900D-1F76F4378074}"/>
              </a:ext>
            </a:extLst>
          </p:cNvPr>
          <p:cNvSpPr/>
          <p:nvPr/>
        </p:nvSpPr>
        <p:spPr>
          <a:xfrm>
            <a:off x="2849869" y="2604377"/>
            <a:ext cx="2915079" cy="473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наиболее приспособленных когнитивных карт</a:t>
            </a:r>
          </a:p>
        </p:txBody>
      </p:sp>
      <p:sp>
        <p:nvSpPr>
          <p:cNvPr id="212" name="Прямоугольник 211">
            <a:extLst>
              <a:ext uri="{FF2B5EF4-FFF2-40B4-BE49-F238E27FC236}">
                <a16:creationId xmlns:a16="http://schemas.microsoft.com/office/drawing/2014/main" id="{D588DCD8-E774-43B4-80F7-5EFDE89306FC}"/>
              </a:ext>
            </a:extLst>
          </p:cNvPr>
          <p:cNvSpPr/>
          <p:nvPr/>
        </p:nvSpPr>
        <p:spPr>
          <a:xfrm>
            <a:off x="3144931" y="3316637"/>
            <a:ext cx="2324977" cy="54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Формирование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новых когнитивных карт</a:t>
            </a:r>
          </a:p>
        </p:txBody>
      </p:sp>
      <p:sp>
        <p:nvSpPr>
          <p:cNvPr id="213" name="Прямоугольник 212">
            <a:extLst>
              <a:ext uri="{FF2B5EF4-FFF2-40B4-BE49-F238E27FC236}">
                <a16:creationId xmlns:a16="http://schemas.microsoft.com/office/drawing/2014/main" id="{AFF47F3F-DDF3-4B30-89CF-5C21EEA2370B}"/>
              </a:ext>
            </a:extLst>
          </p:cNvPr>
          <p:cNvSpPr/>
          <p:nvPr/>
        </p:nvSpPr>
        <p:spPr>
          <a:xfrm>
            <a:off x="3144930" y="4106875"/>
            <a:ext cx="2324977" cy="545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Формирование нового поколения</a:t>
            </a:r>
          </a:p>
        </p:txBody>
      </p:sp>
      <p:sp>
        <p:nvSpPr>
          <p:cNvPr id="214" name="Блок-схема: решение 213">
            <a:extLst>
              <a:ext uri="{FF2B5EF4-FFF2-40B4-BE49-F238E27FC236}">
                <a16:creationId xmlns:a16="http://schemas.microsoft.com/office/drawing/2014/main" id="{13C8D596-A5A0-445D-BCAD-F3A56272252F}"/>
              </a:ext>
            </a:extLst>
          </p:cNvPr>
          <p:cNvSpPr/>
          <p:nvPr/>
        </p:nvSpPr>
        <p:spPr>
          <a:xfrm>
            <a:off x="3461600" y="4892390"/>
            <a:ext cx="1691635" cy="49897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51975B9B-4B62-41A2-B14D-5A079A5147D6}"/>
              </a:ext>
            </a:extLst>
          </p:cNvPr>
          <p:cNvSpPr/>
          <p:nvPr/>
        </p:nvSpPr>
        <p:spPr>
          <a:xfrm>
            <a:off x="2849871" y="5626829"/>
            <a:ext cx="2915092" cy="7044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наиболее приспособленной когнитивной карты из последнего поколения</a:t>
            </a:r>
          </a:p>
        </p:txBody>
      </p:sp>
      <p:cxnSp>
        <p:nvCxnSpPr>
          <p:cNvPr id="216" name="Прямая соединительная линия 215">
            <a:extLst>
              <a:ext uri="{FF2B5EF4-FFF2-40B4-BE49-F238E27FC236}">
                <a16:creationId xmlns:a16="http://schemas.microsoft.com/office/drawing/2014/main" id="{29AC7676-0A80-4BCC-A6DE-0D6386C3C698}"/>
              </a:ext>
            </a:extLst>
          </p:cNvPr>
          <p:cNvCxnSpPr>
            <a:cxnSpLocks/>
            <a:stCxn id="199" idx="2"/>
            <a:endCxn id="210" idx="0"/>
          </p:cNvCxnSpPr>
          <p:nvPr/>
        </p:nvCxnSpPr>
        <p:spPr>
          <a:xfrm flipH="1">
            <a:off x="4307410" y="1655233"/>
            <a:ext cx="3" cy="23688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единительная линия 218">
            <a:extLst>
              <a:ext uri="{FF2B5EF4-FFF2-40B4-BE49-F238E27FC236}">
                <a16:creationId xmlns:a16="http://schemas.microsoft.com/office/drawing/2014/main" id="{6A44A0DB-14D7-48A2-BB86-6806126B2DD3}"/>
              </a:ext>
            </a:extLst>
          </p:cNvPr>
          <p:cNvCxnSpPr>
            <a:cxnSpLocks/>
            <a:stCxn id="210" idx="2"/>
            <a:endCxn id="211" idx="0"/>
          </p:cNvCxnSpPr>
          <p:nvPr/>
        </p:nvCxnSpPr>
        <p:spPr>
          <a:xfrm flipH="1">
            <a:off x="4307409" y="2365872"/>
            <a:ext cx="1" cy="23850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единительная линия 222">
            <a:extLst>
              <a:ext uri="{FF2B5EF4-FFF2-40B4-BE49-F238E27FC236}">
                <a16:creationId xmlns:a16="http://schemas.microsoft.com/office/drawing/2014/main" id="{A75D06BA-88A1-4BD8-8989-10C16156FF88}"/>
              </a:ext>
            </a:extLst>
          </p:cNvPr>
          <p:cNvCxnSpPr>
            <a:cxnSpLocks/>
            <a:stCxn id="211" idx="2"/>
            <a:endCxn id="212" idx="0"/>
          </p:cNvCxnSpPr>
          <p:nvPr/>
        </p:nvCxnSpPr>
        <p:spPr>
          <a:xfrm>
            <a:off x="4307409" y="3078132"/>
            <a:ext cx="11" cy="23850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Прямая соединительная линия 225">
            <a:extLst>
              <a:ext uri="{FF2B5EF4-FFF2-40B4-BE49-F238E27FC236}">
                <a16:creationId xmlns:a16="http://schemas.microsoft.com/office/drawing/2014/main" id="{CB54FF43-ADFE-4AF8-B717-962228CEC479}"/>
              </a:ext>
            </a:extLst>
          </p:cNvPr>
          <p:cNvCxnSpPr>
            <a:cxnSpLocks/>
            <a:stCxn id="212" idx="2"/>
            <a:endCxn id="213" idx="0"/>
          </p:cNvCxnSpPr>
          <p:nvPr/>
        </p:nvCxnSpPr>
        <p:spPr>
          <a:xfrm flipH="1">
            <a:off x="4307419" y="3863647"/>
            <a:ext cx="1" cy="243228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>
            <a:extLst>
              <a:ext uri="{FF2B5EF4-FFF2-40B4-BE49-F238E27FC236}">
                <a16:creationId xmlns:a16="http://schemas.microsoft.com/office/drawing/2014/main" id="{BE5A1258-67E2-496B-BE6E-8099A33162AF}"/>
              </a:ext>
            </a:extLst>
          </p:cNvPr>
          <p:cNvCxnSpPr>
            <a:cxnSpLocks/>
            <a:stCxn id="213" idx="2"/>
            <a:endCxn id="214" idx="0"/>
          </p:cNvCxnSpPr>
          <p:nvPr/>
        </p:nvCxnSpPr>
        <p:spPr>
          <a:xfrm flipH="1">
            <a:off x="4307418" y="4651959"/>
            <a:ext cx="1" cy="240431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Прямоугольник 231">
            <a:extLst>
              <a:ext uri="{FF2B5EF4-FFF2-40B4-BE49-F238E27FC236}">
                <a16:creationId xmlns:a16="http://schemas.microsoft.com/office/drawing/2014/main" id="{027E2C74-91F4-4DE4-8D03-65E3B54C18FC}"/>
              </a:ext>
            </a:extLst>
          </p:cNvPr>
          <p:cNvSpPr/>
          <p:nvPr/>
        </p:nvSpPr>
        <p:spPr>
          <a:xfrm>
            <a:off x="603936" y="1970104"/>
            <a:ext cx="1519019" cy="332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&lt;X(0), G, Y, D, T&gt;</a:t>
            </a:r>
            <a:endParaRPr lang="ru-RU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6" name="Прямая соединительная линия 235">
            <a:extLst>
              <a:ext uri="{FF2B5EF4-FFF2-40B4-BE49-F238E27FC236}">
                <a16:creationId xmlns:a16="http://schemas.microsoft.com/office/drawing/2014/main" id="{72921B6B-4204-4E5E-A016-1836EB1E6975}"/>
              </a:ext>
            </a:extLst>
          </p:cNvPr>
          <p:cNvCxnSpPr>
            <a:cxnSpLocks/>
            <a:stCxn id="232" idx="3"/>
            <a:endCxn id="210" idx="1"/>
          </p:cNvCxnSpPr>
          <p:nvPr/>
        </p:nvCxnSpPr>
        <p:spPr>
          <a:xfrm flipV="1">
            <a:off x="2122955" y="2128993"/>
            <a:ext cx="726914" cy="729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>
            <a:extLst>
              <a:ext uri="{FF2B5EF4-FFF2-40B4-BE49-F238E27FC236}">
                <a16:creationId xmlns:a16="http://schemas.microsoft.com/office/drawing/2014/main" id="{3E961045-B7FB-4042-A4B3-A41B4FEA3DAD}"/>
              </a:ext>
            </a:extLst>
          </p:cNvPr>
          <p:cNvSpPr/>
          <p:nvPr/>
        </p:nvSpPr>
        <p:spPr>
          <a:xfrm>
            <a:off x="6457947" y="1892112"/>
            <a:ext cx="2448625" cy="4737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моделирования по времени</a:t>
            </a:r>
          </a:p>
        </p:txBody>
      </p:sp>
      <p:cxnSp>
        <p:nvCxnSpPr>
          <p:cNvPr id="256" name="Прямая соединительная линия 255">
            <a:extLst>
              <a:ext uri="{FF2B5EF4-FFF2-40B4-BE49-F238E27FC236}">
                <a16:creationId xmlns:a16="http://schemas.microsoft.com/office/drawing/2014/main" id="{5F8F9150-1537-4F86-BB60-5709CFFF0047}"/>
              </a:ext>
            </a:extLst>
          </p:cNvPr>
          <p:cNvCxnSpPr>
            <a:cxnSpLocks/>
            <a:stCxn id="255" idx="1"/>
            <a:endCxn id="210" idx="3"/>
          </p:cNvCxnSpPr>
          <p:nvPr/>
        </p:nvCxnSpPr>
        <p:spPr>
          <a:xfrm flipH="1">
            <a:off x="5764950" y="2128992"/>
            <a:ext cx="692997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CA9E70CD-4CFD-4E2C-8159-3432C26681C6}"/>
              </a:ext>
            </a:extLst>
          </p:cNvPr>
          <p:cNvSpPr/>
          <p:nvPr/>
        </p:nvSpPr>
        <p:spPr>
          <a:xfrm>
            <a:off x="6457947" y="2606225"/>
            <a:ext cx="2445205" cy="470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скрещивания когнитивных карт</a:t>
            </a:r>
          </a:p>
        </p:txBody>
      </p:sp>
      <p:sp>
        <p:nvSpPr>
          <p:cNvPr id="268" name="Прямоугольник 267">
            <a:extLst>
              <a:ext uri="{FF2B5EF4-FFF2-40B4-BE49-F238E27FC236}">
                <a16:creationId xmlns:a16="http://schemas.microsoft.com/office/drawing/2014/main" id="{44D99A13-2342-4341-9B6A-B09087D9234B}"/>
              </a:ext>
            </a:extLst>
          </p:cNvPr>
          <p:cNvSpPr/>
          <p:nvPr/>
        </p:nvSpPr>
        <p:spPr>
          <a:xfrm>
            <a:off x="6457947" y="3353597"/>
            <a:ext cx="2448619" cy="472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мутации когнитивной карты</a:t>
            </a:r>
          </a:p>
        </p:txBody>
      </p:sp>
      <p:cxnSp>
        <p:nvCxnSpPr>
          <p:cNvPr id="274" name="Прямая соединительная линия 273">
            <a:extLst>
              <a:ext uri="{FF2B5EF4-FFF2-40B4-BE49-F238E27FC236}">
                <a16:creationId xmlns:a16="http://schemas.microsoft.com/office/drawing/2014/main" id="{D88318B3-E99C-4B49-A019-7DA607180FDA}"/>
              </a:ext>
            </a:extLst>
          </p:cNvPr>
          <p:cNvCxnSpPr>
            <a:stCxn id="267" idx="1"/>
          </p:cNvCxnSpPr>
          <p:nvPr/>
        </p:nvCxnSpPr>
        <p:spPr>
          <a:xfrm flipH="1">
            <a:off x="6236760" y="2841368"/>
            <a:ext cx="221187" cy="34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Прямая соединительная линия 275">
            <a:extLst>
              <a:ext uri="{FF2B5EF4-FFF2-40B4-BE49-F238E27FC236}">
                <a16:creationId xmlns:a16="http://schemas.microsoft.com/office/drawing/2014/main" id="{8C5F11B7-CF99-4FAD-A5E8-E72DC2CE3B71}"/>
              </a:ext>
            </a:extLst>
          </p:cNvPr>
          <p:cNvCxnSpPr/>
          <p:nvPr/>
        </p:nvCxnSpPr>
        <p:spPr>
          <a:xfrm>
            <a:off x="6236760" y="2841368"/>
            <a:ext cx="0" cy="555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Прямая соединительная линия 277">
            <a:extLst>
              <a:ext uri="{FF2B5EF4-FFF2-40B4-BE49-F238E27FC236}">
                <a16:creationId xmlns:a16="http://schemas.microsoft.com/office/drawing/2014/main" id="{8D755C60-DC67-48BE-A97F-217EF600766D}"/>
              </a:ext>
            </a:extLst>
          </p:cNvPr>
          <p:cNvCxnSpPr>
            <a:cxnSpLocks/>
          </p:cNvCxnSpPr>
          <p:nvPr/>
        </p:nvCxnSpPr>
        <p:spPr>
          <a:xfrm flipH="1">
            <a:off x="5469906" y="3397164"/>
            <a:ext cx="76685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Прямая соединительная линия 278">
            <a:extLst>
              <a:ext uri="{FF2B5EF4-FFF2-40B4-BE49-F238E27FC236}">
                <a16:creationId xmlns:a16="http://schemas.microsoft.com/office/drawing/2014/main" id="{EA88C55D-54D3-4ABE-B251-AAC3B3776EFE}"/>
              </a:ext>
            </a:extLst>
          </p:cNvPr>
          <p:cNvCxnSpPr>
            <a:cxnSpLocks/>
            <a:stCxn id="268" idx="1"/>
            <a:endCxn id="212" idx="3"/>
          </p:cNvCxnSpPr>
          <p:nvPr/>
        </p:nvCxnSpPr>
        <p:spPr>
          <a:xfrm flipH="1">
            <a:off x="5469908" y="3589721"/>
            <a:ext cx="988039" cy="421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Соединитель: уступ 281">
            <a:extLst>
              <a:ext uri="{FF2B5EF4-FFF2-40B4-BE49-F238E27FC236}">
                <a16:creationId xmlns:a16="http://schemas.microsoft.com/office/drawing/2014/main" id="{91296A8C-204D-403E-BF1D-20D5D222555D}"/>
              </a:ext>
            </a:extLst>
          </p:cNvPr>
          <p:cNvCxnSpPr>
            <a:cxnSpLocks/>
            <a:stCxn id="214" idx="3"/>
          </p:cNvCxnSpPr>
          <p:nvPr/>
        </p:nvCxnSpPr>
        <p:spPr>
          <a:xfrm flipH="1" flipV="1">
            <a:off x="4832355" y="1892113"/>
            <a:ext cx="320880" cy="3249766"/>
          </a:xfrm>
          <a:prstGeom prst="bentConnector4">
            <a:avLst>
              <a:gd name="adj1" fmla="val -241892"/>
              <a:gd name="adj2" fmla="val 1046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BB039F5F-741B-4194-A50C-1D700D738BEA}"/>
              </a:ext>
            </a:extLst>
          </p:cNvPr>
          <p:cNvSpPr txBox="1"/>
          <p:nvPr/>
        </p:nvSpPr>
        <p:spPr>
          <a:xfrm>
            <a:off x="5143708" y="4862813"/>
            <a:ext cx="44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Нет</a:t>
            </a:r>
          </a:p>
        </p:txBody>
      </p:sp>
      <p:cxnSp>
        <p:nvCxnSpPr>
          <p:cNvPr id="292" name="Прямая соединительная линия 291">
            <a:extLst>
              <a:ext uri="{FF2B5EF4-FFF2-40B4-BE49-F238E27FC236}">
                <a16:creationId xmlns:a16="http://schemas.microsoft.com/office/drawing/2014/main" id="{F512C4D9-0D96-4A12-A243-27F283EDFE90}"/>
              </a:ext>
            </a:extLst>
          </p:cNvPr>
          <p:cNvCxnSpPr>
            <a:cxnSpLocks/>
            <a:stCxn id="214" idx="2"/>
            <a:endCxn id="215" idx="0"/>
          </p:cNvCxnSpPr>
          <p:nvPr/>
        </p:nvCxnSpPr>
        <p:spPr>
          <a:xfrm flipH="1">
            <a:off x="4307417" y="5391368"/>
            <a:ext cx="1" cy="235461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A5BFC07A-5122-491E-97B0-21CE5168F906}"/>
              </a:ext>
            </a:extLst>
          </p:cNvPr>
          <p:cNvSpPr txBox="1"/>
          <p:nvPr/>
        </p:nvSpPr>
        <p:spPr>
          <a:xfrm>
            <a:off x="4374962" y="5334441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Да</a:t>
            </a:r>
          </a:p>
        </p:txBody>
      </p:sp>
      <p:sp>
        <p:nvSpPr>
          <p:cNvPr id="296" name="Прямоугольник 295">
            <a:extLst>
              <a:ext uri="{FF2B5EF4-FFF2-40B4-BE49-F238E27FC236}">
                <a16:creationId xmlns:a16="http://schemas.microsoft.com/office/drawing/2014/main" id="{4DBCE088-EDA8-451D-B6A9-E1FBA64146AA}"/>
              </a:ext>
            </a:extLst>
          </p:cNvPr>
          <p:cNvSpPr/>
          <p:nvPr/>
        </p:nvSpPr>
        <p:spPr>
          <a:xfrm>
            <a:off x="583513" y="5695861"/>
            <a:ext cx="1559861" cy="566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Наиболее приспособленная когнитивная карта</a:t>
            </a:r>
          </a:p>
        </p:txBody>
      </p:sp>
      <p:cxnSp>
        <p:nvCxnSpPr>
          <p:cNvPr id="297" name="Прямая соединительная линия 296">
            <a:extLst>
              <a:ext uri="{FF2B5EF4-FFF2-40B4-BE49-F238E27FC236}">
                <a16:creationId xmlns:a16="http://schemas.microsoft.com/office/drawing/2014/main" id="{34BF5560-4E50-48D5-89D9-CF1195699760}"/>
              </a:ext>
            </a:extLst>
          </p:cNvPr>
          <p:cNvCxnSpPr>
            <a:cxnSpLocks/>
            <a:stCxn id="215" idx="1"/>
            <a:endCxn id="296" idx="3"/>
          </p:cNvCxnSpPr>
          <p:nvPr/>
        </p:nvCxnSpPr>
        <p:spPr>
          <a:xfrm flipH="1">
            <a:off x="2143374" y="5979034"/>
            <a:ext cx="706497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8EFD7D1E-E41E-4FA6-90F3-97278BB18D39}"/>
              </a:ext>
            </a:extLst>
          </p:cNvPr>
          <p:cNvCxnSpPr>
            <a:cxnSpLocks/>
          </p:cNvCxnSpPr>
          <p:nvPr/>
        </p:nvCxnSpPr>
        <p:spPr>
          <a:xfrm>
            <a:off x="6052019" y="1035211"/>
            <a:ext cx="0" cy="5354653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Прямая соединительная линия 132">
            <a:extLst>
              <a:ext uri="{FF2B5EF4-FFF2-40B4-BE49-F238E27FC236}">
                <a16:creationId xmlns:a16="http://schemas.microsoft.com/office/drawing/2014/main" id="{DEAB90C3-A5D0-4911-8B9C-B38CD37A614C}"/>
              </a:ext>
            </a:extLst>
          </p:cNvPr>
          <p:cNvCxnSpPr>
            <a:cxnSpLocks/>
          </p:cNvCxnSpPr>
          <p:nvPr/>
        </p:nvCxnSpPr>
        <p:spPr>
          <a:xfrm>
            <a:off x="2485859" y="1035211"/>
            <a:ext cx="0" cy="5354653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320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71335"/>
            <a:ext cx="7886700" cy="721238"/>
          </a:xfrm>
        </p:spPr>
        <p:txBody>
          <a:bodyPr>
            <a:noAutofit/>
          </a:bodyPr>
          <a:lstStyle/>
          <a:p>
            <a:r>
              <a:rPr lang="ru-RU" sz="3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Алгоритм генерации когнитивной карты</a:t>
            </a:r>
            <a:endParaRPr lang="ru-RU" sz="3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066117" y="6389864"/>
            <a:ext cx="2057400" cy="365125"/>
          </a:xfrm>
        </p:spPr>
        <p:txBody>
          <a:bodyPr/>
          <a:lstStyle/>
          <a:p>
            <a:fld id="{AFB88E7B-7A0C-4907-9308-8A5BB7783A69}" type="slidenum">
              <a:rPr lang="ru-RU" smtClean="0">
                <a:solidFill>
                  <a:schemeClr val="tx1"/>
                </a:solidFill>
              </a:rPr>
              <a:pPr/>
              <a:t>9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ACD4196-65D4-41D3-B8E5-39A2B0FC49BB}"/>
              </a:ext>
            </a:extLst>
          </p:cNvPr>
          <p:cNvSpPr/>
          <p:nvPr/>
        </p:nvSpPr>
        <p:spPr>
          <a:xfrm>
            <a:off x="4227401" y="1737673"/>
            <a:ext cx="689197" cy="334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= 0</a:t>
            </a:r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Блок-схема: решение 20">
            <a:extLst>
              <a:ext uri="{FF2B5EF4-FFF2-40B4-BE49-F238E27FC236}">
                <a16:creationId xmlns:a16="http://schemas.microsoft.com/office/drawing/2014/main" id="{E12FA12C-FA83-4E85-A125-F909D838061A}"/>
              </a:ext>
            </a:extLst>
          </p:cNvPr>
          <p:cNvSpPr/>
          <p:nvPr/>
        </p:nvSpPr>
        <p:spPr>
          <a:xfrm>
            <a:off x="3279012" y="2287177"/>
            <a:ext cx="2579830" cy="49897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&lt;</a:t>
            </a: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длина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(U) </a:t>
            </a:r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2DA3DBCA-4909-4E68-99BD-C6A80E7F347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4568927" y="2071851"/>
            <a:ext cx="3073" cy="215326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DAE107F-09EA-4BBE-9EC4-0560DA7F6C9A}"/>
              </a:ext>
            </a:extLst>
          </p:cNvPr>
          <p:cNvSpPr/>
          <p:nvPr/>
        </p:nvSpPr>
        <p:spPr>
          <a:xfrm>
            <a:off x="4196498" y="2995102"/>
            <a:ext cx="751000" cy="298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= U[i]</a:t>
            </a:r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987E1BD3-37C9-4E5E-BD08-F3C72FBA83C5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4568927" y="2786155"/>
            <a:ext cx="3071" cy="208947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AB29EBAE-D95B-4D8E-8D51-6FC8B7AC4E8B}"/>
              </a:ext>
            </a:extLst>
          </p:cNvPr>
          <p:cNvCxnSpPr>
            <a:cxnSpLocks/>
            <a:stCxn id="26" idx="2"/>
            <a:endCxn id="56" idx="0"/>
          </p:cNvCxnSpPr>
          <p:nvPr/>
        </p:nvCxnSpPr>
        <p:spPr>
          <a:xfrm>
            <a:off x="4571998" y="3294030"/>
            <a:ext cx="2" cy="24208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6814BB78-0AA9-4B86-A4EA-2B4B02A77D27}"/>
              </a:ext>
            </a:extLst>
          </p:cNvPr>
          <p:cNvSpPr/>
          <p:nvPr/>
        </p:nvSpPr>
        <p:spPr>
          <a:xfrm>
            <a:off x="4227401" y="3536110"/>
            <a:ext cx="689197" cy="334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= 0</a:t>
            </a:r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Блок-схема: решение 60">
            <a:extLst>
              <a:ext uri="{FF2B5EF4-FFF2-40B4-BE49-F238E27FC236}">
                <a16:creationId xmlns:a16="http://schemas.microsoft.com/office/drawing/2014/main" id="{FE7098CD-7D09-42A4-8BF9-2AF41970F108}"/>
              </a:ext>
            </a:extLst>
          </p:cNvPr>
          <p:cNvSpPr/>
          <p:nvPr/>
        </p:nvSpPr>
        <p:spPr>
          <a:xfrm>
            <a:off x="3244087" y="4112368"/>
            <a:ext cx="2649680" cy="49897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&lt;=  </a:t>
            </a: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число концептов</a:t>
            </a:r>
          </a:p>
        </p:txBody>
      </p: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0F731386-D5FF-415A-9B6A-D70743631213}"/>
              </a:ext>
            </a:extLst>
          </p:cNvPr>
          <p:cNvCxnSpPr>
            <a:cxnSpLocks/>
            <a:stCxn id="56" idx="2"/>
            <a:endCxn id="61" idx="0"/>
          </p:cNvCxnSpPr>
          <p:nvPr/>
        </p:nvCxnSpPr>
        <p:spPr>
          <a:xfrm flipH="1">
            <a:off x="4568927" y="3870288"/>
            <a:ext cx="3073" cy="24208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93CC3737-9CF9-44BF-B6DA-4C386A8D49CC}"/>
              </a:ext>
            </a:extLst>
          </p:cNvPr>
          <p:cNvSpPr/>
          <p:nvPr/>
        </p:nvSpPr>
        <p:spPr>
          <a:xfrm>
            <a:off x="3772723" y="4853426"/>
            <a:ext cx="1598547" cy="334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min, max = R[u, j]</a:t>
            </a:r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1D259AAE-71C0-48D0-9F4D-F59F78ED1D80}"/>
              </a:ext>
            </a:extLst>
          </p:cNvPr>
          <p:cNvCxnSpPr>
            <a:cxnSpLocks/>
            <a:stCxn id="61" idx="2"/>
            <a:endCxn id="75" idx="0"/>
          </p:cNvCxnSpPr>
          <p:nvPr/>
        </p:nvCxnSpPr>
        <p:spPr>
          <a:xfrm>
            <a:off x="4568927" y="4611346"/>
            <a:ext cx="3070" cy="24208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08CEF1D6-0AE6-4564-8030-434FC119502D}"/>
              </a:ext>
            </a:extLst>
          </p:cNvPr>
          <p:cNvSpPr/>
          <p:nvPr/>
        </p:nvSpPr>
        <p:spPr>
          <a:xfrm>
            <a:off x="3424971" y="5440088"/>
            <a:ext cx="2294049" cy="651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A[j, u] = </a:t>
            </a: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значение в диапазоне от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</a:t>
            </a: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6E57F64F-6344-43C4-B23D-A53FDB2167B6}"/>
              </a:ext>
            </a:extLst>
          </p:cNvPr>
          <p:cNvCxnSpPr>
            <a:cxnSpLocks/>
            <a:stCxn id="75" idx="2"/>
            <a:endCxn id="79" idx="0"/>
          </p:cNvCxnSpPr>
          <p:nvPr/>
        </p:nvCxnSpPr>
        <p:spPr>
          <a:xfrm flipH="1">
            <a:off x="4571996" y="5187604"/>
            <a:ext cx="1" cy="25248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: уступ 70">
            <a:extLst>
              <a:ext uri="{FF2B5EF4-FFF2-40B4-BE49-F238E27FC236}">
                <a16:creationId xmlns:a16="http://schemas.microsoft.com/office/drawing/2014/main" id="{6F2A4880-7295-455A-8B9D-F13718D990DB}"/>
              </a:ext>
            </a:extLst>
          </p:cNvPr>
          <p:cNvCxnSpPr>
            <a:cxnSpLocks/>
            <a:stCxn id="79" idx="2"/>
          </p:cNvCxnSpPr>
          <p:nvPr/>
        </p:nvCxnSpPr>
        <p:spPr>
          <a:xfrm rot="5400000" flipH="1" flipV="1">
            <a:off x="3508864" y="5022417"/>
            <a:ext cx="2132614" cy="6350"/>
          </a:xfrm>
          <a:prstGeom prst="bentConnector5">
            <a:avLst>
              <a:gd name="adj1" fmla="val -10719"/>
              <a:gd name="adj2" fmla="val -22188378"/>
              <a:gd name="adj3" fmla="val 9994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>
            <a:extLst>
              <a:ext uri="{FF2B5EF4-FFF2-40B4-BE49-F238E27FC236}">
                <a16:creationId xmlns:a16="http://schemas.microsoft.com/office/drawing/2014/main" id="{1211955A-55F9-4461-AF02-EC219FB61E49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5893767" y="4361857"/>
            <a:ext cx="1816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>
            <a:extLst>
              <a:ext uri="{FF2B5EF4-FFF2-40B4-BE49-F238E27FC236}">
                <a16:creationId xmlns:a16="http://schemas.microsoft.com/office/drawing/2014/main" id="{DCC97D23-6EEB-4258-BE37-1B09698B1CC7}"/>
              </a:ext>
            </a:extLst>
          </p:cNvPr>
          <p:cNvCxnSpPr/>
          <p:nvPr/>
        </p:nvCxnSpPr>
        <p:spPr>
          <a:xfrm>
            <a:off x="6075377" y="4361857"/>
            <a:ext cx="0" cy="22199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>
            <a:extLst>
              <a:ext uri="{FF2B5EF4-FFF2-40B4-BE49-F238E27FC236}">
                <a16:creationId xmlns:a16="http://schemas.microsoft.com/office/drawing/2014/main" id="{A879FD5B-3570-4011-89A1-5335B26F1AE1}"/>
              </a:ext>
            </a:extLst>
          </p:cNvPr>
          <p:cNvCxnSpPr>
            <a:cxnSpLocks/>
          </p:cNvCxnSpPr>
          <p:nvPr/>
        </p:nvCxnSpPr>
        <p:spPr>
          <a:xfrm flipH="1">
            <a:off x="2903220" y="6581786"/>
            <a:ext cx="31721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>
            <a:extLst>
              <a:ext uri="{FF2B5EF4-FFF2-40B4-BE49-F238E27FC236}">
                <a16:creationId xmlns:a16="http://schemas.microsoft.com/office/drawing/2014/main" id="{413860D4-ADC4-40A9-8517-3DAF6DA41688}"/>
              </a:ext>
            </a:extLst>
          </p:cNvPr>
          <p:cNvCxnSpPr>
            <a:cxnSpLocks/>
          </p:cNvCxnSpPr>
          <p:nvPr/>
        </p:nvCxnSpPr>
        <p:spPr>
          <a:xfrm flipV="1">
            <a:off x="2903220" y="2154949"/>
            <a:ext cx="0" cy="4426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>
            <a:extLst>
              <a:ext uri="{FF2B5EF4-FFF2-40B4-BE49-F238E27FC236}">
                <a16:creationId xmlns:a16="http://schemas.microsoft.com/office/drawing/2014/main" id="{BCACA5AD-8C8F-46CA-8924-356F3B99CE8C}"/>
              </a:ext>
            </a:extLst>
          </p:cNvPr>
          <p:cNvCxnSpPr/>
          <p:nvPr/>
        </p:nvCxnSpPr>
        <p:spPr>
          <a:xfrm>
            <a:off x="2903220" y="2154949"/>
            <a:ext cx="167512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78DFEC6F-3923-44B5-BE50-8B1D154AA4D2}"/>
              </a:ext>
            </a:extLst>
          </p:cNvPr>
          <p:cNvSpPr txBox="1"/>
          <p:nvPr/>
        </p:nvSpPr>
        <p:spPr>
          <a:xfrm>
            <a:off x="4568928" y="3823844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Да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1E8DFE4-9B29-487B-A9AD-CA0D8C62B917}"/>
              </a:ext>
            </a:extLst>
          </p:cNvPr>
          <p:cNvSpPr txBox="1"/>
          <p:nvPr/>
        </p:nvSpPr>
        <p:spPr>
          <a:xfrm>
            <a:off x="4568928" y="2707368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Да</a:t>
            </a:r>
          </a:p>
        </p:txBody>
      </p:sp>
      <p:sp>
        <p:nvSpPr>
          <p:cNvPr id="110" name="Прямоугольник: скругленные углы 109">
            <a:extLst>
              <a:ext uri="{FF2B5EF4-FFF2-40B4-BE49-F238E27FC236}">
                <a16:creationId xmlns:a16="http://schemas.microsoft.com/office/drawing/2014/main" id="{EC4E6377-F4D2-459D-BEFD-D9D4DE6754C5}"/>
              </a:ext>
            </a:extLst>
          </p:cNvPr>
          <p:cNvSpPr/>
          <p:nvPr/>
        </p:nvSpPr>
        <p:spPr>
          <a:xfrm>
            <a:off x="4091621" y="1232248"/>
            <a:ext cx="954613" cy="2877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Начало</a:t>
            </a:r>
          </a:p>
        </p:txBody>
      </p:sp>
      <p:cxnSp>
        <p:nvCxnSpPr>
          <p:cNvPr id="119" name="Прямая соединительная линия 118">
            <a:extLst>
              <a:ext uri="{FF2B5EF4-FFF2-40B4-BE49-F238E27FC236}">
                <a16:creationId xmlns:a16="http://schemas.microsoft.com/office/drawing/2014/main" id="{398330F9-9107-4969-ADB8-047349962587}"/>
              </a:ext>
            </a:extLst>
          </p:cNvPr>
          <p:cNvCxnSpPr>
            <a:cxnSpLocks/>
            <a:stCxn id="110" idx="2"/>
            <a:endCxn id="20" idx="0"/>
          </p:cNvCxnSpPr>
          <p:nvPr/>
        </p:nvCxnSpPr>
        <p:spPr>
          <a:xfrm>
            <a:off x="4568928" y="1519982"/>
            <a:ext cx="3072" cy="217691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Прямоугольник: скругленные углы 137">
            <a:extLst>
              <a:ext uri="{FF2B5EF4-FFF2-40B4-BE49-F238E27FC236}">
                <a16:creationId xmlns:a16="http://schemas.microsoft.com/office/drawing/2014/main" id="{64AEFCDB-847A-41EB-9C8C-9713F3DFBCDC}"/>
              </a:ext>
            </a:extLst>
          </p:cNvPr>
          <p:cNvSpPr/>
          <p:nvPr/>
        </p:nvSpPr>
        <p:spPr>
          <a:xfrm>
            <a:off x="6388738" y="5622126"/>
            <a:ext cx="954613" cy="2877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Конец</a:t>
            </a:r>
          </a:p>
        </p:txBody>
      </p:sp>
      <p:cxnSp>
        <p:nvCxnSpPr>
          <p:cNvPr id="136" name="Соединитель: уступ 135">
            <a:extLst>
              <a:ext uri="{FF2B5EF4-FFF2-40B4-BE49-F238E27FC236}">
                <a16:creationId xmlns:a16="http://schemas.microsoft.com/office/drawing/2014/main" id="{ECE19050-47D5-4C12-B562-A47FE972390C}"/>
              </a:ext>
            </a:extLst>
          </p:cNvPr>
          <p:cNvCxnSpPr>
            <a:stCxn id="21" idx="3"/>
            <a:endCxn id="138" idx="0"/>
          </p:cNvCxnSpPr>
          <p:nvPr/>
        </p:nvCxnSpPr>
        <p:spPr>
          <a:xfrm>
            <a:off x="5858842" y="2536666"/>
            <a:ext cx="1007203" cy="30854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944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2433</TotalTime>
  <Words>597</Words>
  <Application>Microsoft Office PowerPoint</Application>
  <PresentationFormat>Экран (4:3)</PresentationFormat>
  <Paragraphs>87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Способ и программные средства структурно-параметрической настройки нечетких когнитивных моделей на основе генетических алгоритмов </vt:lpstr>
      <vt:lpstr>Актуальность</vt:lpstr>
      <vt:lpstr>Цель, объект, предмет исследования, научная задача</vt:lpstr>
      <vt:lpstr>Задачи исследования</vt:lpstr>
      <vt:lpstr>На защиту выносятся</vt:lpstr>
      <vt:lpstr>Постановка задачи исследования</vt:lpstr>
      <vt:lpstr>Входные данные для разработанного способа</vt:lpstr>
      <vt:lpstr>Схема разработанного способа</vt:lpstr>
      <vt:lpstr>Алгоритм генерации когнитивной карты</vt:lpstr>
      <vt:lpstr>Алгоритм моделирования по времени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Прогнозирование электрических нагрузок с помощью нечетких временных рядов</dc:title>
  <dc:creator>Виктор Луферов</dc:creator>
  <cp:lastModifiedBy>Артем Орлов</cp:lastModifiedBy>
  <cp:revision>168</cp:revision>
  <dcterms:created xsi:type="dcterms:W3CDTF">2017-03-27T19:20:09Z</dcterms:created>
  <dcterms:modified xsi:type="dcterms:W3CDTF">2023-04-19T14:13:23Z</dcterms:modified>
</cp:coreProperties>
</file>