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33"/>
  </p:notesMasterIdLst>
  <p:handoutMasterIdLst>
    <p:handoutMasterId r:id="rId34"/>
  </p:handoutMasterIdLst>
  <p:sldIdLst>
    <p:sldId id="256" r:id="rId2"/>
    <p:sldId id="257" r:id="rId3"/>
    <p:sldId id="291" r:id="rId4"/>
    <p:sldId id="292" r:id="rId5"/>
    <p:sldId id="302" r:id="rId6"/>
    <p:sldId id="297" r:id="rId7"/>
    <p:sldId id="305" r:id="rId8"/>
    <p:sldId id="324" r:id="rId9"/>
    <p:sldId id="303" r:id="rId10"/>
    <p:sldId id="325" r:id="rId11"/>
    <p:sldId id="306" r:id="rId12"/>
    <p:sldId id="307" r:id="rId13"/>
    <p:sldId id="326" r:id="rId14"/>
    <p:sldId id="308" r:id="rId15"/>
    <p:sldId id="327" r:id="rId16"/>
    <p:sldId id="311" r:id="rId17"/>
    <p:sldId id="312" r:id="rId18"/>
    <p:sldId id="313" r:id="rId19"/>
    <p:sldId id="314" r:id="rId20"/>
    <p:sldId id="330" r:id="rId21"/>
    <p:sldId id="315" r:id="rId22"/>
    <p:sldId id="316" r:id="rId23"/>
    <p:sldId id="317" r:id="rId24"/>
    <p:sldId id="318" r:id="rId25"/>
    <p:sldId id="328" r:id="rId26"/>
    <p:sldId id="329" r:id="rId27"/>
    <p:sldId id="320" r:id="rId28"/>
    <p:sldId id="321" r:id="rId29"/>
    <p:sldId id="322" r:id="rId30"/>
    <p:sldId id="323" r:id="rId31"/>
    <p:sldId id="284" r:id="rId32"/>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E04143A8-4EB5-4A67-A8C3-A6B7757A722C}">
          <p14:sldIdLst>
            <p14:sldId id="256"/>
            <p14:sldId id="257"/>
            <p14:sldId id="291"/>
            <p14:sldId id="292"/>
            <p14:sldId id="302"/>
            <p14:sldId id="297"/>
            <p14:sldId id="305"/>
            <p14:sldId id="324"/>
            <p14:sldId id="303"/>
            <p14:sldId id="325"/>
            <p14:sldId id="306"/>
            <p14:sldId id="307"/>
            <p14:sldId id="326"/>
            <p14:sldId id="308"/>
            <p14:sldId id="327"/>
            <p14:sldId id="311"/>
            <p14:sldId id="312"/>
            <p14:sldId id="313"/>
            <p14:sldId id="314"/>
            <p14:sldId id="330"/>
            <p14:sldId id="315"/>
            <p14:sldId id="316"/>
            <p14:sldId id="317"/>
            <p14:sldId id="318"/>
            <p14:sldId id="328"/>
            <p14:sldId id="329"/>
            <p14:sldId id="320"/>
            <p14:sldId id="321"/>
            <p14:sldId id="322"/>
            <p14:sldId id="323"/>
            <p14:sldId id="284"/>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Светлый стиль 1 — акцент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8D230F3-CF80-4859-8CE7-A43EE81993B5}" styleName="Светлый стиль 1 — акцент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69" autoAdjust="0"/>
    <p:restoredTop sz="94660"/>
  </p:normalViewPr>
  <p:slideViewPr>
    <p:cSldViewPr snapToGrid="0">
      <p:cViewPr>
        <p:scale>
          <a:sx n="75" d="100"/>
          <a:sy n="75" d="100"/>
        </p:scale>
        <p:origin x="2838" y="91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quak\Projects\fuzzy_cognitive_model\docs\presentation_chart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quak\Projects\fuzzy_cognitive_model\docs\presentation_chart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ru-RU"/>
              <a:t>Зависимость времени от числа функциональных блоков</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ru-RU"/>
        </a:p>
      </c:txPr>
    </c:title>
    <c:autoTitleDeleted val="0"/>
    <c:plotArea>
      <c:layout/>
      <c:lineChart>
        <c:grouping val="standard"/>
        <c:varyColors val="0"/>
        <c:ser>
          <c:idx val="0"/>
          <c:order val="0"/>
          <c:tx>
            <c:strRef>
              <c:f>Лист1!$B$1</c:f>
              <c:strCache>
                <c:ptCount val="1"/>
                <c:pt idx="0">
                  <c:v>25</c:v>
                </c:pt>
              </c:strCache>
            </c:strRef>
          </c:tx>
          <c:spPr>
            <a:ln w="28575" cap="rnd">
              <a:solidFill>
                <a:schemeClr val="accent1"/>
              </a:solidFill>
              <a:round/>
            </a:ln>
            <a:effectLst/>
          </c:spPr>
          <c:marker>
            <c:symbol val="none"/>
          </c:marker>
          <c:cat>
            <c:numRef>
              <c:f>Лист1!$A$2:$A$6</c:f>
              <c:numCache>
                <c:formatCode>General</c:formatCode>
                <c:ptCount val="5"/>
                <c:pt idx="0">
                  <c:v>1</c:v>
                </c:pt>
                <c:pt idx="1">
                  <c:v>2</c:v>
                </c:pt>
                <c:pt idx="2">
                  <c:v>5</c:v>
                </c:pt>
                <c:pt idx="3">
                  <c:v>10</c:v>
                </c:pt>
                <c:pt idx="4">
                  <c:v>25</c:v>
                </c:pt>
              </c:numCache>
            </c:numRef>
          </c:cat>
          <c:val>
            <c:numRef>
              <c:f>Лист1!$B$2:$B$6</c:f>
              <c:numCache>
                <c:formatCode>General</c:formatCode>
                <c:ptCount val="5"/>
                <c:pt idx="0">
                  <c:v>0</c:v>
                </c:pt>
                <c:pt idx="1">
                  <c:v>2</c:v>
                </c:pt>
                <c:pt idx="2">
                  <c:v>15</c:v>
                </c:pt>
                <c:pt idx="3">
                  <c:v>115</c:v>
                </c:pt>
                <c:pt idx="4">
                  <c:v>852</c:v>
                </c:pt>
              </c:numCache>
            </c:numRef>
          </c:val>
          <c:smooth val="0"/>
          <c:extLst>
            <c:ext xmlns:c16="http://schemas.microsoft.com/office/drawing/2014/chart" uri="{C3380CC4-5D6E-409C-BE32-E72D297353CC}">
              <c16:uniqueId val="{00000000-C59C-4526-B72C-18CD895BD4D0}"/>
            </c:ext>
          </c:extLst>
        </c:ser>
        <c:ser>
          <c:idx val="1"/>
          <c:order val="1"/>
          <c:tx>
            <c:strRef>
              <c:f>Лист1!$C$1</c:f>
              <c:strCache>
                <c:ptCount val="1"/>
                <c:pt idx="0">
                  <c:v>50</c:v>
                </c:pt>
              </c:strCache>
            </c:strRef>
          </c:tx>
          <c:spPr>
            <a:ln w="28575" cap="rnd">
              <a:solidFill>
                <a:schemeClr val="accent2"/>
              </a:solidFill>
              <a:round/>
            </a:ln>
            <a:effectLst/>
          </c:spPr>
          <c:marker>
            <c:symbol val="none"/>
          </c:marker>
          <c:cat>
            <c:numRef>
              <c:f>Лист1!$A$2:$A$6</c:f>
              <c:numCache>
                <c:formatCode>General</c:formatCode>
                <c:ptCount val="5"/>
                <c:pt idx="0">
                  <c:v>1</c:v>
                </c:pt>
                <c:pt idx="1">
                  <c:v>2</c:v>
                </c:pt>
                <c:pt idx="2">
                  <c:v>5</c:v>
                </c:pt>
                <c:pt idx="3">
                  <c:v>10</c:v>
                </c:pt>
                <c:pt idx="4">
                  <c:v>25</c:v>
                </c:pt>
              </c:numCache>
            </c:numRef>
          </c:cat>
          <c:val>
            <c:numRef>
              <c:f>Лист1!$C$2:$C$6</c:f>
              <c:numCache>
                <c:formatCode>General</c:formatCode>
                <c:ptCount val="5"/>
                <c:pt idx="0">
                  <c:v>0</c:v>
                </c:pt>
                <c:pt idx="1">
                  <c:v>5</c:v>
                </c:pt>
                <c:pt idx="2">
                  <c:v>20</c:v>
                </c:pt>
                <c:pt idx="3">
                  <c:v>139</c:v>
                </c:pt>
                <c:pt idx="4">
                  <c:v>1479</c:v>
                </c:pt>
              </c:numCache>
            </c:numRef>
          </c:val>
          <c:smooth val="0"/>
          <c:extLst>
            <c:ext xmlns:c16="http://schemas.microsoft.com/office/drawing/2014/chart" uri="{C3380CC4-5D6E-409C-BE32-E72D297353CC}">
              <c16:uniqueId val="{00000001-C59C-4526-B72C-18CD895BD4D0}"/>
            </c:ext>
          </c:extLst>
        </c:ser>
        <c:ser>
          <c:idx val="2"/>
          <c:order val="2"/>
          <c:tx>
            <c:strRef>
              <c:f>Лист1!$D$1</c:f>
              <c:strCache>
                <c:ptCount val="1"/>
                <c:pt idx="0">
                  <c:v>100</c:v>
                </c:pt>
              </c:strCache>
            </c:strRef>
          </c:tx>
          <c:spPr>
            <a:ln w="28575" cap="rnd">
              <a:solidFill>
                <a:schemeClr val="accent3"/>
              </a:solidFill>
              <a:round/>
            </a:ln>
            <a:effectLst/>
          </c:spPr>
          <c:marker>
            <c:symbol val="none"/>
          </c:marker>
          <c:cat>
            <c:numRef>
              <c:f>Лист1!$A$2:$A$6</c:f>
              <c:numCache>
                <c:formatCode>General</c:formatCode>
                <c:ptCount val="5"/>
                <c:pt idx="0">
                  <c:v>1</c:v>
                </c:pt>
                <c:pt idx="1">
                  <c:v>2</c:v>
                </c:pt>
                <c:pt idx="2">
                  <c:v>5</c:v>
                </c:pt>
                <c:pt idx="3">
                  <c:v>10</c:v>
                </c:pt>
                <c:pt idx="4">
                  <c:v>25</c:v>
                </c:pt>
              </c:numCache>
            </c:numRef>
          </c:cat>
          <c:val>
            <c:numRef>
              <c:f>Лист1!$D$2:$D$6</c:f>
              <c:numCache>
                <c:formatCode>General</c:formatCode>
                <c:ptCount val="5"/>
                <c:pt idx="0">
                  <c:v>0</c:v>
                </c:pt>
                <c:pt idx="1">
                  <c:v>5</c:v>
                </c:pt>
                <c:pt idx="2">
                  <c:v>40</c:v>
                </c:pt>
                <c:pt idx="3">
                  <c:v>227</c:v>
                </c:pt>
                <c:pt idx="4">
                  <c:v>2431</c:v>
                </c:pt>
              </c:numCache>
            </c:numRef>
          </c:val>
          <c:smooth val="0"/>
          <c:extLst>
            <c:ext xmlns:c16="http://schemas.microsoft.com/office/drawing/2014/chart" uri="{C3380CC4-5D6E-409C-BE32-E72D297353CC}">
              <c16:uniqueId val="{00000002-C59C-4526-B72C-18CD895BD4D0}"/>
            </c:ext>
          </c:extLst>
        </c:ser>
        <c:ser>
          <c:idx val="3"/>
          <c:order val="3"/>
          <c:tx>
            <c:strRef>
              <c:f>Лист1!$E$1</c:f>
              <c:strCache>
                <c:ptCount val="1"/>
                <c:pt idx="0">
                  <c:v>250</c:v>
                </c:pt>
              </c:strCache>
            </c:strRef>
          </c:tx>
          <c:spPr>
            <a:ln w="28575" cap="rnd">
              <a:solidFill>
                <a:schemeClr val="accent4"/>
              </a:solidFill>
              <a:round/>
            </a:ln>
            <a:effectLst/>
          </c:spPr>
          <c:marker>
            <c:symbol val="none"/>
          </c:marker>
          <c:cat>
            <c:numRef>
              <c:f>Лист1!$A$2:$A$6</c:f>
              <c:numCache>
                <c:formatCode>General</c:formatCode>
                <c:ptCount val="5"/>
                <c:pt idx="0">
                  <c:v>1</c:v>
                </c:pt>
                <c:pt idx="1">
                  <c:v>2</c:v>
                </c:pt>
                <c:pt idx="2">
                  <c:v>5</c:v>
                </c:pt>
                <c:pt idx="3">
                  <c:v>10</c:v>
                </c:pt>
                <c:pt idx="4">
                  <c:v>25</c:v>
                </c:pt>
              </c:numCache>
            </c:numRef>
          </c:cat>
          <c:val>
            <c:numRef>
              <c:f>Лист1!$E$2:$E$6</c:f>
              <c:numCache>
                <c:formatCode>General</c:formatCode>
                <c:ptCount val="5"/>
                <c:pt idx="0">
                  <c:v>1</c:v>
                </c:pt>
                <c:pt idx="1">
                  <c:v>6</c:v>
                </c:pt>
                <c:pt idx="2">
                  <c:v>59</c:v>
                </c:pt>
                <c:pt idx="3">
                  <c:v>358</c:v>
                </c:pt>
                <c:pt idx="4">
                  <c:v>3556</c:v>
                </c:pt>
              </c:numCache>
            </c:numRef>
          </c:val>
          <c:smooth val="0"/>
          <c:extLst>
            <c:ext xmlns:c16="http://schemas.microsoft.com/office/drawing/2014/chart" uri="{C3380CC4-5D6E-409C-BE32-E72D297353CC}">
              <c16:uniqueId val="{00000003-C59C-4526-B72C-18CD895BD4D0}"/>
            </c:ext>
          </c:extLst>
        </c:ser>
        <c:dLbls>
          <c:showLegendKey val="0"/>
          <c:showVal val="0"/>
          <c:showCatName val="0"/>
          <c:showSerName val="0"/>
          <c:showPercent val="0"/>
          <c:showBubbleSize val="0"/>
        </c:dLbls>
        <c:smooth val="0"/>
        <c:axId val="1222168064"/>
        <c:axId val="1222166816"/>
      </c:lineChart>
      <c:catAx>
        <c:axId val="122216806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r>
                  <a:rPr lang="ru-RU"/>
                  <a:t>Число функциональных блоков</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ru-RU"/>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ru-RU"/>
          </a:p>
        </c:txPr>
        <c:crossAx val="1222166816"/>
        <c:crosses val="autoZero"/>
        <c:auto val="1"/>
        <c:lblAlgn val="ctr"/>
        <c:lblOffset val="100"/>
        <c:noMultiLvlLbl val="0"/>
      </c:catAx>
      <c:valAx>
        <c:axId val="12221668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r>
                  <a:rPr lang="ru-RU"/>
                  <a:t>Время, с</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ru-RU"/>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ru-RU"/>
          </a:p>
        </c:txPr>
        <c:crossAx val="12221680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ru-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Arial" panose="020B0604020202020204" pitchFamily="34" charset="0"/>
          <a:cs typeface="Arial" panose="020B0604020202020204" pitchFamily="34" charset="0"/>
        </a:defRPr>
      </a:pPr>
      <a:endParaRPr lang="ru-RU"/>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ru-RU"/>
              <a:t>Зависимость номера поколения от размера популяции</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ru-RU"/>
        </a:p>
      </c:txPr>
    </c:title>
    <c:autoTitleDeleted val="0"/>
    <c:plotArea>
      <c:layout/>
      <c:lineChart>
        <c:grouping val="standard"/>
        <c:varyColors val="0"/>
        <c:ser>
          <c:idx val="0"/>
          <c:order val="0"/>
          <c:tx>
            <c:strRef>
              <c:f>Лист1!$A$9</c:f>
              <c:strCache>
                <c:ptCount val="1"/>
                <c:pt idx="0">
                  <c:v>1</c:v>
                </c:pt>
              </c:strCache>
            </c:strRef>
          </c:tx>
          <c:spPr>
            <a:ln w="28575" cap="rnd">
              <a:solidFill>
                <a:schemeClr val="accent1"/>
              </a:solidFill>
              <a:round/>
            </a:ln>
            <a:effectLst/>
          </c:spPr>
          <c:marker>
            <c:symbol val="none"/>
          </c:marker>
          <c:cat>
            <c:numRef>
              <c:f>Лист1!$B$8:$E$8</c:f>
              <c:numCache>
                <c:formatCode>General</c:formatCode>
                <c:ptCount val="4"/>
                <c:pt idx="0">
                  <c:v>25</c:v>
                </c:pt>
                <c:pt idx="1">
                  <c:v>50</c:v>
                </c:pt>
                <c:pt idx="2">
                  <c:v>100</c:v>
                </c:pt>
                <c:pt idx="3">
                  <c:v>250</c:v>
                </c:pt>
              </c:numCache>
            </c:numRef>
          </c:cat>
          <c:val>
            <c:numRef>
              <c:f>Лист1!$B$9:$E$9</c:f>
              <c:numCache>
                <c:formatCode>General</c:formatCode>
                <c:ptCount val="4"/>
                <c:pt idx="0">
                  <c:v>21</c:v>
                </c:pt>
                <c:pt idx="1">
                  <c:v>45</c:v>
                </c:pt>
                <c:pt idx="2">
                  <c:v>51</c:v>
                </c:pt>
                <c:pt idx="3">
                  <c:v>48</c:v>
                </c:pt>
              </c:numCache>
            </c:numRef>
          </c:val>
          <c:smooth val="0"/>
          <c:extLst>
            <c:ext xmlns:c16="http://schemas.microsoft.com/office/drawing/2014/chart" uri="{C3380CC4-5D6E-409C-BE32-E72D297353CC}">
              <c16:uniqueId val="{00000000-7208-48FE-9838-E97EE65EE16A}"/>
            </c:ext>
          </c:extLst>
        </c:ser>
        <c:ser>
          <c:idx val="1"/>
          <c:order val="1"/>
          <c:tx>
            <c:strRef>
              <c:f>Лист1!$A$10</c:f>
              <c:strCache>
                <c:ptCount val="1"/>
                <c:pt idx="0">
                  <c:v>2</c:v>
                </c:pt>
              </c:strCache>
            </c:strRef>
          </c:tx>
          <c:spPr>
            <a:ln w="28575" cap="rnd">
              <a:solidFill>
                <a:schemeClr val="accent2"/>
              </a:solidFill>
              <a:round/>
            </a:ln>
            <a:effectLst/>
          </c:spPr>
          <c:marker>
            <c:symbol val="none"/>
          </c:marker>
          <c:cat>
            <c:numRef>
              <c:f>Лист1!$B$8:$E$8</c:f>
              <c:numCache>
                <c:formatCode>General</c:formatCode>
                <c:ptCount val="4"/>
                <c:pt idx="0">
                  <c:v>25</c:v>
                </c:pt>
                <c:pt idx="1">
                  <c:v>50</c:v>
                </c:pt>
                <c:pt idx="2">
                  <c:v>100</c:v>
                </c:pt>
                <c:pt idx="3">
                  <c:v>250</c:v>
                </c:pt>
              </c:numCache>
            </c:numRef>
          </c:cat>
          <c:val>
            <c:numRef>
              <c:f>Лист1!$B$10:$E$10</c:f>
              <c:numCache>
                <c:formatCode>General</c:formatCode>
                <c:ptCount val="4"/>
                <c:pt idx="0">
                  <c:v>489</c:v>
                </c:pt>
                <c:pt idx="1">
                  <c:v>329</c:v>
                </c:pt>
                <c:pt idx="2">
                  <c:v>229</c:v>
                </c:pt>
                <c:pt idx="3">
                  <c:v>157</c:v>
                </c:pt>
              </c:numCache>
            </c:numRef>
          </c:val>
          <c:smooth val="0"/>
          <c:extLst>
            <c:ext xmlns:c16="http://schemas.microsoft.com/office/drawing/2014/chart" uri="{C3380CC4-5D6E-409C-BE32-E72D297353CC}">
              <c16:uniqueId val="{00000001-7208-48FE-9838-E97EE65EE16A}"/>
            </c:ext>
          </c:extLst>
        </c:ser>
        <c:ser>
          <c:idx val="2"/>
          <c:order val="2"/>
          <c:tx>
            <c:strRef>
              <c:f>Лист1!$A$11</c:f>
              <c:strCache>
                <c:ptCount val="1"/>
                <c:pt idx="0">
                  <c:v>5</c:v>
                </c:pt>
              </c:strCache>
            </c:strRef>
          </c:tx>
          <c:spPr>
            <a:ln w="28575" cap="rnd">
              <a:solidFill>
                <a:schemeClr val="accent3"/>
              </a:solidFill>
              <a:round/>
            </a:ln>
            <a:effectLst/>
          </c:spPr>
          <c:marker>
            <c:symbol val="none"/>
          </c:marker>
          <c:cat>
            <c:numRef>
              <c:f>Лист1!$B$8:$E$8</c:f>
              <c:numCache>
                <c:formatCode>General</c:formatCode>
                <c:ptCount val="4"/>
                <c:pt idx="0">
                  <c:v>25</c:v>
                </c:pt>
                <c:pt idx="1">
                  <c:v>50</c:v>
                </c:pt>
                <c:pt idx="2">
                  <c:v>100</c:v>
                </c:pt>
                <c:pt idx="3">
                  <c:v>250</c:v>
                </c:pt>
              </c:numCache>
            </c:numRef>
          </c:cat>
          <c:val>
            <c:numRef>
              <c:f>Лист1!$B$11:$E$11</c:f>
              <c:numCache>
                <c:formatCode>General</c:formatCode>
                <c:ptCount val="4"/>
                <c:pt idx="0">
                  <c:v>2798</c:v>
                </c:pt>
                <c:pt idx="1">
                  <c:v>1256</c:v>
                </c:pt>
                <c:pt idx="2">
                  <c:v>949</c:v>
                </c:pt>
                <c:pt idx="3">
                  <c:v>526</c:v>
                </c:pt>
              </c:numCache>
            </c:numRef>
          </c:val>
          <c:smooth val="0"/>
          <c:extLst>
            <c:ext xmlns:c16="http://schemas.microsoft.com/office/drawing/2014/chart" uri="{C3380CC4-5D6E-409C-BE32-E72D297353CC}">
              <c16:uniqueId val="{00000002-7208-48FE-9838-E97EE65EE16A}"/>
            </c:ext>
          </c:extLst>
        </c:ser>
        <c:ser>
          <c:idx val="3"/>
          <c:order val="3"/>
          <c:tx>
            <c:strRef>
              <c:f>Лист1!$A$12</c:f>
              <c:strCache>
                <c:ptCount val="1"/>
                <c:pt idx="0">
                  <c:v>10</c:v>
                </c:pt>
              </c:strCache>
            </c:strRef>
          </c:tx>
          <c:spPr>
            <a:ln w="28575" cap="rnd">
              <a:solidFill>
                <a:schemeClr val="accent4"/>
              </a:solidFill>
              <a:round/>
            </a:ln>
            <a:effectLst/>
          </c:spPr>
          <c:marker>
            <c:symbol val="none"/>
          </c:marker>
          <c:cat>
            <c:numRef>
              <c:f>Лист1!$B$8:$E$8</c:f>
              <c:numCache>
                <c:formatCode>General</c:formatCode>
                <c:ptCount val="4"/>
                <c:pt idx="0">
                  <c:v>25</c:v>
                </c:pt>
                <c:pt idx="1">
                  <c:v>50</c:v>
                </c:pt>
                <c:pt idx="2">
                  <c:v>100</c:v>
                </c:pt>
                <c:pt idx="3">
                  <c:v>250</c:v>
                </c:pt>
              </c:numCache>
            </c:numRef>
          </c:cat>
          <c:val>
            <c:numRef>
              <c:f>Лист1!$B$12:$E$12</c:f>
              <c:numCache>
                <c:formatCode>General</c:formatCode>
                <c:ptCount val="4"/>
                <c:pt idx="0">
                  <c:v>4018</c:v>
                </c:pt>
                <c:pt idx="1">
                  <c:v>2510</c:v>
                </c:pt>
                <c:pt idx="2">
                  <c:v>2025</c:v>
                </c:pt>
                <c:pt idx="3">
                  <c:v>1238</c:v>
                </c:pt>
              </c:numCache>
            </c:numRef>
          </c:val>
          <c:smooth val="0"/>
          <c:extLst>
            <c:ext xmlns:c16="http://schemas.microsoft.com/office/drawing/2014/chart" uri="{C3380CC4-5D6E-409C-BE32-E72D297353CC}">
              <c16:uniqueId val="{00000003-7208-48FE-9838-E97EE65EE16A}"/>
            </c:ext>
          </c:extLst>
        </c:ser>
        <c:ser>
          <c:idx val="4"/>
          <c:order val="4"/>
          <c:tx>
            <c:strRef>
              <c:f>Лист1!$A$13</c:f>
              <c:strCache>
                <c:ptCount val="1"/>
                <c:pt idx="0">
                  <c:v>25</c:v>
                </c:pt>
              </c:strCache>
            </c:strRef>
          </c:tx>
          <c:spPr>
            <a:ln w="28575" cap="rnd">
              <a:solidFill>
                <a:schemeClr val="accent5"/>
              </a:solidFill>
              <a:round/>
            </a:ln>
            <a:effectLst/>
          </c:spPr>
          <c:marker>
            <c:symbol val="none"/>
          </c:marker>
          <c:cat>
            <c:numRef>
              <c:f>Лист1!$B$8:$E$8</c:f>
              <c:numCache>
                <c:formatCode>General</c:formatCode>
                <c:ptCount val="4"/>
                <c:pt idx="0">
                  <c:v>25</c:v>
                </c:pt>
                <c:pt idx="1">
                  <c:v>50</c:v>
                </c:pt>
                <c:pt idx="2">
                  <c:v>100</c:v>
                </c:pt>
                <c:pt idx="3">
                  <c:v>250</c:v>
                </c:pt>
              </c:numCache>
            </c:numRef>
          </c:cat>
          <c:val>
            <c:numRef>
              <c:f>Лист1!$B$13:$E$13</c:f>
              <c:numCache>
                <c:formatCode>General</c:formatCode>
                <c:ptCount val="4"/>
                <c:pt idx="0">
                  <c:v>8769</c:v>
                </c:pt>
                <c:pt idx="1">
                  <c:v>6735</c:v>
                </c:pt>
                <c:pt idx="2">
                  <c:v>5434</c:v>
                </c:pt>
                <c:pt idx="3">
                  <c:v>3436</c:v>
                </c:pt>
              </c:numCache>
            </c:numRef>
          </c:val>
          <c:smooth val="0"/>
          <c:extLst>
            <c:ext xmlns:c16="http://schemas.microsoft.com/office/drawing/2014/chart" uri="{C3380CC4-5D6E-409C-BE32-E72D297353CC}">
              <c16:uniqueId val="{00000004-7208-48FE-9838-E97EE65EE16A}"/>
            </c:ext>
          </c:extLst>
        </c:ser>
        <c:dLbls>
          <c:showLegendKey val="0"/>
          <c:showVal val="0"/>
          <c:showCatName val="0"/>
          <c:showSerName val="0"/>
          <c:showPercent val="0"/>
          <c:showBubbleSize val="0"/>
        </c:dLbls>
        <c:smooth val="0"/>
        <c:axId val="1306261504"/>
        <c:axId val="1306260672"/>
      </c:lineChart>
      <c:catAx>
        <c:axId val="130626150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r>
                  <a:rPr lang="ru-RU"/>
                  <a:t>Размер популяции</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ru-RU"/>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ru-RU"/>
          </a:p>
        </c:txPr>
        <c:crossAx val="1306260672"/>
        <c:crosses val="autoZero"/>
        <c:auto val="1"/>
        <c:lblAlgn val="ctr"/>
        <c:lblOffset val="100"/>
        <c:noMultiLvlLbl val="0"/>
      </c:catAx>
      <c:valAx>
        <c:axId val="13062606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r>
                  <a:rPr lang="ru-RU"/>
                  <a:t>Номер поколения</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ru-RU"/>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ru-RU"/>
          </a:p>
        </c:txPr>
        <c:crossAx val="13062615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ru-RU"/>
        </a:p>
      </c:txPr>
    </c:legend>
    <c:plotVisOnly val="1"/>
    <c:dispBlanksAs val="gap"/>
    <c:showDLblsOverMax val="0"/>
  </c:chart>
  <c:spPr>
    <a:noFill/>
    <a:ln>
      <a:noFill/>
    </a:ln>
    <a:effectLst/>
  </c:spPr>
  <c:txPr>
    <a:bodyPr/>
    <a:lstStyle/>
    <a:p>
      <a:pPr>
        <a:defRPr>
          <a:latin typeface="Arial" panose="020B0604020202020204" pitchFamily="34" charset="0"/>
          <a:cs typeface="Arial" panose="020B0604020202020204" pitchFamily="34" charset="0"/>
        </a:defRPr>
      </a:pPr>
      <a:endParaRPr lang="ru-RU"/>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4B5C488-63D3-4764-8352-CF301584D11C}" type="datetimeFigureOut">
              <a:rPr lang="ru-RU" smtClean="0"/>
              <a:pPr/>
              <a:t>25.06.2023</a:t>
            </a:fld>
            <a:endParaRPr lang="ru-RU"/>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6E2F22-E015-4490-BBD3-23738B5CB9E9}" type="slidenum">
              <a:rPr lang="ru-RU" smtClean="0"/>
              <a:pPr/>
              <a:t>‹#›</a:t>
            </a:fld>
            <a:endParaRPr lang="ru-RU"/>
          </a:p>
        </p:txBody>
      </p:sp>
    </p:spTree>
    <p:extLst>
      <p:ext uri="{BB962C8B-B14F-4D97-AF65-F5344CB8AC3E}">
        <p14:creationId xmlns:p14="http://schemas.microsoft.com/office/powerpoint/2010/main" val="34427518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835A0B-8D32-41B0-A61A-1EF2F9BC048D}" type="datetimeFigureOut">
              <a:rPr lang="ru-RU" smtClean="0"/>
              <a:pPr/>
              <a:t>25.06.2023</a:t>
            </a:fld>
            <a:endParaRPr lang="ru-RU"/>
          </a:p>
        </p:txBody>
      </p:sp>
      <p:sp>
        <p:nvSpPr>
          <p:cNvPr id="4" name="Образ слайда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B43F7-4A52-4120-AF35-939F471804A6}" type="slidenum">
              <a:rPr lang="ru-RU" smtClean="0"/>
              <a:pPr/>
              <a:t>‹#›</a:t>
            </a:fld>
            <a:endParaRPr lang="ru-RU"/>
          </a:p>
        </p:txBody>
      </p:sp>
    </p:spTree>
    <p:extLst>
      <p:ext uri="{BB962C8B-B14F-4D97-AF65-F5344CB8AC3E}">
        <p14:creationId xmlns:p14="http://schemas.microsoft.com/office/powerpoint/2010/main" val="49327408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ru-RU"/>
              <a:t>Образец заголовка</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EEA59173-593A-4C3C-B303-E4EEE2211D7C}" type="datetime1">
              <a:rPr lang="ru-RU" smtClean="0"/>
              <a:pPr/>
              <a:t>25.06.2023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FB88E7B-7A0C-4907-9308-8A5BB7783A69}" type="slidenum">
              <a:rPr lang="ru-RU" smtClean="0"/>
              <a:pPr/>
              <a:t>‹#›</a:t>
            </a:fld>
            <a:endParaRPr lang="ru-RU" dirty="0"/>
          </a:p>
        </p:txBody>
      </p:sp>
      <p:pic>
        <p:nvPicPr>
          <p:cNvPr id="7" name="Рисунок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19470" y="1127"/>
            <a:ext cx="1024530" cy="653297"/>
          </a:xfrm>
          <a:prstGeom prst="rect">
            <a:avLst/>
          </a:prstGeom>
        </p:spPr>
      </p:pic>
    </p:spTree>
    <p:extLst>
      <p:ext uri="{BB962C8B-B14F-4D97-AF65-F5344CB8AC3E}">
        <p14:creationId xmlns:p14="http://schemas.microsoft.com/office/powerpoint/2010/main" val="3739325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315525D-A537-434D-8ECF-F985A02C2ACA}" type="datetime1">
              <a:rPr lang="ru-RU" smtClean="0"/>
              <a:pPr/>
              <a:t>25.06.2023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FB88E7B-7A0C-4907-9308-8A5BB7783A69}" type="slidenum">
              <a:rPr lang="ru-RU" smtClean="0"/>
              <a:pPr/>
              <a:t>‹#›</a:t>
            </a:fld>
            <a:endParaRPr lang="ru-RU"/>
          </a:p>
        </p:txBody>
      </p:sp>
    </p:spTree>
    <p:extLst>
      <p:ext uri="{BB962C8B-B14F-4D97-AF65-F5344CB8AC3E}">
        <p14:creationId xmlns:p14="http://schemas.microsoft.com/office/powerpoint/2010/main" val="3574394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132DD733-C814-439B-8E02-890D3FFEF13E}" type="datetime1">
              <a:rPr lang="ru-RU" smtClean="0"/>
              <a:pPr/>
              <a:t>25.06.2023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FB88E7B-7A0C-4907-9308-8A5BB7783A69}" type="slidenum">
              <a:rPr lang="ru-RU" smtClean="0"/>
              <a:pPr/>
              <a:t>‹#›</a:t>
            </a:fld>
            <a:endParaRPr lang="ru-RU"/>
          </a:p>
        </p:txBody>
      </p:sp>
    </p:spTree>
    <p:extLst>
      <p:ext uri="{BB962C8B-B14F-4D97-AF65-F5344CB8AC3E}">
        <p14:creationId xmlns:p14="http://schemas.microsoft.com/office/powerpoint/2010/main" val="1692832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38B597E-3358-4497-8B1D-CD8DBEB0F70C}" type="datetime1">
              <a:rPr lang="ru-RU" smtClean="0"/>
              <a:pPr/>
              <a:t>25.06.2023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FB88E7B-7A0C-4907-9308-8A5BB7783A69}" type="slidenum">
              <a:rPr lang="ru-RU" smtClean="0"/>
              <a:pPr/>
              <a:t>‹#›</a:t>
            </a:fld>
            <a:endParaRPr lang="ru-RU"/>
          </a:p>
        </p:txBody>
      </p:sp>
      <p:pic>
        <p:nvPicPr>
          <p:cNvPr id="7" name="Рисунок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19470" y="1127"/>
            <a:ext cx="1024530" cy="653297"/>
          </a:xfrm>
          <a:prstGeom prst="rect">
            <a:avLst/>
          </a:prstGeom>
        </p:spPr>
      </p:pic>
    </p:spTree>
    <p:extLst>
      <p:ext uri="{BB962C8B-B14F-4D97-AF65-F5344CB8AC3E}">
        <p14:creationId xmlns:p14="http://schemas.microsoft.com/office/powerpoint/2010/main" val="2627739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ru-RU"/>
              <a:t>Образец заголовка</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C2F3329A-ED6E-4464-88AD-B32EC16DF484}" type="datetime1">
              <a:rPr lang="ru-RU" smtClean="0"/>
              <a:pPr/>
              <a:t>25.06.2023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FB88E7B-7A0C-4907-9308-8A5BB7783A69}" type="slidenum">
              <a:rPr lang="ru-RU" smtClean="0"/>
              <a:pPr/>
              <a:t>‹#›</a:t>
            </a:fld>
            <a:endParaRPr lang="ru-RU"/>
          </a:p>
        </p:txBody>
      </p:sp>
      <p:pic>
        <p:nvPicPr>
          <p:cNvPr id="7" name="Рисунок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19470" y="1127"/>
            <a:ext cx="1024530" cy="653297"/>
          </a:xfrm>
          <a:prstGeom prst="rect">
            <a:avLst/>
          </a:prstGeom>
        </p:spPr>
      </p:pic>
    </p:spTree>
    <p:extLst>
      <p:ext uri="{BB962C8B-B14F-4D97-AF65-F5344CB8AC3E}">
        <p14:creationId xmlns:p14="http://schemas.microsoft.com/office/powerpoint/2010/main" val="3998408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A30A5F06-488E-4F49-8F9D-11A987DD4BFF}" type="datetime1">
              <a:rPr lang="ru-RU" smtClean="0"/>
              <a:pPr/>
              <a:t>25.06.2023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AFB88E7B-7A0C-4907-9308-8A5BB7783A69}" type="slidenum">
              <a:rPr lang="ru-RU" smtClean="0"/>
              <a:pPr/>
              <a:t>‹#›</a:t>
            </a:fld>
            <a:endParaRPr lang="ru-RU"/>
          </a:p>
        </p:txBody>
      </p:sp>
      <p:pic>
        <p:nvPicPr>
          <p:cNvPr id="8" name="Рисунок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19470" y="1127"/>
            <a:ext cx="1024530" cy="653297"/>
          </a:xfrm>
          <a:prstGeom prst="rect">
            <a:avLst/>
          </a:prstGeom>
        </p:spPr>
      </p:pic>
    </p:spTree>
    <p:extLst>
      <p:ext uri="{BB962C8B-B14F-4D97-AF65-F5344CB8AC3E}">
        <p14:creationId xmlns:p14="http://schemas.microsoft.com/office/powerpoint/2010/main" val="17510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ru-RU"/>
              <a:t>Образец заголовка</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29842" y="2505075"/>
            <a:ext cx="3868340"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4629150" y="2505075"/>
            <a:ext cx="3887391"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E5481919-59AB-4829-8722-B45304DD1A12}" type="datetime1">
              <a:rPr lang="ru-RU" smtClean="0"/>
              <a:pPr/>
              <a:t>25.06.2023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AFB88E7B-7A0C-4907-9308-8A5BB7783A69}" type="slidenum">
              <a:rPr lang="ru-RU" smtClean="0"/>
              <a:pPr/>
              <a:t>‹#›</a:t>
            </a:fld>
            <a:endParaRPr lang="ru-RU"/>
          </a:p>
        </p:txBody>
      </p:sp>
      <p:pic>
        <p:nvPicPr>
          <p:cNvPr id="10" name="Рисунок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19470" y="1127"/>
            <a:ext cx="1024530" cy="653297"/>
          </a:xfrm>
          <a:prstGeom prst="rect">
            <a:avLst/>
          </a:prstGeom>
        </p:spPr>
      </p:pic>
    </p:spTree>
    <p:extLst>
      <p:ext uri="{BB962C8B-B14F-4D97-AF65-F5344CB8AC3E}">
        <p14:creationId xmlns:p14="http://schemas.microsoft.com/office/powerpoint/2010/main" val="1960569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12A539FA-8085-489F-92BF-872329FA4B63}" type="datetime1">
              <a:rPr lang="ru-RU" smtClean="0"/>
              <a:pPr/>
              <a:t>25.06.2023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AFB88E7B-7A0C-4907-9308-8A5BB7783A69}" type="slidenum">
              <a:rPr lang="ru-RU" smtClean="0"/>
              <a:pPr/>
              <a:t>‹#›</a:t>
            </a:fld>
            <a:endParaRPr lang="ru-RU"/>
          </a:p>
        </p:txBody>
      </p:sp>
      <p:pic>
        <p:nvPicPr>
          <p:cNvPr id="6" name="Рисунок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19470" y="1127"/>
            <a:ext cx="1024530" cy="653297"/>
          </a:xfrm>
          <a:prstGeom prst="rect">
            <a:avLst/>
          </a:prstGeom>
        </p:spPr>
      </p:pic>
    </p:spTree>
    <p:extLst>
      <p:ext uri="{BB962C8B-B14F-4D97-AF65-F5344CB8AC3E}">
        <p14:creationId xmlns:p14="http://schemas.microsoft.com/office/powerpoint/2010/main" val="2470899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C74F4F-1BC8-4547-871F-84C52324B268}" type="datetime1">
              <a:rPr lang="ru-RU" smtClean="0"/>
              <a:pPr/>
              <a:t>25.06.2023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AFB88E7B-7A0C-4907-9308-8A5BB7783A69}" type="slidenum">
              <a:rPr lang="ru-RU" smtClean="0"/>
              <a:pPr/>
              <a:t>‹#›</a:t>
            </a:fld>
            <a:endParaRPr lang="ru-RU"/>
          </a:p>
        </p:txBody>
      </p:sp>
    </p:spTree>
    <p:extLst>
      <p:ext uri="{BB962C8B-B14F-4D97-AF65-F5344CB8AC3E}">
        <p14:creationId xmlns:p14="http://schemas.microsoft.com/office/powerpoint/2010/main" val="1514904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ru-RU"/>
              <a:t>Образец заголовка</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AFBC911A-946A-4B8D-A499-A34E8653DA80}" type="datetime1">
              <a:rPr lang="ru-RU" smtClean="0"/>
              <a:pPr/>
              <a:t>25.06.2023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AFB88E7B-7A0C-4907-9308-8A5BB7783A69}" type="slidenum">
              <a:rPr lang="ru-RU" smtClean="0"/>
              <a:pPr/>
              <a:t>‹#›</a:t>
            </a:fld>
            <a:endParaRPr lang="ru-RU"/>
          </a:p>
        </p:txBody>
      </p:sp>
    </p:spTree>
    <p:extLst>
      <p:ext uri="{BB962C8B-B14F-4D97-AF65-F5344CB8AC3E}">
        <p14:creationId xmlns:p14="http://schemas.microsoft.com/office/powerpoint/2010/main" val="4010147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17C85FD4-ADA4-4ABE-8DAB-F7AE92914B09}" type="datetime1">
              <a:rPr lang="ru-RU" smtClean="0"/>
              <a:pPr/>
              <a:t>25.06.2023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AFB88E7B-7A0C-4907-9308-8A5BB7783A69}" type="slidenum">
              <a:rPr lang="ru-RU" smtClean="0"/>
              <a:pPr/>
              <a:t>‹#›</a:t>
            </a:fld>
            <a:endParaRPr lang="ru-RU"/>
          </a:p>
        </p:txBody>
      </p:sp>
    </p:spTree>
    <p:extLst>
      <p:ext uri="{BB962C8B-B14F-4D97-AF65-F5344CB8AC3E}">
        <p14:creationId xmlns:p14="http://schemas.microsoft.com/office/powerpoint/2010/main" val="720775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C4CC34-43B6-4C65-A00E-DB2D3504CD2F}" type="datetime1">
              <a:rPr lang="ru-RU" smtClean="0"/>
              <a:pPr/>
              <a:t>25.06.2023</a:t>
            </a:fld>
            <a:endParaRPr lang="ru-RU"/>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7066117" y="6356351"/>
            <a:ext cx="2057400" cy="365125"/>
          </a:xfrm>
          <a:prstGeom prst="rect">
            <a:avLst/>
          </a:prstGeom>
        </p:spPr>
        <p:txBody>
          <a:bodyPr vert="horz" lIns="91440" tIns="45720" rIns="91440" bIns="45720" rtlCol="0" anchor="ctr"/>
          <a:lstStyle>
            <a:lvl1pPr algn="r">
              <a:defRPr sz="2000" b="1">
                <a:solidFill>
                  <a:schemeClr val="tx1"/>
                </a:solidFill>
                <a:latin typeface="Times New Roman" panose="02020603050405020304" pitchFamily="18" charset="0"/>
                <a:cs typeface="Times New Roman" panose="02020603050405020304" pitchFamily="18" charset="0"/>
              </a:defRPr>
            </a:lvl1pPr>
          </a:lstStyle>
          <a:p>
            <a:fld id="{AFB88E7B-7A0C-4907-9308-8A5BB7783A69}" type="slidenum">
              <a:rPr lang="ru-RU" smtClean="0"/>
              <a:pPr/>
              <a:t>‹#›</a:t>
            </a:fld>
            <a:endParaRPr lang="ru-RU"/>
          </a:p>
        </p:txBody>
      </p:sp>
      <p:pic>
        <p:nvPicPr>
          <p:cNvPr id="7" name="Рисунок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119470" y="1127"/>
            <a:ext cx="1024530" cy="653297"/>
          </a:xfrm>
          <a:prstGeom prst="rect">
            <a:avLst/>
          </a:prstGeom>
        </p:spPr>
      </p:pic>
    </p:spTree>
    <p:extLst>
      <p:ext uri="{BB962C8B-B14F-4D97-AF65-F5344CB8AC3E}">
        <p14:creationId xmlns:p14="http://schemas.microsoft.com/office/powerpoint/2010/main" val="209436090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31096" y="604920"/>
            <a:ext cx="8477795" cy="2191871"/>
          </a:xfrm>
        </p:spPr>
        <p:txBody>
          <a:bodyPr>
            <a:normAutofit fontScale="90000"/>
          </a:bodyPr>
          <a:lstStyle/>
          <a:p>
            <a:r>
              <a:rPr lang="ru-RU" sz="3300" b="1" dirty="0">
                <a:latin typeface="Arial" panose="020B0604020202020204" pitchFamily="34" charset="0"/>
                <a:cs typeface="Arial" panose="020B0604020202020204" pitchFamily="34" charset="0"/>
              </a:rPr>
              <a:t>Способ и программные средства структурно-параметрической настройки нечетких когнитивных моделей на основе генетических алгоритмов </a:t>
            </a:r>
          </a:p>
        </p:txBody>
      </p:sp>
      <p:sp>
        <p:nvSpPr>
          <p:cNvPr id="3" name="Подзаголовок 2"/>
          <p:cNvSpPr>
            <a:spLocks noGrp="1"/>
          </p:cNvSpPr>
          <p:nvPr>
            <p:ph type="subTitle" idx="1"/>
          </p:nvPr>
        </p:nvSpPr>
        <p:spPr>
          <a:xfrm>
            <a:off x="3907121" y="5048362"/>
            <a:ext cx="5129734" cy="617828"/>
          </a:xfrm>
        </p:spPr>
        <p:txBody>
          <a:bodyPr>
            <a:normAutofit fontScale="70000" lnSpcReduction="20000"/>
          </a:bodyPr>
          <a:lstStyle/>
          <a:p>
            <a:pPr algn="l"/>
            <a:r>
              <a:rPr lang="ru-RU" dirty="0">
                <a:latin typeface="Arial" panose="020B0604020202020204" pitchFamily="34" charset="0"/>
                <a:cs typeface="Arial" panose="020B0604020202020204" pitchFamily="34" charset="0"/>
              </a:rPr>
              <a:t>Студент группы ВМ-21(маг): Орлов А.И.</a:t>
            </a:r>
          </a:p>
          <a:p>
            <a:pPr algn="l"/>
            <a:r>
              <a:rPr lang="ru-RU" dirty="0">
                <a:latin typeface="Arial" panose="020B0604020202020204" pitchFamily="34" charset="0"/>
                <a:cs typeface="Arial" panose="020B0604020202020204" pitchFamily="34" charset="0"/>
              </a:rPr>
              <a:t>Руководитель: д.т.н., профессор Борисов В.В.</a:t>
            </a:r>
          </a:p>
        </p:txBody>
      </p:sp>
      <p:sp>
        <p:nvSpPr>
          <p:cNvPr id="5" name="TextBox 4">
            <a:extLst>
              <a:ext uri="{FF2B5EF4-FFF2-40B4-BE49-F238E27FC236}">
                <a16:creationId xmlns:a16="http://schemas.microsoft.com/office/drawing/2014/main" id="{472D8801-D75F-4E43-ACA6-D298CED8146F}"/>
              </a:ext>
            </a:extLst>
          </p:cNvPr>
          <p:cNvSpPr txBox="1"/>
          <p:nvPr/>
        </p:nvSpPr>
        <p:spPr>
          <a:xfrm>
            <a:off x="590873" y="2796791"/>
            <a:ext cx="7758239" cy="828688"/>
          </a:xfrm>
          <a:prstGeom prst="rect">
            <a:avLst/>
          </a:prstGeom>
          <a:noFill/>
        </p:spPr>
        <p:txBody>
          <a:bodyPr wrap="square">
            <a:spAutoFit/>
          </a:bodyPr>
          <a:lstStyle/>
          <a:p>
            <a:pPr indent="450215" algn="ctr">
              <a:lnSpc>
                <a:spcPct val="150000"/>
              </a:lnSpc>
              <a:tabLst>
                <a:tab pos="90170" algn="l"/>
              </a:tabLst>
            </a:pPr>
            <a:r>
              <a:rPr lang="ru-RU" sz="1700" dirty="0">
                <a:effectLst/>
                <a:latin typeface="Arial" panose="020B0604020202020204" pitchFamily="34" charset="0"/>
                <a:ea typeface="Calibri" panose="020F0502020204030204" pitchFamily="34" charset="0"/>
                <a:cs typeface="Arial" panose="020B0604020202020204" pitchFamily="34" charset="0"/>
              </a:rPr>
              <a:t>Направление подготовки:</a:t>
            </a:r>
            <a:r>
              <a:rPr lang="en-US" sz="1700" dirty="0">
                <a:effectLst/>
                <a:latin typeface="Arial" panose="020B0604020202020204" pitchFamily="34" charset="0"/>
                <a:ea typeface="Calibri" panose="020F0502020204030204" pitchFamily="34" charset="0"/>
                <a:cs typeface="Arial" panose="020B0604020202020204" pitchFamily="34" charset="0"/>
              </a:rPr>
              <a:t> </a:t>
            </a:r>
            <a:r>
              <a:rPr lang="ru-RU" sz="1700" b="1" dirty="0">
                <a:effectLst/>
                <a:latin typeface="Arial" panose="020B0604020202020204" pitchFamily="34" charset="0"/>
                <a:ea typeface="Calibri" panose="020F0502020204030204" pitchFamily="34" charset="0"/>
                <a:cs typeface="Arial" panose="020B0604020202020204" pitchFamily="34" charset="0"/>
              </a:rPr>
              <a:t>09.04.01 – Информатика и вычислительная техника</a:t>
            </a:r>
            <a:endParaRPr lang="ru-RU" sz="17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6FFA616B-E2E0-461A-B92C-A57FC60D7BAE}"/>
              </a:ext>
            </a:extLst>
          </p:cNvPr>
          <p:cNvSpPr txBox="1"/>
          <p:nvPr/>
        </p:nvSpPr>
        <p:spPr>
          <a:xfrm>
            <a:off x="1265766" y="3633946"/>
            <a:ext cx="6612468" cy="828688"/>
          </a:xfrm>
          <a:prstGeom prst="rect">
            <a:avLst/>
          </a:prstGeom>
          <a:noFill/>
        </p:spPr>
        <p:txBody>
          <a:bodyPr wrap="square">
            <a:spAutoFit/>
          </a:bodyPr>
          <a:lstStyle/>
          <a:p>
            <a:pPr indent="450215" algn="ctr">
              <a:lnSpc>
                <a:spcPct val="150000"/>
              </a:lnSpc>
              <a:spcBef>
                <a:spcPts val="600"/>
              </a:spcBef>
              <a:tabLst>
                <a:tab pos="90170" algn="l"/>
                <a:tab pos="3060065" algn="ctr"/>
                <a:tab pos="4399915" algn="l"/>
              </a:tabLst>
            </a:pPr>
            <a:r>
              <a:rPr lang="ru-RU" sz="1700" dirty="0">
                <a:effectLst/>
                <a:latin typeface="Arial" panose="020B0604020202020204" pitchFamily="34" charset="0"/>
                <a:ea typeface="Calibri" panose="020F0502020204030204" pitchFamily="34" charset="0"/>
                <a:cs typeface="Arial" panose="020B0604020202020204" pitchFamily="34" charset="0"/>
              </a:rPr>
              <a:t>Профиль подготовки:</a:t>
            </a:r>
            <a:r>
              <a:rPr lang="en-US" sz="1700" dirty="0">
                <a:latin typeface="Arial" panose="020B0604020202020204" pitchFamily="34" charset="0"/>
                <a:ea typeface="Calibri" panose="020F0502020204030204" pitchFamily="34" charset="0"/>
                <a:cs typeface="Arial" panose="020B0604020202020204" pitchFamily="34" charset="0"/>
              </a:rPr>
              <a:t> </a:t>
            </a:r>
            <a:r>
              <a:rPr lang="ru-RU" sz="1700" b="1" dirty="0">
                <a:effectLst/>
                <a:latin typeface="Arial" panose="020B0604020202020204" pitchFamily="34" charset="0"/>
                <a:ea typeface="Calibri" panose="020F0502020204030204" pitchFamily="34" charset="0"/>
                <a:cs typeface="Arial" panose="020B0604020202020204" pitchFamily="34" charset="0"/>
              </a:rPr>
              <a:t>Информационное и программное</a:t>
            </a:r>
            <a:r>
              <a:rPr lang="en-US" sz="1700" b="1" dirty="0">
                <a:effectLst/>
                <a:latin typeface="Arial" panose="020B0604020202020204" pitchFamily="34" charset="0"/>
                <a:ea typeface="Calibri" panose="020F0502020204030204" pitchFamily="34" charset="0"/>
                <a:cs typeface="Arial" panose="020B0604020202020204" pitchFamily="34" charset="0"/>
              </a:rPr>
              <a:t> </a:t>
            </a:r>
            <a:r>
              <a:rPr lang="ru-RU" sz="1700" b="1" dirty="0">
                <a:effectLst/>
                <a:latin typeface="Arial" panose="020B0604020202020204" pitchFamily="34" charset="0"/>
                <a:ea typeface="Calibri" panose="020F0502020204030204" pitchFamily="34" charset="0"/>
                <a:cs typeface="Arial" panose="020B0604020202020204" pitchFamily="34" charset="0"/>
              </a:rPr>
              <a:t>обеспечение</a:t>
            </a:r>
            <a:r>
              <a:rPr lang="en-US" sz="1700" b="1" dirty="0">
                <a:effectLst/>
                <a:latin typeface="Arial" panose="020B0604020202020204" pitchFamily="34" charset="0"/>
                <a:ea typeface="Calibri" panose="020F0502020204030204" pitchFamily="34" charset="0"/>
                <a:cs typeface="Arial" panose="020B0604020202020204" pitchFamily="34" charset="0"/>
              </a:rPr>
              <a:t> </a:t>
            </a:r>
            <a:r>
              <a:rPr lang="ru-RU" sz="1700" b="1" dirty="0">
                <a:effectLst/>
                <a:latin typeface="Arial" panose="020B0604020202020204" pitchFamily="34" charset="0"/>
                <a:ea typeface="Calibri" panose="020F0502020204030204" pitchFamily="34" charset="0"/>
                <a:cs typeface="Arial" panose="020B0604020202020204" pitchFamily="34" charset="0"/>
              </a:rPr>
              <a:t>автоматизированных</a:t>
            </a:r>
            <a:r>
              <a:rPr lang="en-US" sz="1700" dirty="0">
                <a:latin typeface="Arial" panose="020B0604020202020204" pitchFamily="34" charset="0"/>
                <a:ea typeface="Calibri" panose="020F0502020204030204" pitchFamily="34" charset="0"/>
                <a:cs typeface="Arial" panose="020B0604020202020204" pitchFamily="34" charset="0"/>
              </a:rPr>
              <a:t> </a:t>
            </a:r>
            <a:r>
              <a:rPr lang="ru-RU" sz="1700" b="1" dirty="0">
                <a:effectLst/>
                <a:latin typeface="Arial" panose="020B0604020202020204" pitchFamily="34" charset="0"/>
                <a:ea typeface="Calibri" panose="020F0502020204030204" pitchFamily="34" charset="0"/>
                <a:cs typeface="Arial" panose="020B0604020202020204" pitchFamily="34" charset="0"/>
              </a:rPr>
              <a:t>систем</a:t>
            </a:r>
            <a:endParaRPr lang="ru-RU" sz="1700" dirty="0">
              <a:latin typeface="Arial" panose="020B0604020202020204" pitchFamily="34" charset="0"/>
              <a:cs typeface="Arial" panose="020B0604020202020204" pitchFamily="34" charset="0"/>
            </a:endParaRPr>
          </a:p>
        </p:txBody>
      </p:sp>
      <p:sp>
        <p:nvSpPr>
          <p:cNvPr id="10" name="Подзаголовок 2">
            <a:extLst>
              <a:ext uri="{FF2B5EF4-FFF2-40B4-BE49-F238E27FC236}">
                <a16:creationId xmlns:a16="http://schemas.microsoft.com/office/drawing/2014/main" id="{CDBFCFAD-5ADB-4573-A51E-58BC39516BC5}"/>
              </a:ext>
            </a:extLst>
          </p:cNvPr>
          <p:cNvSpPr txBox="1">
            <a:spLocks/>
          </p:cNvSpPr>
          <p:nvPr/>
        </p:nvSpPr>
        <p:spPr>
          <a:xfrm>
            <a:off x="1371600" y="6207828"/>
            <a:ext cx="6400800" cy="528464"/>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ru-RU" sz="1400" dirty="0">
                <a:latin typeface="Arial" panose="020B0604020202020204" pitchFamily="34" charset="0"/>
                <a:cs typeface="Arial" panose="020B0604020202020204" pitchFamily="34" charset="0"/>
              </a:rPr>
              <a:t>Смоленск, 2023</a:t>
            </a:r>
          </a:p>
        </p:txBody>
      </p:sp>
    </p:spTree>
    <p:extLst>
      <p:ext uri="{BB962C8B-B14F-4D97-AF65-F5344CB8AC3E}">
        <p14:creationId xmlns:p14="http://schemas.microsoft.com/office/powerpoint/2010/main" val="1662104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71335"/>
            <a:ext cx="7886700" cy="721238"/>
          </a:xfrm>
        </p:spPr>
        <p:txBody>
          <a:bodyPr>
            <a:normAutofit fontScale="90000"/>
          </a:bodyPr>
          <a:lstStyle/>
          <a:p>
            <a:r>
              <a:rPr lang="ru-RU"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Недостатки существующих способов настройки</a:t>
            </a:r>
            <a:endParaRPr lang="ru-RU" dirty="0"/>
          </a:p>
        </p:txBody>
      </p:sp>
      <p:sp>
        <p:nvSpPr>
          <p:cNvPr id="4" name="Номер слайда 3"/>
          <p:cNvSpPr>
            <a:spLocks noGrp="1"/>
          </p:cNvSpPr>
          <p:nvPr>
            <p:ph type="sldNum" sz="quarter" idx="12"/>
          </p:nvPr>
        </p:nvSpPr>
        <p:spPr/>
        <p:txBody>
          <a:bodyPr/>
          <a:lstStyle/>
          <a:p>
            <a:fld id="{AFB88E7B-7A0C-4907-9308-8A5BB7783A69}" type="slidenum">
              <a:rPr lang="ru-RU" smtClean="0">
                <a:solidFill>
                  <a:schemeClr val="tx1"/>
                </a:solidFill>
              </a:rPr>
              <a:pPr/>
              <a:t>10</a:t>
            </a:fld>
            <a:endParaRPr lang="ru-RU">
              <a:solidFill>
                <a:schemeClr val="tx1"/>
              </a:solidFill>
            </a:endParaRPr>
          </a:p>
        </p:txBody>
      </p:sp>
      <p:sp>
        <p:nvSpPr>
          <p:cNvPr id="5" name="Объект 2">
            <a:extLst>
              <a:ext uri="{FF2B5EF4-FFF2-40B4-BE49-F238E27FC236}">
                <a16:creationId xmlns:a16="http://schemas.microsoft.com/office/drawing/2014/main" id="{91BB8EFF-4BE6-4F64-B35A-6D633BC139FB}"/>
              </a:ext>
            </a:extLst>
          </p:cNvPr>
          <p:cNvSpPr>
            <a:spLocks noGrp="1"/>
          </p:cNvSpPr>
          <p:nvPr>
            <p:ph idx="1"/>
          </p:nvPr>
        </p:nvSpPr>
        <p:spPr>
          <a:xfrm>
            <a:off x="628650" y="1550988"/>
            <a:ext cx="8162925" cy="4987925"/>
          </a:xfrm>
        </p:spPr>
        <p:txBody>
          <a:bodyPr>
            <a:noAutofit/>
          </a:bodyPr>
          <a:lstStyle/>
          <a:p>
            <a:pPr marL="0" lvl="0" indent="0" algn="just">
              <a:buNone/>
            </a:pPr>
            <a:r>
              <a:rPr lang="ru-RU" sz="2300" dirty="0">
                <a:latin typeface="Arial" panose="020B0604020202020204" pitchFamily="34" charset="0"/>
                <a:cs typeface="Arial" panose="020B0604020202020204" pitchFamily="34" charset="0"/>
              </a:rPr>
              <a:t>Существующие способы настройки</a:t>
            </a:r>
            <a:r>
              <a:rPr lang="en-US" sz="2300" dirty="0">
                <a:latin typeface="Arial" panose="020B0604020202020204" pitchFamily="34" charset="0"/>
                <a:cs typeface="Arial" panose="020B0604020202020204" pitchFamily="34" charset="0"/>
              </a:rPr>
              <a:t>:</a:t>
            </a:r>
            <a:endParaRPr lang="ru-RU" sz="2300" dirty="0">
              <a:latin typeface="Arial" panose="020B0604020202020204" pitchFamily="34" charset="0"/>
              <a:cs typeface="Arial" panose="020B0604020202020204" pitchFamily="34" charset="0"/>
            </a:endParaRPr>
          </a:p>
          <a:p>
            <a:pPr lvl="0" algn="just"/>
            <a:r>
              <a:rPr lang="ru-RU" sz="2300" dirty="0">
                <a:latin typeface="Arial" panose="020B0604020202020204" pitchFamily="34" charset="0"/>
                <a:cs typeface="Arial" panose="020B0604020202020204" pitchFamily="34" charset="0"/>
              </a:rPr>
              <a:t>не позволяют одновременно настраивать матрицу весов связей и вектор начального состояния концептов</a:t>
            </a:r>
            <a:r>
              <a:rPr lang="en-US" sz="2300" dirty="0">
                <a:latin typeface="Arial" panose="020B0604020202020204" pitchFamily="34" charset="0"/>
                <a:cs typeface="Arial" panose="020B0604020202020204" pitchFamily="34" charset="0"/>
              </a:rPr>
              <a:t>;</a:t>
            </a:r>
          </a:p>
          <a:p>
            <a:pPr lvl="0" algn="just"/>
            <a:r>
              <a:rPr lang="ru-RU" sz="2300" dirty="0">
                <a:latin typeface="Arial" panose="020B0604020202020204" pitchFamily="34" charset="0"/>
                <a:cs typeface="Arial" panose="020B0604020202020204" pitchFamily="34" charset="0"/>
              </a:rPr>
              <a:t>не предоставляют механизма для осуществления структурной настройки</a:t>
            </a:r>
            <a:r>
              <a:rPr lang="en-US" sz="2300" dirty="0">
                <a:latin typeface="Arial" panose="020B0604020202020204" pitchFamily="34" charset="0"/>
                <a:cs typeface="Arial" panose="020B0604020202020204" pitchFamily="34" charset="0"/>
              </a:rPr>
              <a:t>;</a:t>
            </a:r>
          </a:p>
          <a:p>
            <a:pPr lvl="0" algn="just"/>
            <a:r>
              <a:rPr lang="ru-RU" sz="2300" dirty="0">
                <a:latin typeface="Arial" panose="020B0604020202020204" pitchFamily="34" charset="0"/>
                <a:cs typeface="Arial" panose="020B0604020202020204" pitchFamily="34" charset="0"/>
              </a:rPr>
              <a:t>не учитывают возможные ограничения значений концептов и весов связей</a:t>
            </a:r>
            <a:r>
              <a:rPr lang="en-US" sz="2300" dirty="0">
                <a:latin typeface="Arial" panose="020B0604020202020204" pitchFamily="34" charset="0"/>
                <a:cs typeface="Arial" panose="020B0604020202020204" pitchFamily="34" charset="0"/>
              </a:rPr>
              <a:t>;</a:t>
            </a:r>
          </a:p>
          <a:p>
            <a:pPr lvl="0" algn="just"/>
            <a:r>
              <a:rPr lang="ru-RU" sz="2300" dirty="0">
                <a:latin typeface="Arial" panose="020B0604020202020204" pitchFamily="34" charset="0"/>
                <a:cs typeface="Arial" panose="020B0604020202020204" pitchFamily="34" charset="0"/>
              </a:rPr>
              <a:t>направлены на настройку только одного типа нечетких когнитивных моделей.</a:t>
            </a:r>
          </a:p>
          <a:p>
            <a:pPr lvl="0" algn="just"/>
            <a:endParaRPr lang="ru-RU" sz="2300" dirty="0">
              <a:latin typeface="Arial" panose="020B0604020202020204" pitchFamily="34" charset="0"/>
              <a:cs typeface="Arial" panose="020B0604020202020204" pitchFamily="34" charset="0"/>
            </a:endParaRPr>
          </a:p>
          <a:p>
            <a:pPr marL="0" lvl="0" indent="0" algn="just">
              <a:buNone/>
            </a:pPr>
            <a:endParaRPr lang="ru-RU" sz="23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91739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71335"/>
            <a:ext cx="7886700" cy="721238"/>
          </a:xfrm>
        </p:spPr>
        <p:txBody>
          <a:bodyPr>
            <a:normAutofit/>
          </a:bodyPr>
          <a:lstStyle/>
          <a:p>
            <a:r>
              <a:rPr lang="ru-RU"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Виды концептов и связей</a:t>
            </a:r>
            <a:endParaRPr lang="ru-RU" dirty="0"/>
          </a:p>
        </p:txBody>
      </p:sp>
      <p:sp>
        <p:nvSpPr>
          <p:cNvPr id="3" name="Объект 2"/>
          <p:cNvSpPr>
            <a:spLocks noGrp="1"/>
          </p:cNvSpPr>
          <p:nvPr>
            <p:ph idx="1"/>
          </p:nvPr>
        </p:nvSpPr>
        <p:spPr>
          <a:xfrm>
            <a:off x="628650" y="1230872"/>
            <a:ext cx="7886700" cy="4987179"/>
          </a:xfrm>
        </p:spPr>
        <p:txBody>
          <a:bodyPr>
            <a:noAutofit/>
          </a:bodyPr>
          <a:lstStyle/>
          <a:p>
            <a:pPr marL="0" lvl="0" indent="0" algn="just">
              <a:buNone/>
            </a:pPr>
            <a:r>
              <a:rPr lang="ru-RU" sz="2050" dirty="0">
                <a:effectLst/>
                <a:latin typeface="Arial" panose="020B0604020202020204" pitchFamily="34" charset="0"/>
                <a:ea typeface="Calibri" panose="020F0502020204030204" pitchFamily="34" charset="0"/>
                <a:cs typeface="Arial" panose="020B0604020202020204" pitchFamily="34" charset="0"/>
              </a:rPr>
              <a:t>При применении разработанного способа нечеткая когнитивная модель любой разновидности строится с использованием экспертного подхода по известным принципам.</a:t>
            </a:r>
            <a:r>
              <a:rPr lang="en-US" sz="2050" dirty="0">
                <a:effectLst/>
                <a:latin typeface="Arial" panose="020B0604020202020204" pitchFamily="34" charset="0"/>
                <a:ea typeface="Calibri" panose="020F0502020204030204" pitchFamily="34" charset="0"/>
                <a:cs typeface="Arial" panose="020B0604020202020204" pitchFamily="34" charset="0"/>
              </a:rPr>
              <a:t> </a:t>
            </a:r>
            <a:r>
              <a:rPr lang="ru-RU" sz="2050" dirty="0">
                <a:effectLst/>
                <a:latin typeface="Arial" panose="020B0604020202020204" pitchFamily="34" charset="0"/>
                <a:ea typeface="Calibri" panose="020F0502020204030204" pitchFamily="34" charset="0"/>
                <a:cs typeface="Arial" panose="020B0604020202020204" pitchFamily="34" charset="0"/>
              </a:rPr>
              <a:t>Затем из всех концептов модели выделяют управляющие и целевые.</a:t>
            </a:r>
            <a:r>
              <a:rPr lang="en-US" sz="2050" dirty="0">
                <a:effectLst/>
                <a:latin typeface="Arial" panose="020B0604020202020204" pitchFamily="34" charset="0"/>
                <a:ea typeface="Calibri" panose="020F0502020204030204" pitchFamily="34" charset="0"/>
                <a:cs typeface="Arial" panose="020B0604020202020204" pitchFamily="34" charset="0"/>
              </a:rPr>
              <a:t> </a:t>
            </a:r>
            <a:endParaRPr lang="ru-RU" sz="2050" dirty="0">
              <a:effectLst/>
              <a:latin typeface="Arial" panose="020B0604020202020204" pitchFamily="34" charset="0"/>
              <a:ea typeface="Calibri" panose="020F0502020204030204" pitchFamily="34" charset="0"/>
              <a:cs typeface="Arial" panose="020B0604020202020204" pitchFamily="34" charset="0"/>
            </a:endParaRPr>
          </a:p>
        </p:txBody>
      </p:sp>
      <p:sp>
        <p:nvSpPr>
          <p:cNvPr id="4" name="Номер слайда 3"/>
          <p:cNvSpPr>
            <a:spLocks noGrp="1"/>
          </p:cNvSpPr>
          <p:nvPr>
            <p:ph type="sldNum" sz="quarter" idx="12"/>
          </p:nvPr>
        </p:nvSpPr>
        <p:spPr/>
        <p:txBody>
          <a:bodyPr/>
          <a:lstStyle/>
          <a:p>
            <a:fld id="{AFB88E7B-7A0C-4907-9308-8A5BB7783A69}" type="slidenum">
              <a:rPr lang="ru-RU" smtClean="0">
                <a:solidFill>
                  <a:schemeClr val="tx1"/>
                </a:solidFill>
              </a:rPr>
              <a:pPr/>
              <a:t>11</a:t>
            </a:fld>
            <a:endParaRPr lang="ru-RU">
              <a:solidFill>
                <a:schemeClr val="tx1"/>
              </a:solidFill>
            </a:endParaRPr>
          </a:p>
        </p:txBody>
      </p:sp>
      <p:pic>
        <p:nvPicPr>
          <p:cNvPr id="8" name="Рисунок 7">
            <a:extLst>
              <a:ext uri="{FF2B5EF4-FFF2-40B4-BE49-F238E27FC236}">
                <a16:creationId xmlns:a16="http://schemas.microsoft.com/office/drawing/2014/main" id="{36DC016D-D986-46C1-A8A8-C27528D667F9}"/>
              </a:ext>
            </a:extLst>
          </p:cNvPr>
          <p:cNvPicPr>
            <a:picLocks noChangeAspect="1"/>
          </p:cNvPicPr>
          <p:nvPr/>
        </p:nvPicPr>
        <p:blipFill>
          <a:blip r:embed="rId2"/>
          <a:stretch>
            <a:fillRect/>
          </a:stretch>
        </p:blipFill>
        <p:spPr>
          <a:xfrm>
            <a:off x="2700076" y="3148527"/>
            <a:ext cx="3743847" cy="2381582"/>
          </a:xfrm>
          <a:prstGeom prst="rect">
            <a:avLst/>
          </a:prstGeom>
        </p:spPr>
      </p:pic>
    </p:spTree>
    <p:extLst>
      <p:ext uri="{BB962C8B-B14F-4D97-AF65-F5344CB8AC3E}">
        <p14:creationId xmlns:p14="http://schemas.microsoft.com/office/powerpoint/2010/main" val="1355664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71335"/>
            <a:ext cx="7886700" cy="721238"/>
          </a:xfrm>
        </p:spPr>
        <p:txBody>
          <a:bodyPr>
            <a:normAutofit fontScale="90000"/>
          </a:bodyPr>
          <a:lstStyle/>
          <a:p>
            <a:r>
              <a:rPr lang="ru-RU"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Ограничения</a:t>
            </a:r>
            <a:r>
              <a:rPr lang="en-US"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 </a:t>
            </a:r>
            <a:r>
              <a:rPr lang="ru-RU"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управляющих концептов</a:t>
            </a:r>
            <a:endParaRPr lang="ru-RU" dirty="0"/>
          </a:p>
        </p:txBody>
      </p:sp>
      <p:sp>
        <p:nvSpPr>
          <p:cNvPr id="3" name="Объект 2"/>
          <p:cNvSpPr>
            <a:spLocks noGrp="1"/>
          </p:cNvSpPr>
          <p:nvPr>
            <p:ph idx="1"/>
          </p:nvPr>
        </p:nvSpPr>
        <p:spPr>
          <a:xfrm>
            <a:off x="628650" y="1370171"/>
            <a:ext cx="7886700" cy="4987179"/>
          </a:xfrm>
        </p:spPr>
        <p:txBody>
          <a:bodyPr>
            <a:noAutofit/>
          </a:bodyPr>
          <a:lstStyle/>
          <a:p>
            <a:pPr marL="0" lvl="0" indent="0" algn="just">
              <a:buNone/>
            </a:pPr>
            <a:r>
              <a:rPr lang="ru-RU" sz="2300" dirty="0">
                <a:effectLst/>
                <a:latin typeface="Arial" panose="020B0604020202020204" pitchFamily="34" charset="0"/>
                <a:ea typeface="Calibri" panose="020F0502020204030204" pitchFamily="34" charset="0"/>
                <a:cs typeface="Arial" panose="020B0604020202020204" pitchFamily="34" charset="0"/>
              </a:rPr>
              <a:t>На значения управляющих концептов могут быть наложены некоторые ограничения, которые выражают тот факт, что на реальные системы можно оказывать влияние лишь в некотором разрешенном диапазоне.</a:t>
            </a:r>
            <a:endParaRPr lang="en-US" sz="2300" dirty="0">
              <a:effectLst/>
              <a:latin typeface="Arial" panose="020B0604020202020204" pitchFamily="34" charset="0"/>
              <a:ea typeface="Calibri" panose="020F0502020204030204" pitchFamily="34" charset="0"/>
              <a:cs typeface="Arial" panose="020B0604020202020204" pitchFamily="34" charset="0"/>
            </a:endParaRPr>
          </a:p>
          <a:p>
            <a:pPr marL="0" lvl="0" indent="0" algn="just">
              <a:buNone/>
            </a:pPr>
            <a:endParaRPr lang="ru-RU" sz="2300" dirty="0">
              <a:latin typeface="Arial" panose="020B0604020202020204" pitchFamily="34" charset="0"/>
              <a:cs typeface="Arial" panose="020B0604020202020204" pitchFamily="34" charset="0"/>
            </a:endParaRPr>
          </a:p>
        </p:txBody>
      </p:sp>
      <p:sp>
        <p:nvSpPr>
          <p:cNvPr id="4" name="Номер слайда 3"/>
          <p:cNvSpPr>
            <a:spLocks noGrp="1"/>
          </p:cNvSpPr>
          <p:nvPr>
            <p:ph type="sldNum" sz="quarter" idx="12"/>
          </p:nvPr>
        </p:nvSpPr>
        <p:spPr/>
        <p:txBody>
          <a:bodyPr/>
          <a:lstStyle/>
          <a:p>
            <a:fld id="{AFB88E7B-7A0C-4907-9308-8A5BB7783A69}" type="slidenum">
              <a:rPr lang="ru-RU" smtClean="0">
                <a:solidFill>
                  <a:schemeClr val="tx1"/>
                </a:solidFill>
              </a:rPr>
              <a:pPr/>
              <a:t>12</a:t>
            </a:fld>
            <a:endParaRPr lang="ru-RU">
              <a:solidFill>
                <a:schemeClr val="tx1"/>
              </a:solidFill>
            </a:endParaRPr>
          </a:p>
        </p:txBody>
      </p:sp>
      <mc:AlternateContent xmlns:mc="http://schemas.openxmlformats.org/markup-compatibility/2006">
        <mc:Choice xmlns:a14="http://schemas.microsoft.com/office/drawing/2010/main" Requires="a14">
          <p:graphicFrame>
            <p:nvGraphicFramePr>
              <p:cNvPr id="9" name="Таблица 8">
                <a:extLst>
                  <a:ext uri="{FF2B5EF4-FFF2-40B4-BE49-F238E27FC236}">
                    <a16:creationId xmlns:a16="http://schemas.microsoft.com/office/drawing/2014/main" id="{CF895DDD-A56B-4C74-B2C3-8B070771B825}"/>
                  </a:ext>
                </a:extLst>
              </p:cNvPr>
              <p:cNvGraphicFramePr>
                <a:graphicFrameLocks noGrp="1"/>
              </p:cNvGraphicFramePr>
              <p:nvPr>
                <p:extLst>
                  <p:ext uri="{D42A27DB-BD31-4B8C-83A1-F6EECF244321}">
                    <p14:modId xmlns:p14="http://schemas.microsoft.com/office/powerpoint/2010/main" val="2240829803"/>
                  </p:ext>
                </p:extLst>
              </p:nvPr>
            </p:nvGraphicFramePr>
            <p:xfrm>
              <a:off x="628650" y="3017690"/>
              <a:ext cx="7886700" cy="2743200"/>
            </p:xfrm>
            <a:graphic>
              <a:graphicData uri="http://schemas.openxmlformats.org/drawingml/2006/table">
                <a:tbl>
                  <a:tblPr firstRow="1" bandRow="1">
                    <a:tableStyleId>{5C22544A-7EE6-4342-B048-85BDC9FD1C3A}</a:tableStyleId>
                  </a:tblPr>
                  <a:tblGrid>
                    <a:gridCol w="6046470">
                      <a:extLst>
                        <a:ext uri="{9D8B030D-6E8A-4147-A177-3AD203B41FA5}">
                          <a16:colId xmlns:a16="http://schemas.microsoft.com/office/drawing/2014/main" val="2195194273"/>
                        </a:ext>
                      </a:extLst>
                    </a:gridCol>
                    <a:gridCol w="1840230">
                      <a:extLst>
                        <a:ext uri="{9D8B030D-6E8A-4147-A177-3AD203B41FA5}">
                          <a16:colId xmlns:a16="http://schemas.microsoft.com/office/drawing/2014/main" val="1654277753"/>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Нечеткая когнитивная модель</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Примеры</a:t>
                          </a:r>
                          <a:r>
                            <a:rPr lang="en-US" dirty="0"/>
                            <a:t> </a:t>
                          </a:r>
                          <a:r>
                            <a:rPr lang="ru-RU" dirty="0"/>
                            <a:t>ограничений</a:t>
                          </a:r>
                        </a:p>
                        <a:p>
                          <a:endParaRPr lang="ru-RU" dirty="0"/>
                        </a:p>
                      </a:txBody>
                      <a:tcPr/>
                    </a:tc>
                    <a:extLst>
                      <a:ext uri="{0D108BD9-81ED-4DB2-BD59-A6C34878D82A}">
                        <a16:rowId xmlns:a16="http://schemas.microsoft.com/office/drawing/2014/main" val="124472270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Нечеткая когнитивная модель Коско</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d>
                                <m:dPr>
                                  <m:begChr m:val="["/>
                                  <m:endChr m:val="]"/>
                                  <m:ctrlPr>
                                    <a:rPr lang="ru-RU" i="1" smtClean="0">
                                      <a:latin typeface="Cambria Math" panose="02040503050406030204" pitchFamily="18" charset="0"/>
                                    </a:rPr>
                                  </m:ctrlPr>
                                </m:dPr>
                                <m:e>
                                  <m:r>
                                    <a:rPr lang="en-US">
                                      <a:latin typeface="Cambria Math" panose="02040503050406030204" pitchFamily="18" charset="0"/>
                                    </a:rPr>
                                    <m:t>0,5;0,75</m:t>
                                  </m:r>
                                </m:e>
                              </m:d>
                            </m:oMath>
                          </a14:m>
                          <a:r>
                            <a:rPr lang="en-US" dirty="0"/>
                            <a:t> </a:t>
                          </a:r>
                          <a:endParaRPr lang="ru-RU" dirty="0"/>
                        </a:p>
                      </a:txBody>
                      <a:tcPr/>
                    </a:tc>
                    <a:extLst>
                      <a:ext uri="{0D108BD9-81ED-4DB2-BD59-A6C34878D82A}">
                        <a16:rowId xmlns:a16="http://schemas.microsoft.com/office/drawing/2014/main" val="345182518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Нечеткая когнитивная модель Силова</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d>
                                <m:dPr>
                                  <m:endChr m:val=""/>
                                  <m:ctrlPr>
                                    <a:rPr lang="ru-RU" i="1" smtClean="0">
                                      <a:latin typeface="Cambria Math" panose="02040503050406030204" pitchFamily="18" charset="0"/>
                                    </a:rPr>
                                  </m:ctrlPr>
                                </m:dPr>
                                <m:e>
                                  <m:d>
                                    <m:dPr>
                                      <m:begChr m:val=""/>
                                      <m:endChr m:val="]"/>
                                      <m:ctrlPr>
                                        <a:rPr lang="ru-RU" i="1">
                                          <a:latin typeface="Cambria Math" panose="02040503050406030204" pitchFamily="18" charset="0"/>
                                        </a:rPr>
                                      </m:ctrlPr>
                                    </m:dPr>
                                    <m:e>
                                      <m:r>
                                        <a:rPr lang="en-US">
                                          <a:latin typeface="Cambria Math" panose="02040503050406030204" pitchFamily="18" charset="0"/>
                                        </a:rPr>
                                        <m:t>0,5;0,75</m:t>
                                      </m:r>
                                    </m:e>
                                  </m:d>
                                </m:e>
                              </m:d>
                            </m:oMath>
                          </a14:m>
                          <a:r>
                            <a:rPr lang="ru-RU" dirty="0"/>
                            <a:t> </a:t>
                          </a:r>
                        </a:p>
                      </a:txBody>
                      <a:tcPr/>
                    </a:tc>
                    <a:extLst>
                      <a:ext uri="{0D108BD9-81ED-4DB2-BD59-A6C34878D82A}">
                        <a16:rowId xmlns:a16="http://schemas.microsoft.com/office/drawing/2014/main" val="86726308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Обобщенная нечеткая продукционная когнитивная модель</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d>
                                <m:dPr>
                                  <m:begChr m:val="["/>
                                  <m:endChr m:val="]"/>
                                  <m:ctrlPr>
                                    <a:rPr lang="ru-RU" i="1" smtClean="0">
                                      <a:latin typeface="Cambria Math" panose="02040503050406030204" pitchFamily="18" charset="0"/>
                                    </a:rPr>
                                  </m:ctrlPr>
                                </m:dPr>
                                <m:e>
                                  <m:r>
                                    <a:rPr lang="en-US">
                                      <a:latin typeface="Cambria Math" panose="02040503050406030204" pitchFamily="18" charset="0"/>
                                    </a:rPr>
                                    <m:t>10;20</m:t>
                                  </m:r>
                                </m:e>
                              </m:d>
                            </m:oMath>
                          </a14:m>
                          <a:r>
                            <a:rPr lang="en-US" dirty="0"/>
                            <a:t> </a:t>
                          </a:r>
                          <a:endParaRPr lang="ru-RU" dirty="0"/>
                        </a:p>
                      </a:txBody>
                      <a:tcPr/>
                    </a:tc>
                    <a:extLst>
                      <a:ext uri="{0D108BD9-81ED-4DB2-BD59-A6C34878D82A}">
                        <a16:rowId xmlns:a16="http://schemas.microsoft.com/office/drawing/2014/main" val="2789273069"/>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Нечеткая реляционная когнитивная модель</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mtClean="0">
                                  <a:latin typeface="Cambria Math" panose="02040503050406030204" pitchFamily="18" charset="0"/>
                                </a:rPr>
                                <m:t>{5, 10, 15</m:t>
                              </m:r>
                              <m:r>
                                <a:rPr lang="ru-RU">
                                  <a:latin typeface="Cambria Math" panose="02040503050406030204" pitchFamily="18" charset="0"/>
                                </a:rPr>
                                <m:t>}</m:t>
                              </m:r>
                            </m:oMath>
                          </a14:m>
                          <a:r>
                            <a:rPr lang="ru-RU" dirty="0"/>
                            <a:t> </a:t>
                          </a:r>
                        </a:p>
                      </a:txBody>
                      <a:tcPr/>
                    </a:tc>
                    <a:extLst>
                      <a:ext uri="{0D108BD9-81ED-4DB2-BD59-A6C34878D82A}">
                        <a16:rowId xmlns:a16="http://schemas.microsoft.com/office/drawing/2014/main" val="2896253990"/>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«Совместимая» нечеткая когнитивная модель</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d>
                                <m:dPr>
                                  <m:ctrlPr>
                                    <a:rPr lang="ru-RU" i="1" smtClean="0">
                                      <a:latin typeface="Cambria Math" panose="02040503050406030204" pitchFamily="18" charset="0"/>
                                    </a:rPr>
                                  </m:ctrlPr>
                                </m:dPr>
                                <m:e>
                                  <m:r>
                                    <a:rPr lang="en-US">
                                      <a:latin typeface="Cambria Math" panose="02040503050406030204" pitchFamily="18" charset="0"/>
                                    </a:rPr>
                                    <m:t>0,5;0,75</m:t>
                                  </m:r>
                                </m:e>
                              </m:d>
                            </m:oMath>
                          </a14:m>
                          <a:r>
                            <a:rPr lang="ru-RU" dirty="0"/>
                            <a:t> </a:t>
                          </a:r>
                        </a:p>
                      </a:txBody>
                      <a:tcPr/>
                    </a:tc>
                    <a:extLst>
                      <a:ext uri="{0D108BD9-81ED-4DB2-BD59-A6C34878D82A}">
                        <a16:rowId xmlns:a16="http://schemas.microsoft.com/office/drawing/2014/main" val="3047032043"/>
                      </a:ext>
                    </a:extLst>
                  </a:tr>
                </a:tbl>
              </a:graphicData>
            </a:graphic>
          </p:graphicFrame>
        </mc:Choice>
        <mc:Fallback>
          <p:graphicFrame>
            <p:nvGraphicFramePr>
              <p:cNvPr id="9" name="Таблица 8">
                <a:extLst>
                  <a:ext uri="{FF2B5EF4-FFF2-40B4-BE49-F238E27FC236}">
                    <a16:creationId xmlns:a16="http://schemas.microsoft.com/office/drawing/2014/main" id="{CF895DDD-A56B-4C74-B2C3-8B070771B825}"/>
                  </a:ext>
                </a:extLst>
              </p:cNvPr>
              <p:cNvGraphicFramePr>
                <a:graphicFrameLocks noGrp="1"/>
              </p:cNvGraphicFramePr>
              <p:nvPr>
                <p:extLst>
                  <p:ext uri="{D42A27DB-BD31-4B8C-83A1-F6EECF244321}">
                    <p14:modId xmlns:p14="http://schemas.microsoft.com/office/powerpoint/2010/main" val="2240829803"/>
                  </p:ext>
                </p:extLst>
              </p:nvPr>
            </p:nvGraphicFramePr>
            <p:xfrm>
              <a:off x="628650" y="3017690"/>
              <a:ext cx="7886700" cy="2743200"/>
            </p:xfrm>
            <a:graphic>
              <a:graphicData uri="http://schemas.openxmlformats.org/drawingml/2006/table">
                <a:tbl>
                  <a:tblPr firstRow="1" bandRow="1">
                    <a:tableStyleId>{5C22544A-7EE6-4342-B048-85BDC9FD1C3A}</a:tableStyleId>
                  </a:tblPr>
                  <a:tblGrid>
                    <a:gridCol w="6046470">
                      <a:extLst>
                        <a:ext uri="{9D8B030D-6E8A-4147-A177-3AD203B41FA5}">
                          <a16:colId xmlns:a16="http://schemas.microsoft.com/office/drawing/2014/main" val="2195194273"/>
                        </a:ext>
                      </a:extLst>
                    </a:gridCol>
                    <a:gridCol w="1840230">
                      <a:extLst>
                        <a:ext uri="{9D8B030D-6E8A-4147-A177-3AD203B41FA5}">
                          <a16:colId xmlns:a16="http://schemas.microsoft.com/office/drawing/2014/main" val="1654277753"/>
                        </a:ext>
                      </a:extLst>
                    </a:gridCol>
                  </a:tblGrid>
                  <a:tr h="9144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Нечеткая когнитивная модель</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Примеры</a:t>
                          </a:r>
                          <a:r>
                            <a:rPr lang="en-US" dirty="0"/>
                            <a:t> </a:t>
                          </a:r>
                          <a:r>
                            <a:rPr lang="ru-RU" dirty="0"/>
                            <a:t>ограничений</a:t>
                          </a:r>
                        </a:p>
                        <a:p>
                          <a:endParaRPr lang="ru-RU" dirty="0"/>
                        </a:p>
                      </a:txBody>
                      <a:tcPr/>
                    </a:tc>
                    <a:extLst>
                      <a:ext uri="{0D108BD9-81ED-4DB2-BD59-A6C34878D82A}">
                        <a16:rowId xmlns:a16="http://schemas.microsoft.com/office/drawing/2014/main" val="1244722701"/>
                      </a:ext>
                    </a:extLst>
                  </a:tr>
                  <a:tr h="3657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Нечеткая когнитивная модель Коско</a:t>
                          </a:r>
                        </a:p>
                      </a:txBody>
                      <a:tcPr/>
                    </a:tc>
                    <a:tc>
                      <a:txBody>
                        <a:bodyPr/>
                        <a:lstStyle/>
                        <a:p>
                          <a:endParaRPr lang="ru-RU"/>
                        </a:p>
                      </a:txBody>
                      <a:tcPr>
                        <a:blipFill>
                          <a:blip r:embed="rId2"/>
                          <a:stretch>
                            <a:fillRect l="-328808" t="-258333" r="-1656" b="-426667"/>
                          </a:stretch>
                        </a:blipFill>
                      </a:tcPr>
                    </a:tc>
                    <a:extLst>
                      <a:ext uri="{0D108BD9-81ED-4DB2-BD59-A6C34878D82A}">
                        <a16:rowId xmlns:a16="http://schemas.microsoft.com/office/drawing/2014/main" val="3451825188"/>
                      </a:ext>
                    </a:extLst>
                  </a:tr>
                  <a:tr h="3657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Нечеткая когнитивная модель Силова</a:t>
                          </a:r>
                        </a:p>
                      </a:txBody>
                      <a:tcPr/>
                    </a:tc>
                    <a:tc>
                      <a:txBody>
                        <a:bodyPr/>
                        <a:lstStyle/>
                        <a:p>
                          <a:endParaRPr lang="ru-RU"/>
                        </a:p>
                      </a:txBody>
                      <a:tcPr>
                        <a:blipFill>
                          <a:blip r:embed="rId2"/>
                          <a:stretch>
                            <a:fillRect l="-328808" t="-352459" r="-1656" b="-319672"/>
                          </a:stretch>
                        </a:blipFill>
                      </a:tcPr>
                    </a:tc>
                    <a:extLst>
                      <a:ext uri="{0D108BD9-81ED-4DB2-BD59-A6C34878D82A}">
                        <a16:rowId xmlns:a16="http://schemas.microsoft.com/office/drawing/2014/main" val="867263084"/>
                      </a:ext>
                    </a:extLst>
                  </a:tr>
                  <a:tr h="3657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Обобщенная нечеткая продукционная когнитивная модель</a:t>
                          </a:r>
                        </a:p>
                      </a:txBody>
                      <a:tcPr/>
                    </a:tc>
                    <a:tc>
                      <a:txBody>
                        <a:bodyPr/>
                        <a:lstStyle/>
                        <a:p>
                          <a:endParaRPr lang="ru-RU"/>
                        </a:p>
                      </a:txBody>
                      <a:tcPr>
                        <a:blipFill>
                          <a:blip r:embed="rId2"/>
                          <a:stretch>
                            <a:fillRect l="-328808" t="-460000" r="-1656" b="-225000"/>
                          </a:stretch>
                        </a:blipFill>
                      </a:tcPr>
                    </a:tc>
                    <a:extLst>
                      <a:ext uri="{0D108BD9-81ED-4DB2-BD59-A6C34878D82A}">
                        <a16:rowId xmlns:a16="http://schemas.microsoft.com/office/drawing/2014/main" val="2789273069"/>
                      </a:ext>
                    </a:extLst>
                  </a:tr>
                  <a:tr h="3657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Нечеткая реляционная когнитивная модель</a:t>
                          </a:r>
                        </a:p>
                      </a:txBody>
                      <a:tcPr/>
                    </a:tc>
                    <a:tc>
                      <a:txBody>
                        <a:bodyPr/>
                        <a:lstStyle/>
                        <a:p>
                          <a:endParaRPr lang="ru-RU"/>
                        </a:p>
                      </a:txBody>
                      <a:tcPr>
                        <a:blipFill>
                          <a:blip r:embed="rId2"/>
                          <a:stretch>
                            <a:fillRect l="-328808" t="-560000" r="-1656" b="-125000"/>
                          </a:stretch>
                        </a:blipFill>
                      </a:tcPr>
                    </a:tc>
                    <a:extLst>
                      <a:ext uri="{0D108BD9-81ED-4DB2-BD59-A6C34878D82A}">
                        <a16:rowId xmlns:a16="http://schemas.microsoft.com/office/drawing/2014/main" val="2896253990"/>
                      </a:ext>
                    </a:extLst>
                  </a:tr>
                  <a:tr h="3657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«Совместимая» нечеткая когнитивная модель</a:t>
                          </a:r>
                        </a:p>
                      </a:txBody>
                      <a:tcPr/>
                    </a:tc>
                    <a:tc>
                      <a:txBody>
                        <a:bodyPr/>
                        <a:lstStyle/>
                        <a:p>
                          <a:endParaRPr lang="ru-RU"/>
                        </a:p>
                      </a:txBody>
                      <a:tcPr>
                        <a:blipFill>
                          <a:blip r:embed="rId2"/>
                          <a:stretch>
                            <a:fillRect l="-328808" t="-660000" r="-1656" b="-25000"/>
                          </a:stretch>
                        </a:blipFill>
                      </a:tcPr>
                    </a:tc>
                    <a:extLst>
                      <a:ext uri="{0D108BD9-81ED-4DB2-BD59-A6C34878D82A}">
                        <a16:rowId xmlns:a16="http://schemas.microsoft.com/office/drawing/2014/main" val="3047032043"/>
                      </a:ext>
                    </a:extLst>
                  </a:tr>
                </a:tbl>
              </a:graphicData>
            </a:graphic>
          </p:graphicFrame>
        </mc:Fallback>
      </mc:AlternateContent>
    </p:spTree>
    <p:extLst>
      <p:ext uri="{BB962C8B-B14F-4D97-AF65-F5344CB8AC3E}">
        <p14:creationId xmlns:p14="http://schemas.microsoft.com/office/powerpoint/2010/main" val="3550767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71335"/>
            <a:ext cx="7886700" cy="721238"/>
          </a:xfrm>
        </p:spPr>
        <p:txBody>
          <a:bodyPr>
            <a:normAutofit fontScale="90000"/>
          </a:bodyPr>
          <a:lstStyle/>
          <a:p>
            <a:r>
              <a:rPr lang="ru-RU"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Ограничения управляющих связей</a:t>
            </a:r>
            <a:endParaRPr lang="ru-RU" dirty="0"/>
          </a:p>
        </p:txBody>
      </p:sp>
      <p:sp>
        <p:nvSpPr>
          <p:cNvPr id="3" name="Объект 2"/>
          <p:cNvSpPr>
            <a:spLocks noGrp="1"/>
          </p:cNvSpPr>
          <p:nvPr>
            <p:ph idx="1"/>
          </p:nvPr>
        </p:nvSpPr>
        <p:spPr>
          <a:xfrm>
            <a:off x="628650" y="1370171"/>
            <a:ext cx="7886700" cy="4987179"/>
          </a:xfrm>
        </p:spPr>
        <p:txBody>
          <a:bodyPr>
            <a:noAutofit/>
          </a:bodyPr>
          <a:lstStyle/>
          <a:p>
            <a:pPr marL="0" lvl="0" indent="0" algn="just">
              <a:buNone/>
            </a:pPr>
            <a:r>
              <a:rPr lang="ru-RU" sz="2300" dirty="0">
                <a:effectLst/>
                <a:latin typeface="Arial" panose="020B0604020202020204" pitchFamily="34" charset="0"/>
                <a:ea typeface="Calibri" panose="020F0502020204030204" pitchFamily="34" charset="0"/>
                <a:cs typeface="Arial" panose="020B0604020202020204" pitchFamily="34" charset="0"/>
              </a:rPr>
              <a:t>Значение силы управляющих связей может изменяться в рамках определенного диапазона, поэтому на них также могут быть наложены ограничения.</a:t>
            </a:r>
            <a:endParaRPr lang="ru-RU" sz="2300" dirty="0">
              <a:latin typeface="Arial" panose="020B0604020202020204" pitchFamily="34" charset="0"/>
              <a:cs typeface="Arial" panose="020B0604020202020204" pitchFamily="34" charset="0"/>
            </a:endParaRPr>
          </a:p>
        </p:txBody>
      </p:sp>
      <p:sp>
        <p:nvSpPr>
          <p:cNvPr id="4" name="Номер слайда 3"/>
          <p:cNvSpPr>
            <a:spLocks noGrp="1"/>
          </p:cNvSpPr>
          <p:nvPr>
            <p:ph type="sldNum" sz="quarter" idx="12"/>
          </p:nvPr>
        </p:nvSpPr>
        <p:spPr/>
        <p:txBody>
          <a:bodyPr/>
          <a:lstStyle/>
          <a:p>
            <a:fld id="{AFB88E7B-7A0C-4907-9308-8A5BB7783A69}" type="slidenum">
              <a:rPr lang="ru-RU" smtClean="0">
                <a:solidFill>
                  <a:schemeClr val="tx1"/>
                </a:solidFill>
              </a:rPr>
              <a:pPr/>
              <a:t>13</a:t>
            </a:fld>
            <a:endParaRPr lang="ru-RU">
              <a:solidFill>
                <a:schemeClr val="tx1"/>
              </a:solidFill>
            </a:endParaRPr>
          </a:p>
        </p:txBody>
      </p:sp>
      <mc:AlternateContent xmlns:mc="http://schemas.openxmlformats.org/markup-compatibility/2006">
        <mc:Choice xmlns:a14="http://schemas.microsoft.com/office/drawing/2010/main" Requires="a14">
          <p:graphicFrame>
            <p:nvGraphicFramePr>
              <p:cNvPr id="9" name="Таблица 8">
                <a:extLst>
                  <a:ext uri="{FF2B5EF4-FFF2-40B4-BE49-F238E27FC236}">
                    <a16:creationId xmlns:a16="http://schemas.microsoft.com/office/drawing/2014/main" id="{CF895DDD-A56B-4C74-B2C3-8B070771B825}"/>
                  </a:ext>
                </a:extLst>
              </p:cNvPr>
              <p:cNvGraphicFramePr>
                <a:graphicFrameLocks noGrp="1"/>
              </p:cNvGraphicFramePr>
              <p:nvPr>
                <p:extLst>
                  <p:ext uri="{D42A27DB-BD31-4B8C-83A1-F6EECF244321}">
                    <p14:modId xmlns:p14="http://schemas.microsoft.com/office/powerpoint/2010/main" val="3682053846"/>
                  </p:ext>
                </p:extLst>
              </p:nvPr>
            </p:nvGraphicFramePr>
            <p:xfrm>
              <a:off x="628650" y="2521205"/>
              <a:ext cx="7886700" cy="3835146"/>
            </p:xfrm>
            <a:graphic>
              <a:graphicData uri="http://schemas.openxmlformats.org/drawingml/2006/table">
                <a:tbl>
                  <a:tblPr firstRow="1" bandRow="1">
                    <a:tableStyleId>{5C22544A-7EE6-4342-B048-85BDC9FD1C3A}</a:tableStyleId>
                  </a:tblPr>
                  <a:tblGrid>
                    <a:gridCol w="3967185">
                      <a:extLst>
                        <a:ext uri="{9D8B030D-6E8A-4147-A177-3AD203B41FA5}">
                          <a16:colId xmlns:a16="http://schemas.microsoft.com/office/drawing/2014/main" val="2195194273"/>
                        </a:ext>
                      </a:extLst>
                    </a:gridCol>
                    <a:gridCol w="3919515">
                      <a:extLst>
                        <a:ext uri="{9D8B030D-6E8A-4147-A177-3AD203B41FA5}">
                          <a16:colId xmlns:a16="http://schemas.microsoft.com/office/drawing/2014/main" val="1654277753"/>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Нечеткая когнитивная модель</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Примеры</a:t>
                          </a:r>
                          <a:r>
                            <a:rPr lang="en-US" dirty="0"/>
                            <a:t> </a:t>
                          </a:r>
                          <a:r>
                            <a:rPr lang="ru-RU" dirty="0"/>
                            <a:t>ограничений</a:t>
                          </a:r>
                        </a:p>
                        <a:p>
                          <a:endParaRPr lang="ru-RU" dirty="0"/>
                        </a:p>
                      </a:txBody>
                      <a:tcPr/>
                    </a:tc>
                    <a:extLst>
                      <a:ext uri="{0D108BD9-81ED-4DB2-BD59-A6C34878D82A}">
                        <a16:rowId xmlns:a16="http://schemas.microsoft.com/office/drawing/2014/main" val="124472270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Нечеткая когнитивная модель Коско</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d>
                                <m:dPr>
                                  <m:begChr m:val="["/>
                                  <m:endChr m:val="]"/>
                                  <m:ctrlPr>
                                    <a:rPr lang="ru-RU" sz="1800" i="1" kern="1200" smtClean="0">
                                      <a:solidFill>
                                        <a:schemeClr val="dk1"/>
                                      </a:solidFill>
                                      <a:effectLst/>
                                      <a:latin typeface="+mn-lt"/>
                                      <a:ea typeface="+mn-ea"/>
                                      <a:cs typeface="+mn-cs"/>
                                    </a:rPr>
                                  </m:ctrlPr>
                                </m:dPr>
                                <m:e>
                                  <m:r>
                                    <a:rPr lang="en-US" sz="1800" i="1" kern="1200">
                                      <a:solidFill>
                                        <a:schemeClr val="dk1"/>
                                      </a:solidFill>
                                      <a:effectLst/>
                                      <a:latin typeface="+mn-lt"/>
                                      <a:ea typeface="+mn-ea"/>
                                      <a:cs typeface="+mn-cs"/>
                                    </a:rPr>
                                    <m:t>−0,75;−0,5</m:t>
                                  </m:r>
                                </m:e>
                              </m:d>
                            </m:oMath>
                          </a14:m>
                          <a:r>
                            <a:rPr lang="en-US" sz="1800" i="1" kern="1200" dirty="0">
                              <a:solidFill>
                                <a:schemeClr val="dk1"/>
                              </a:solidFill>
                              <a:effectLst/>
                              <a:latin typeface="+mn-lt"/>
                              <a:ea typeface="+mn-ea"/>
                              <a:cs typeface="+mn-cs"/>
                            </a:rPr>
                            <a:t> </a:t>
                          </a:r>
                          <a:endParaRPr lang="ru-RU" dirty="0"/>
                        </a:p>
                      </a:txBody>
                      <a:tcPr/>
                    </a:tc>
                    <a:extLst>
                      <a:ext uri="{0D108BD9-81ED-4DB2-BD59-A6C34878D82A}">
                        <a16:rowId xmlns:a16="http://schemas.microsoft.com/office/drawing/2014/main" val="345182518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Нечеткая когнитивная модель Силова</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d>
                                <m:dPr>
                                  <m:begChr m:val="["/>
                                  <m:endChr m:val="]"/>
                                  <m:ctrlPr>
                                    <a:rPr lang="ru-RU" sz="1800" i="1" kern="1200" smtClean="0">
                                      <a:solidFill>
                                        <a:schemeClr val="dk1"/>
                                      </a:solidFill>
                                      <a:effectLst/>
                                      <a:latin typeface="+mn-lt"/>
                                      <a:ea typeface="+mn-ea"/>
                                      <a:cs typeface="+mn-cs"/>
                                    </a:rPr>
                                  </m:ctrlPr>
                                </m:dPr>
                                <m:e>
                                  <m:r>
                                    <a:rPr lang="en-US" sz="1800" i="1" kern="1200">
                                      <a:solidFill>
                                        <a:schemeClr val="dk1"/>
                                      </a:solidFill>
                                      <a:effectLst/>
                                      <a:latin typeface="+mn-lt"/>
                                      <a:ea typeface="+mn-ea"/>
                                      <a:cs typeface="+mn-cs"/>
                                    </a:rPr>
                                    <m:t>−0,75;−0,5</m:t>
                                  </m:r>
                                </m:e>
                              </m:d>
                            </m:oMath>
                          </a14:m>
                          <a:r>
                            <a:rPr lang="en-US" sz="1800" i="1" kern="1200" dirty="0">
                              <a:solidFill>
                                <a:schemeClr val="dk1"/>
                              </a:solidFill>
                              <a:effectLst/>
                              <a:latin typeface="+mn-lt"/>
                              <a:ea typeface="+mn-ea"/>
                              <a:cs typeface="+mn-cs"/>
                            </a:rPr>
                            <a:t> </a:t>
                          </a:r>
                          <a:endParaRPr lang="ru-RU" dirty="0"/>
                        </a:p>
                      </a:txBody>
                      <a:tcPr/>
                    </a:tc>
                    <a:extLst>
                      <a:ext uri="{0D108BD9-81ED-4DB2-BD59-A6C34878D82A}">
                        <a16:rowId xmlns:a16="http://schemas.microsoft.com/office/drawing/2014/main" val="86726308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Обобщенная нечеткая продукционная когнитивная модель</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d>
                                <m:dPr>
                                  <m:begChr m:val="["/>
                                  <m:endChr m:val="]"/>
                                  <m:ctrlPr>
                                    <a:rPr lang="ru-RU" sz="1800" i="1" kern="1200" smtClean="0">
                                      <a:solidFill>
                                        <a:schemeClr val="dk1"/>
                                      </a:solidFill>
                                      <a:effectLst/>
                                      <a:latin typeface="+mn-lt"/>
                                      <a:ea typeface="+mn-ea"/>
                                      <a:cs typeface="+mn-cs"/>
                                    </a:rPr>
                                  </m:ctrlPr>
                                </m:dPr>
                                <m:e>
                                  <m:r>
                                    <a:rPr lang="en-US" sz="1800" i="1" kern="1200">
                                      <a:solidFill>
                                        <a:schemeClr val="dk1"/>
                                      </a:solidFill>
                                      <a:effectLst/>
                                      <a:latin typeface="+mn-lt"/>
                                      <a:ea typeface="+mn-ea"/>
                                      <a:cs typeface="+mn-cs"/>
                                    </a:rPr>
                                    <m:t>−20;−10</m:t>
                                  </m:r>
                                </m:e>
                              </m:d>
                            </m:oMath>
                          </a14:m>
                          <a:r>
                            <a:rPr lang="en-US" sz="1800" i="1" kern="1200" dirty="0">
                              <a:solidFill>
                                <a:schemeClr val="dk1"/>
                              </a:solidFill>
                              <a:effectLst/>
                              <a:latin typeface="+mn-lt"/>
                              <a:ea typeface="+mn-ea"/>
                              <a:cs typeface="+mn-cs"/>
                            </a:rPr>
                            <a:t> </a:t>
                          </a:r>
                          <a:endParaRPr lang="ru-RU" dirty="0"/>
                        </a:p>
                      </a:txBody>
                      <a:tcPr/>
                    </a:tc>
                    <a:extLst>
                      <a:ext uri="{0D108BD9-81ED-4DB2-BD59-A6C34878D82A}">
                        <a16:rowId xmlns:a16="http://schemas.microsoft.com/office/drawing/2014/main" val="2789273069"/>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Нечеткая реляционная когнитивная модель</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m>
                                  <m:mPr>
                                    <m:mcs>
                                      <m:mc>
                                        <m:mcPr>
                                          <m:count m:val="4"/>
                                          <m:mcJc m:val="center"/>
                                        </m:mcPr>
                                      </m:mc>
                                    </m:mcs>
                                    <m:ctrlPr>
                                      <a:rPr lang="ru-RU" sz="1800" i="1" kern="1200" smtClean="0">
                                        <a:solidFill>
                                          <a:schemeClr val="dk1"/>
                                        </a:solidFill>
                                        <a:effectLst/>
                                        <a:latin typeface="+mn-lt"/>
                                        <a:ea typeface="+mn-ea"/>
                                        <a:cs typeface="+mn-cs"/>
                                      </a:rPr>
                                    </m:ctrlPr>
                                  </m:mPr>
                                  <m:mr>
                                    <m:e/>
                                    <m:e>
                                      <m:r>
                                        <a:rPr lang="en-US" sz="1800" i="1" kern="1200">
                                          <a:solidFill>
                                            <a:schemeClr val="dk1"/>
                                          </a:solidFill>
                                          <a:effectLst/>
                                          <a:latin typeface="+mn-lt"/>
                                          <a:ea typeface="+mn-ea"/>
                                          <a:cs typeface="+mn-cs"/>
                                        </a:rPr>
                                        <m:t>15</m:t>
                                      </m:r>
                                    </m:e>
                                    <m:e>
                                      <m:r>
                                        <a:rPr lang="en-US" sz="1800" i="1" kern="1200">
                                          <a:solidFill>
                                            <a:schemeClr val="dk1"/>
                                          </a:solidFill>
                                          <a:effectLst/>
                                          <a:latin typeface="+mn-lt"/>
                                          <a:ea typeface="+mn-ea"/>
                                          <a:cs typeface="+mn-cs"/>
                                        </a:rPr>
                                        <m:t>20</m:t>
                                      </m:r>
                                    </m:e>
                                    <m:e>
                                      <m:r>
                                        <a:rPr lang="en-US" sz="1800" i="1" kern="1200">
                                          <a:solidFill>
                                            <a:schemeClr val="dk1"/>
                                          </a:solidFill>
                                          <a:effectLst/>
                                          <a:latin typeface="+mn-lt"/>
                                          <a:ea typeface="+mn-ea"/>
                                          <a:cs typeface="+mn-cs"/>
                                        </a:rPr>
                                        <m:t>25</m:t>
                                      </m:r>
                                    </m:e>
                                  </m:mr>
                                  <m:mr>
                                    <m:e>
                                      <m:r>
                                        <a:rPr lang="en-US" sz="1800" i="1" kern="1200">
                                          <a:solidFill>
                                            <a:schemeClr val="dk1"/>
                                          </a:solidFill>
                                          <a:effectLst/>
                                          <a:latin typeface="+mn-lt"/>
                                          <a:ea typeface="+mn-ea"/>
                                          <a:cs typeface="+mn-cs"/>
                                        </a:rPr>
                                        <m:t>5</m:t>
                                      </m:r>
                                    </m:e>
                                    <m:e>
                                      <m:d>
                                        <m:dPr>
                                          <m:begChr m:val="["/>
                                          <m:endChr m:val="]"/>
                                          <m:ctrlPr>
                                            <a:rPr lang="ru-RU" sz="1800" i="1" kern="1200">
                                              <a:solidFill>
                                                <a:schemeClr val="dk1"/>
                                              </a:solidFill>
                                              <a:effectLst/>
                                              <a:latin typeface="+mn-lt"/>
                                              <a:ea typeface="+mn-ea"/>
                                              <a:cs typeface="+mn-cs"/>
                                            </a:rPr>
                                          </m:ctrlPr>
                                        </m:dPr>
                                        <m:e>
                                          <m:r>
                                            <a:rPr lang="en-US" sz="1800" i="1" kern="1200">
                                              <a:solidFill>
                                                <a:schemeClr val="dk1"/>
                                              </a:solidFill>
                                              <a:effectLst/>
                                              <a:latin typeface="+mn-lt"/>
                                              <a:ea typeface="+mn-ea"/>
                                              <a:cs typeface="+mn-cs"/>
                                            </a:rPr>
                                            <m:t>0,2;0,3</m:t>
                                          </m:r>
                                        </m:e>
                                      </m:d>
                                    </m:e>
                                    <m:e>
                                      <m:d>
                                        <m:dPr>
                                          <m:endChr m:val=""/>
                                          <m:ctrlPr>
                                            <a:rPr lang="ru-RU" sz="1800" i="1" kern="1200">
                                              <a:solidFill>
                                                <a:schemeClr val="dk1"/>
                                              </a:solidFill>
                                              <a:effectLst/>
                                              <a:latin typeface="+mn-lt"/>
                                              <a:ea typeface="+mn-ea"/>
                                              <a:cs typeface="+mn-cs"/>
                                            </a:rPr>
                                          </m:ctrlPr>
                                        </m:dPr>
                                        <m:e>
                                          <m:d>
                                            <m:dPr>
                                              <m:begChr m:val=""/>
                                              <m:endChr m:val="]"/>
                                              <m:ctrlPr>
                                                <a:rPr lang="ru-RU" sz="1800" i="1" kern="1200">
                                                  <a:solidFill>
                                                    <a:schemeClr val="dk1"/>
                                                  </a:solidFill>
                                                  <a:effectLst/>
                                                  <a:latin typeface="+mn-lt"/>
                                                  <a:ea typeface="+mn-ea"/>
                                                  <a:cs typeface="+mn-cs"/>
                                                </a:rPr>
                                              </m:ctrlPr>
                                            </m:dPr>
                                            <m:e>
                                              <m:r>
                                                <a:rPr lang="en-US" sz="1800" i="1" kern="1200">
                                                  <a:solidFill>
                                                    <a:schemeClr val="dk1"/>
                                                  </a:solidFill>
                                                  <a:effectLst/>
                                                  <a:latin typeface="+mn-lt"/>
                                                  <a:ea typeface="+mn-ea"/>
                                                  <a:cs typeface="+mn-cs"/>
                                                </a:rPr>
                                                <m:t>0,1;0,3</m:t>
                                              </m:r>
                                            </m:e>
                                          </m:d>
                                        </m:e>
                                      </m:d>
                                    </m:e>
                                    <m:e>
                                      <m:d>
                                        <m:dPr>
                                          <m:begChr m:val="["/>
                                          <m:endChr m:val="]"/>
                                          <m:ctrlPr>
                                            <a:rPr lang="ru-RU" sz="1800" i="1" kern="1200">
                                              <a:solidFill>
                                                <a:schemeClr val="dk1"/>
                                              </a:solidFill>
                                              <a:effectLst/>
                                              <a:latin typeface="+mn-lt"/>
                                              <a:ea typeface="+mn-ea"/>
                                              <a:cs typeface="+mn-cs"/>
                                            </a:rPr>
                                          </m:ctrlPr>
                                        </m:dPr>
                                        <m:e>
                                          <m:r>
                                            <a:rPr lang="en-US" sz="1800" i="1" kern="1200">
                                              <a:solidFill>
                                                <a:schemeClr val="dk1"/>
                                              </a:solidFill>
                                              <a:effectLst/>
                                              <a:latin typeface="+mn-lt"/>
                                              <a:ea typeface="+mn-ea"/>
                                              <a:cs typeface="+mn-cs"/>
                                            </a:rPr>
                                            <m:t>0,5;0,8</m:t>
                                          </m:r>
                                        </m:e>
                                      </m:d>
                                    </m:e>
                                  </m:mr>
                                  <m:mr>
                                    <m:e>
                                      <m:r>
                                        <a:rPr lang="en-US" sz="1800" i="1" kern="1200">
                                          <a:solidFill>
                                            <a:schemeClr val="dk1"/>
                                          </a:solidFill>
                                          <a:effectLst/>
                                          <a:latin typeface="+mn-lt"/>
                                          <a:ea typeface="+mn-ea"/>
                                          <a:cs typeface="+mn-cs"/>
                                        </a:rPr>
                                        <m:t>10</m:t>
                                      </m:r>
                                    </m:e>
                                    <m:e>
                                      <m:d>
                                        <m:dPr>
                                          <m:begChr m:val="["/>
                                          <m:endChr m:val="]"/>
                                          <m:ctrlPr>
                                            <a:rPr lang="ru-RU" sz="1800" i="1" kern="1200">
                                              <a:solidFill>
                                                <a:schemeClr val="dk1"/>
                                              </a:solidFill>
                                              <a:effectLst/>
                                              <a:latin typeface="+mn-lt"/>
                                              <a:ea typeface="+mn-ea"/>
                                              <a:cs typeface="+mn-cs"/>
                                            </a:rPr>
                                          </m:ctrlPr>
                                        </m:dPr>
                                        <m:e>
                                          <m:r>
                                            <a:rPr lang="en-US" sz="1800" i="1" kern="1200">
                                              <a:solidFill>
                                                <a:schemeClr val="dk1"/>
                                              </a:solidFill>
                                              <a:effectLst/>
                                              <a:latin typeface="+mn-lt"/>
                                              <a:ea typeface="+mn-ea"/>
                                              <a:cs typeface="+mn-cs"/>
                                            </a:rPr>
                                            <m:t>0,2;0,4</m:t>
                                          </m:r>
                                        </m:e>
                                      </m:d>
                                    </m:e>
                                    <m:e>
                                      <m:d>
                                        <m:dPr>
                                          <m:begChr m:val="["/>
                                          <m:endChr m:val=""/>
                                          <m:ctrlPr>
                                            <a:rPr lang="ru-RU" sz="1800" i="1" kern="1200">
                                              <a:solidFill>
                                                <a:schemeClr val="dk1"/>
                                              </a:solidFill>
                                              <a:effectLst/>
                                              <a:latin typeface="+mn-lt"/>
                                              <a:ea typeface="+mn-ea"/>
                                              <a:cs typeface="+mn-cs"/>
                                            </a:rPr>
                                          </m:ctrlPr>
                                        </m:dPr>
                                        <m:e>
                                          <m:d>
                                            <m:dPr>
                                              <m:begChr m:val=""/>
                                              <m:ctrlPr>
                                                <a:rPr lang="ru-RU" sz="1800" i="1" kern="1200">
                                                  <a:solidFill>
                                                    <a:schemeClr val="dk1"/>
                                                  </a:solidFill>
                                                  <a:effectLst/>
                                                  <a:latin typeface="+mn-lt"/>
                                                  <a:ea typeface="+mn-ea"/>
                                                  <a:cs typeface="+mn-cs"/>
                                                </a:rPr>
                                              </m:ctrlPr>
                                            </m:dPr>
                                            <m:e>
                                              <m:r>
                                                <a:rPr lang="en-US" sz="1800" i="1" kern="1200">
                                                  <a:solidFill>
                                                    <a:schemeClr val="dk1"/>
                                                  </a:solidFill>
                                                  <a:effectLst/>
                                                  <a:latin typeface="+mn-lt"/>
                                                  <a:ea typeface="+mn-ea"/>
                                                  <a:cs typeface="+mn-cs"/>
                                                </a:rPr>
                                                <m:t>0,2;0,4</m:t>
                                              </m:r>
                                            </m:e>
                                          </m:d>
                                        </m:e>
                                      </m:d>
                                    </m:e>
                                    <m:e>
                                      <m:d>
                                        <m:dPr>
                                          <m:begChr m:val="["/>
                                          <m:endChr m:val="]"/>
                                          <m:ctrlPr>
                                            <a:rPr lang="ru-RU" sz="1800" i="1" kern="1200">
                                              <a:solidFill>
                                                <a:schemeClr val="dk1"/>
                                              </a:solidFill>
                                              <a:effectLst/>
                                              <a:latin typeface="+mn-lt"/>
                                              <a:ea typeface="+mn-ea"/>
                                              <a:cs typeface="+mn-cs"/>
                                            </a:rPr>
                                          </m:ctrlPr>
                                        </m:dPr>
                                        <m:e>
                                          <m:r>
                                            <a:rPr lang="en-US" sz="1800" i="1" kern="1200">
                                              <a:solidFill>
                                                <a:schemeClr val="dk1"/>
                                              </a:solidFill>
                                              <a:effectLst/>
                                              <a:latin typeface="+mn-lt"/>
                                              <a:ea typeface="+mn-ea"/>
                                              <a:cs typeface="+mn-cs"/>
                                            </a:rPr>
                                            <m:t>0,4;0,7</m:t>
                                          </m:r>
                                        </m:e>
                                      </m:d>
                                    </m:e>
                                  </m:mr>
                                  <m:mr>
                                    <m:e>
                                      <m:r>
                                        <a:rPr lang="en-US" sz="1800" i="1" kern="1200">
                                          <a:solidFill>
                                            <a:schemeClr val="dk1"/>
                                          </a:solidFill>
                                          <a:effectLst/>
                                          <a:latin typeface="+mn-lt"/>
                                          <a:ea typeface="+mn-ea"/>
                                          <a:cs typeface="+mn-cs"/>
                                        </a:rPr>
                                        <m:t>15</m:t>
                                      </m:r>
                                    </m:e>
                                    <m:e>
                                      <m:d>
                                        <m:dPr>
                                          <m:begChr m:val="["/>
                                          <m:endChr m:val="]"/>
                                          <m:ctrlPr>
                                            <a:rPr lang="ru-RU" sz="1800" i="1" kern="1200">
                                              <a:solidFill>
                                                <a:schemeClr val="dk1"/>
                                              </a:solidFill>
                                              <a:effectLst/>
                                              <a:latin typeface="+mn-lt"/>
                                              <a:ea typeface="+mn-ea"/>
                                              <a:cs typeface="+mn-cs"/>
                                            </a:rPr>
                                          </m:ctrlPr>
                                        </m:dPr>
                                        <m:e>
                                          <m:r>
                                            <a:rPr lang="en-US" sz="1800" i="1" kern="1200">
                                              <a:solidFill>
                                                <a:schemeClr val="dk1"/>
                                              </a:solidFill>
                                              <a:effectLst/>
                                              <a:latin typeface="+mn-lt"/>
                                              <a:ea typeface="+mn-ea"/>
                                              <a:cs typeface="+mn-cs"/>
                                            </a:rPr>
                                            <m:t>0,6;0,7</m:t>
                                          </m:r>
                                        </m:e>
                                      </m:d>
                                    </m:e>
                                    <m:e>
                                      <m:d>
                                        <m:dPr>
                                          <m:ctrlPr>
                                            <a:rPr lang="ru-RU" sz="1800" i="1" kern="1200">
                                              <a:solidFill>
                                                <a:schemeClr val="dk1"/>
                                              </a:solidFill>
                                              <a:effectLst/>
                                              <a:latin typeface="+mn-lt"/>
                                              <a:ea typeface="+mn-ea"/>
                                              <a:cs typeface="+mn-cs"/>
                                            </a:rPr>
                                          </m:ctrlPr>
                                        </m:dPr>
                                        <m:e>
                                          <m:r>
                                            <a:rPr lang="en-US" sz="1800" i="1" kern="1200">
                                              <a:solidFill>
                                                <a:schemeClr val="dk1"/>
                                              </a:solidFill>
                                              <a:effectLst/>
                                              <a:latin typeface="+mn-lt"/>
                                              <a:ea typeface="+mn-ea"/>
                                              <a:cs typeface="+mn-cs"/>
                                            </a:rPr>
                                            <m:t>0,6;0,7</m:t>
                                          </m:r>
                                        </m:e>
                                      </m:d>
                                    </m:e>
                                    <m:e>
                                      <m:d>
                                        <m:dPr>
                                          <m:begChr m:val="["/>
                                          <m:endChr m:val="]"/>
                                          <m:ctrlPr>
                                            <a:rPr lang="ru-RU" sz="1800" i="1" kern="1200">
                                              <a:solidFill>
                                                <a:schemeClr val="dk1"/>
                                              </a:solidFill>
                                              <a:effectLst/>
                                              <a:latin typeface="+mn-lt"/>
                                              <a:ea typeface="+mn-ea"/>
                                              <a:cs typeface="+mn-cs"/>
                                            </a:rPr>
                                          </m:ctrlPr>
                                        </m:dPr>
                                        <m:e>
                                          <m:r>
                                            <a:rPr lang="en-US" sz="1800" i="1" kern="1200">
                                              <a:solidFill>
                                                <a:schemeClr val="dk1"/>
                                              </a:solidFill>
                                              <a:effectLst/>
                                              <a:latin typeface="+mn-lt"/>
                                              <a:ea typeface="+mn-ea"/>
                                              <a:cs typeface="+mn-cs"/>
                                            </a:rPr>
                                            <m:t>0,3;0,6</m:t>
                                          </m:r>
                                        </m:e>
                                      </m:d>
                                    </m:e>
                                  </m:mr>
                                </m:m>
                              </m:oMath>
                            </m:oMathPara>
                          </a14:m>
                          <a:endParaRPr lang="ru-RU" dirty="0"/>
                        </a:p>
                      </a:txBody>
                      <a:tcPr/>
                    </a:tc>
                    <a:extLst>
                      <a:ext uri="{0D108BD9-81ED-4DB2-BD59-A6C34878D82A}">
                        <a16:rowId xmlns:a16="http://schemas.microsoft.com/office/drawing/2014/main" val="2896253990"/>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«Совместимая» нечеткая когнитивная модель</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d>
                                <m:dPr>
                                  <m:begChr m:val="["/>
                                  <m:endChr m:val="]"/>
                                  <m:ctrlPr>
                                    <a:rPr lang="ru-RU" sz="1800" i="1" kern="1200" smtClean="0">
                                      <a:solidFill>
                                        <a:schemeClr val="dk1"/>
                                      </a:solidFill>
                                      <a:effectLst/>
                                      <a:latin typeface="+mn-lt"/>
                                      <a:ea typeface="+mn-ea"/>
                                      <a:cs typeface="+mn-cs"/>
                                    </a:rPr>
                                  </m:ctrlPr>
                                </m:dPr>
                                <m:e>
                                  <m:d>
                                    <m:dPr>
                                      <m:ctrlPr>
                                        <a:rPr lang="ru-RU" sz="1800" i="1" kern="1200">
                                          <a:solidFill>
                                            <a:schemeClr val="dk1"/>
                                          </a:solidFill>
                                          <a:effectLst/>
                                          <a:latin typeface="+mn-lt"/>
                                          <a:ea typeface="+mn-ea"/>
                                          <a:cs typeface="+mn-cs"/>
                                        </a:rPr>
                                      </m:ctrlPr>
                                    </m:dPr>
                                    <m:e>
                                      <m:r>
                                        <a:rPr lang="en-US" sz="1800" i="1" kern="1200">
                                          <a:solidFill>
                                            <a:schemeClr val="dk1"/>
                                          </a:solidFill>
                                          <a:effectLst/>
                                          <a:latin typeface="+mn-lt"/>
                                          <a:ea typeface="+mn-ea"/>
                                          <a:cs typeface="+mn-cs"/>
                                        </a:rPr>
                                        <m:t>−0,75;−0,5</m:t>
                                      </m:r>
                                    </m:e>
                                  </m:d>
                                  <m:r>
                                    <a:rPr lang="ru-RU" sz="1800" i="1" kern="1200">
                                      <a:solidFill>
                                        <a:schemeClr val="dk1"/>
                                      </a:solidFill>
                                      <a:effectLst/>
                                      <a:latin typeface="+mn-lt"/>
                                      <a:ea typeface="+mn-ea"/>
                                      <a:cs typeface="+mn-cs"/>
                                    </a:rPr>
                                    <m:t>, </m:t>
                                  </m:r>
                                  <m:d>
                                    <m:dPr>
                                      <m:begChr m:val="["/>
                                      <m:endChr m:val=""/>
                                      <m:ctrlPr>
                                        <a:rPr lang="ru-RU" sz="1800" i="1" kern="1200">
                                          <a:solidFill>
                                            <a:schemeClr val="dk1"/>
                                          </a:solidFill>
                                          <a:effectLst/>
                                          <a:latin typeface="+mn-lt"/>
                                          <a:ea typeface="+mn-ea"/>
                                          <a:cs typeface="+mn-cs"/>
                                        </a:rPr>
                                      </m:ctrlPr>
                                    </m:dPr>
                                    <m:e>
                                      <m:d>
                                        <m:dPr>
                                          <m:begChr m:val=""/>
                                          <m:ctrlPr>
                                            <a:rPr lang="ru-RU" sz="1800" i="1" kern="1200">
                                              <a:solidFill>
                                                <a:schemeClr val="dk1"/>
                                              </a:solidFill>
                                              <a:effectLst/>
                                              <a:latin typeface="+mn-lt"/>
                                              <a:ea typeface="+mn-ea"/>
                                              <a:cs typeface="+mn-cs"/>
                                            </a:rPr>
                                          </m:ctrlPr>
                                        </m:dPr>
                                        <m:e>
                                          <m:r>
                                            <a:rPr lang="ru-RU" sz="1800" i="1" kern="1200">
                                              <a:solidFill>
                                                <a:schemeClr val="dk1"/>
                                              </a:solidFill>
                                              <a:effectLst/>
                                              <a:latin typeface="+mn-lt"/>
                                              <a:ea typeface="+mn-ea"/>
                                              <a:cs typeface="+mn-cs"/>
                                            </a:rPr>
                                            <m:t>0,5;1</m:t>
                                          </m:r>
                                        </m:e>
                                      </m:d>
                                    </m:e>
                                  </m:d>
                                </m:e>
                              </m:d>
                            </m:oMath>
                          </a14:m>
                          <a:r>
                            <a:rPr lang="ru-RU" sz="1800" i="1" kern="1200" dirty="0">
                              <a:solidFill>
                                <a:schemeClr val="dk1"/>
                              </a:solidFill>
                              <a:effectLst/>
                              <a:latin typeface="+mn-lt"/>
                              <a:ea typeface="+mn-ea"/>
                              <a:cs typeface="+mn-cs"/>
                            </a:rPr>
                            <a:t> </a:t>
                          </a:r>
                          <a:endParaRPr lang="ru-RU" dirty="0"/>
                        </a:p>
                      </a:txBody>
                      <a:tcPr/>
                    </a:tc>
                    <a:extLst>
                      <a:ext uri="{0D108BD9-81ED-4DB2-BD59-A6C34878D82A}">
                        <a16:rowId xmlns:a16="http://schemas.microsoft.com/office/drawing/2014/main" val="3047032043"/>
                      </a:ext>
                    </a:extLst>
                  </a:tr>
                </a:tbl>
              </a:graphicData>
            </a:graphic>
          </p:graphicFrame>
        </mc:Choice>
        <mc:Fallback>
          <p:graphicFrame>
            <p:nvGraphicFramePr>
              <p:cNvPr id="9" name="Таблица 8">
                <a:extLst>
                  <a:ext uri="{FF2B5EF4-FFF2-40B4-BE49-F238E27FC236}">
                    <a16:creationId xmlns:a16="http://schemas.microsoft.com/office/drawing/2014/main" id="{CF895DDD-A56B-4C74-B2C3-8B070771B825}"/>
                  </a:ext>
                </a:extLst>
              </p:cNvPr>
              <p:cNvGraphicFramePr>
                <a:graphicFrameLocks noGrp="1"/>
              </p:cNvGraphicFramePr>
              <p:nvPr>
                <p:extLst>
                  <p:ext uri="{D42A27DB-BD31-4B8C-83A1-F6EECF244321}">
                    <p14:modId xmlns:p14="http://schemas.microsoft.com/office/powerpoint/2010/main" val="3682053846"/>
                  </p:ext>
                </p:extLst>
              </p:nvPr>
            </p:nvGraphicFramePr>
            <p:xfrm>
              <a:off x="628650" y="2521205"/>
              <a:ext cx="7886700" cy="3835146"/>
            </p:xfrm>
            <a:graphic>
              <a:graphicData uri="http://schemas.openxmlformats.org/drawingml/2006/table">
                <a:tbl>
                  <a:tblPr firstRow="1" bandRow="1">
                    <a:tableStyleId>{5C22544A-7EE6-4342-B048-85BDC9FD1C3A}</a:tableStyleId>
                  </a:tblPr>
                  <a:tblGrid>
                    <a:gridCol w="3967185">
                      <a:extLst>
                        <a:ext uri="{9D8B030D-6E8A-4147-A177-3AD203B41FA5}">
                          <a16:colId xmlns:a16="http://schemas.microsoft.com/office/drawing/2014/main" val="2195194273"/>
                        </a:ext>
                      </a:extLst>
                    </a:gridCol>
                    <a:gridCol w="3919515">
                      <a:extLst>
                        <a:ext uri="{9D8B030D-6E8A-4147-A177-3AD203B41FA5}">
                          <a16:colId xmlns:a16="http://schemas.microsoft.com/office/drawing/2014/main" val="1654277753"/>
                        </a:ext>
                      </a:extLst>
                    </a:gridCol>
                  </a:tblGrid>
                  <a:tr h="6400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Нечеткая когнитивная модель</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Примеры</a:t>
                          </a:r>
                          <a:r>
                            <a:rPr lang="en-US" dirty="0"/>
                            <a:t> </a:t>
                          </a:r>
                          <a:r>
                            <a:rPr lang="ru-RU" dirty="0"/>
                            <a:t>ограничений</a:t>
                          </a:r>
                        </a:p>
                        <a:p>
                          <a:endParaRPr lang="ru-RU" dirty="0"/>
                        </a:p>
                      </a:txBody>
                      <a:tcPr/>
                    </a:tc>
                    <a:extLst>
                      <a:ext uri="{0D108BD9-81ED-4DB2-BD59-A6C34878D82A}">
                        <a16:rowId xmlns:a16="http://schemas.microsoft.com/office/drawing/2014/main" val="1244722701"/>
                      </a:ext>
                    </a:extLst>
                  </a:tr>
                  <a:tr h="3657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Нечеткая когнитивная модель Коско</a:t>
                          </a:r>
                        </a:p>
                      </a:txBody>
                      <a:tcPr/>
                    </a:tc>
                    <a:tc>
                      <a:txBody>
                        <a:bodyPr/>
                        <a:lstStyle/>
                        <a:p>
                          <a:endParaRPr lang="ru-RU"/>
                        </a:p>
                      </a:txBody>
                      <a:tcPr>
                        <a:blipFill>
                          <a:blip r:embed="rId2"/>
                          <a:stretch>
                            <a:fillRect l="-101400" t="-183333" r="-778" b="-893333"/>
                          </a:stretch>
                        </a:blipFill>
                      </a:tcPr>
                    </a:tc>
                    <a:extLst>
                      <a:ext uri="{0D108BD9-81ED-4DB2-BD59-A6C34878D82A}">
                        <a16:rowId xmlns:a16="http://schemas.microsoft.com/office/drawing/2014/main" val="3451825188"/>
                      </a:ext>
                    </a:extLst>
                  </a:tr>
                  <a:tr h="3657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Нечеткая когнитивная модель Силова</a:t>
                          </a:r>
                        </a:p>
                      </a:txBody>
                      <a:tcPr/>
                    </a:tc>
                    <a:tc>
                      <a:txBody>
                        <a:bodyPr/>
                        <a:lstStyle/>
                        <a:p>
                          <a:endParaRPr lang="ru-RU"/>
                        </a:p>
                      </a:txBody>
                      <a:tcPr>
                        <a:blipFill>
                          <a:blip r:embed="rId2"/>
                          <a:stretch>
                            <a:fillRect l="-101400" t="-283333" r="-778" b="-793333"/>
                          </a:stretch>
                        </a:blipFill>
                      </a:tcPr>
                    </a:tc>
                    <a:extLst>
                      <a:ext uri="{0D108BD9-81ED-4DB2-BD59-A6C34878D82A}">
                        <a16:rowId xmlns:a16="http://schemas.microsoft.com/office/drawing/2014/main" val="867263084"/>
                      </a:ext>
                    </a:extLst>
                  </a:tr>
                  <a:tr h="6400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Обобщенная нечеткая продукционная когнитивная модель</a:t>
                          </a:r>
                        </a:p>
                      </a:txBody>
                      <a:tcPr/>
                    </a:tc>
                    <a:tc>
                      <a:txBody>
                        <a:bodyPr/>
                        <a:lstStyle/>
                        <a:p>
                          <a:endParaRPr lang="ru-RU"/>
                        </a:p>
                      </a:txBody>
                      <a:tcPr>
                        <a:blipFill>
                          <a:blip r:embed="rId2"/>
                          <a:stretch>
                            <a:fillRect l="-101400" t="-219048" r="-778" b="-353333"/>
                          </a:stretch>
                        </a:blipFill>
                      </a:tcPr>
                    </a:tc>
                    <a:extLst>
                      <a:ext uri="{0D108BD9-81ED-4DB2-BD59-A6C34878D82A}">
                        <a16:rowId xmlns:a16="http://schemas.microsoft.com/office/drawing/2014/main" val="2789273069"/>
                      </a:ext>
                    </a:extLst>
                  </a:tr>
                  <a:tr h="11833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Нечеткая реляционная когнитивная модель</a:t>
                          </a:r>
                        </a:p>
                      </a:txBody>
                      <a:tcPr/>
                    </a:tc>
                    <a:tc>
                      <a:txBody>
                        <a:bodyPr/>
                        <a:lstStyle/>
                        <a:p>
                          <a:endParaRPr lang="ru-RU"/>
                        </a:p>
                      </a:txBody>
                      <a:tcPr>
                        <a:blipFill>
                          <a:blip r:embed="rId2"/>
                          <a:stretch>
                            <a:fillRect l="-101400" t="-171795" r="-778" b="-90256"/>
                          </a:stretch>
                        </a:blipFill>
                      </a:tcPr>
                    </a:tc>
                    <a:extLst>
                      <a:ext uri="{0D108BD9-81ED-4DB2-BD59-A6C34878D82A}">
                        <a16:rowId xmlns:a16="http://schemas.microsoft.com/office/drawing/2014/main" val="2896253990"/>
                      </a:ext>
                    </a:extLst>
                  </a:tr>
                  <a:tr h="6400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«Совместимая» нечеткая когнитивная модель</a:t>
                          </a:r>
                        </a:p>
                      </a:txBody>
                      <a:tcPr/>
                    </a:tc>
                    <a:tc>
                      <a:txBody>
                        <a:bodyPr/>
                        <a:lstStyle/>
                        <a:p>
                          <a:endParaRPr lang="ru-RU"/>
                        </a:p>
                      </a:txBody>
                      <a:tcPr>
                        <a:blipFill>
                          <a:blip r:embed="rId2"/>
                          <a:stretch>
                            <a:fillRect l="-101400" t="-504762" r="-778" b="-67619"/>
                          </a:stretch>
                        </a:blipFill>
                      </a:tcPr>
                    </a:tc>
                    <a:extLst>
                      <a:ext uri="{0D108BD9-81ED-4DB2-BD59-A6C34878D82A}">
                        <a16:rowId xmlns:a16="http://schemas.microsoft.com/office/drawing/2014/main" val="3047032043"/>
                      </a:ext>
                    </a:extLst>
                  </a:tr>
                </a:tbl>
              </a:graphicData>
            </a:graphic>
          </p:graphicFrame>
        </mc:Fallback>
      </mc:AlternateContent>
    </p:spTree>
    <p:extLst>
      <p:ext uri="{BB962C8B-B14F-4D97-AF65-F5344CB8AC3E}">
        <p14:creationId xmlns:p14="http://schemas.microsoft.com/office/powerpoint/2010/main" val="3978150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71335"/>
            <a:ext cx="7886700" cy="721238"/>
          </a:xfrm>
        </p:spPr>
        <p:txBody>
          <a:bodyPr>
            <a:normAutofit/>
          </a:bodyPr>
          <a:lstStyle/>
          <a:p>
            <a:r>
              <a:rPr lang="ru-RU"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Значения целевых концептов</a:t>
            </a:r>
            <a:endParaRPr lang="ru-RU" dirty="0"/>
          </a:p>
        </p:txBody>
      </p:sp>
      <p:sp>
        <p:nvSpPr>
          <p:cNvPr id="3" name="Объект 2"/>
          <p:cNvSpPr>
            <a:spLocks noGrp="1"/>
          </p:cNvSpPr>
          <p:nvPr>
            <p:ph idx="1"/>
          </p:nvPr>
        </p:nvSpPr>
        <p:spPr>
          <a:xfrm>
            <a:off x="628650" y="1370171"/>
            <a:ext cx="7886700" cy="4987179"/>
          </a:xfrm>
        </p:spPr>
        <p:txBody>
          <a:bodyPr>
            <a:noAutofit/>
          </a:bodyPr>
          <a:lstStyle/>
          <a:p>
            <a:pPr marL="0" lvl="0" indent="0" algn="just">
              <a:buNone/>
            </a:pPr>
            <a:r>
              <a:rPr lang="ru-RU" sz="2300" dirty="0">
                <a:effectLst/>
                <a:latin typeface="Arial" panose="020B0604020202020204" pitchFamily="34" charset="0"/>
                <a:ea typeface="Calibri" panose="020F0502020204030204" pitchFamily="34" charset="0"/>
                <a:cs typeface="Arial" panose="020B0604020202020204" pitchFamily="34" charset="0"/>
              </a:rPr>
              <a:t>Для целевых концептов задаются значения, отражающие желаемое состояние системы. Вид этих значений для различных типов нечетких когнитивных моделей аналогичен виду ограничений, накладываемых на управляющие концепты, и выражается в виде отрезков, интервалов или множеств, заданных на области определения значений соответствующих целевых концептов.</a:t>
            </a:r>
            <a:endParaRPr lang="ru-RU" sz="2300" dirty="0">
              <a:latin typeface="Arial" panose="020B0604020202020204" pitchFamily="34" charset="0"/>
              <a:cs typeface="Arial" panose="020B0604020202020204" pitchFamily="34" charset="0"/>
            </a:endParaRPr>
          </a:p>
        </p:txBody>
      </p:sp>
      <p:sp>
        <p:nvSpPr>
          <p:cNvPr id="4" name="Номер слайда 3"/>
          <p:cNvSpPr>
            <a:spLocks noGrp="1"/>
          </p:cNvSpPr>
          <p:nvPr>
            <p:ph type="sldNum" sz="quarter" idx="12"/>
          </p:nvPr>
        </p:nvSpPr>
        <p:spPr/>
        <p:txBody>
          <a:bodyPr/>
          <a:lstStyle/>
          <a:p>
            <a:fld id="{AFB88E7B-7A0C-4907-9308-8A5BB7783A69}" type="slidenum">
              <a:rPr lang="ru-RU" smtClean="0">
                <a:solidFill>
                  <a:schemeClr val="tx1"/>
                </a:solidFill>
              </a:rPr>
              <a:pPr/>
              <a:t>14</a:t>
            </a:fld>
            <a:endParaRPr lang="ru-RU" dirty="0">
              <a:solidFill>
                <a:schemeClr val="tx1"/>
              </a:solidFill>
            </a:endParaRPr>
          </a:p>
        </p:txBody>
      </p:sp>
    </p:spTree>
    <p:extLst>
      <p:ext uri="{BB962C8B-B14F-4D97-AF65-F5344CB8AC3E}">
        <p14:creationId xmlns:p14="http://schemas.microsoft.com/office/powerpoint/2010/main" val="2045281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71335"/>
            <a:ext cx="7886700" cy="721238"/>
          </a:xfrm>
        </p:spPr>
        <p:txBody>
          <a:bodyPr>
            <a:normAutofit fontScale="90000"/>
          </a:bodyPr>
          <a:lstStyle/>
          <a:p>
            <a:r>
              <a:rPr lang="ru-RU"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Динамические модели концептов</a:t>
            </a:r>
            <a:endParaRPr lang="ru-RU" dirty="0"/>
          </a:p>
        </p:txBody>
      </p:sp>
      <mc:AlternateContent xmlns:mc="http://schemas.openxmlformats.org/markup-compatibility/2006">
        <mc:Choice xmlns:a14="http://schemas.microsoft.com/office/drawing/2010/main" Requires="a14">
          <p:sp>
            <p:nvSpPr>
              <p:cNvPr id="3" name="Объект 2"/>
              <p:cNvSpPr>
                <a:spLocks noGrp="1"/>
              </p:cNvSpPr>
              <p:nvPr>
                <p:ph idx="1"/>
              </p:nvPr>
            </p:nvSpPr>
            <p:spPr>
              <a:xfrm>
                <a:off x="628650" y="1370171"/>
                <a:ext cx="7886700" cy="4987179"/>
              </a:xfrm>
            </p:spPr>
            <p:txBody>
              <a:bodyPr>
                <a:noAutofit/>
              </a:bodyPr>
              <a:lstStyle/>
              <a:p>
                <a:pPr marL="0" lvl="0" indent="0" algn="just">
                  <a:buNone/>
                </a:pPr>
                <a:r>
                  <a:rPr lang="ru-RU" sz="2300" dirty="0">
                    <a:effectLst/>
                    <a:latin typeface="Arial" panose="020B0604020202020204" pitchFamily="34" charset="0"/>
                    <a:ea typeface="Calibri" panose="020F0502020204030204" pitchFamily="34" charset="0"/>
                    <a:cs typeface="Arial" panose="020B0604020202020204" pitchFamily="34" charset="0"/>
                  </a:rPr>
                  <a:t>Если разновидность нечеткой когнитивной модели позволяет использовать несколько динамических моделей, то для любого концепта может быть выбрана любая из них. Так, например, для концепта нечеткой когнитивной модели Коско может быть выбраны любая из моделей:</a:t>
                </a:r>
                <a:endParaRPr lang="en-US" sz="2300" dirty="0">
                  <a:effectLst/>
                  <a:latin typeface="Arial" panose="020B0604020202020204" pitchFamily="34" charset="0"/>
                  <a:ea typeface="Calibri" panose="020F0502020204030204" pitchFamily="34" charset="0"/>
                  <a:cs typeface="Arial" panose="020B0604020202020204" pitchFamily="34" charset="0"/>
                </a:endParaRPr>
              </a:p>
              <a:p>
                <a:pPr marL="0" lvl="0" indent="0" algn="ctr">
                  <a:lnSpc>
                    <a:spcPct val="110000"/>
                  </a:lnSpc>
                  <a:buNone/>
                </a:pPr>
                <a14:m>
                  <m:oMath xmlns:m="http://schemas.openxmlformats.org/officeDocument/2006/math">
                    <m:r>
                      <a:rPr lang="ru-RU" sz="2300" i="1" smtClean="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2300" i="1">
                            <a:effectLst/>
                            <a:latin typeface="Cambria Math" panose="02040503050406030204" pitchFamily="18" charset="0"/>
                          </a:rPr>
                        </m:ctrlPr>
                      </m:sSubPr>
                      <m:e>
                        <m:r>
                          <a:rPr lang="en-US" sz="2300" i="1">
                            <a:effectLst/>
                            <a:latin typeface="Cambria Math" panose="02040503050406030204" pitchFamily="18" charset="0"/>
                            <a:ea typeface="Calibri" panose="020F0502020204030204" pitchFamily="34" charset="0"/>
                            <a:cs typeface="Times New Roman" panose="02020603050405020304" pitchFamily="18" charset="0"/>
                          </a:rPr>
                          <m:t>𝐾</m:t>
                        </m:r>
                      </m:e>
                      <m:sub>
                        <m:r>
                          <a:rPr lang="en-US" sz="2300" i="1">
                            <a:effectLst/>
                            <a:latin typeface="Cambria Math" panose="02040503050406030204" pitchFamily="18" charset="0"/>
                            <a:ea typeface="Calibri" panose="020F0502020204030204" pitchFamily="34" charset="0"/>
                            <a:cs typeface="Times New Roman" panose="02020603050405020304" pitchFamily="18" charset="0"/>
                          </a:rPr>
                          <m:t>𝑗</m:t>
                        </m:r>
                      </m:sub>
                    </m:sSub>
                    <m:d>
                      <m:dPr>
                        <m:ctrlPr>
                          <a:rPr lang="ru-RU" sz="2300" i="1">
                            <a:effectLst/>
                            <a:latin typeface="Cambria Math" panose="02040503050406030204" pitchFamily="18" charset="0"/>
                          </a:rPr>
                        </m:ctrlPr>
                      </m:dPr>
                      <m:e>
                        <m:r>
                          <a:rPr lang="en-US" sz="2300" i="1">
                            <a:effectLst/>
                            <a:latin typeface="Cambria Math" panose="02040503050406030204" pitchFamily="18" charset="0"/>
                            <a:ea typeface="Calibri" panose="020F0502020204030204" pitchFamily="34" charset="0"/>
                            <a:cs typeface="Times New Roman" panose="02020603050405020304" pitchFamily="18" charset="0"/>
                          </a:rPr>
                          <m:t>𝑡</m:t>
                        </m:r>
                        <m:r>
                          <a:rPr lang="ru-RU" sz="2300" i="1">
                            <a:effectLst/>
                            <a:latin typeface="Cambria Math" panose="02040503050406030204" pitchFamily="18" charset="0"/>
                            <a:ea typeface="Calibri" panose="020F0502020204030204" pitchFamily="34" charset="0"/>
                            <a:cs typeface="Times New Roman" panose="02020603050405020304" pitchFamily="18" charset="0"/>
                          </a:rPr>
                          <m:t>+1</m:t>
                        </m:r>
                      </m:e>
                    </m:d>
                    <m:r>
                      <a:rPr lang="ru-RU" sz="2300" i="1">
                        <a:effectLst/>
                        <a:latin typeface="Cambria Math" panose="02040503050406030204" pitchFamily="18" charset="0"/>
                        <a:ea typeface="Calibri" panose="020F0502020204030204" pitchFamily="34" charset="0"/>
                        <a:cs typeface="Times New Roman" panose="02020603050405020304" pitchFamily="18" charset="0"/>
                      </a:rPr>
                      <m:t>=</m:t>
                    </m:r>
                    <m:r>
                      <a:rPr lang="ru-RU" sz="2300" i="1">
                        <a:effectLst/>
                        <a:latin typeface="Cambria Math" panose="02040503050406030204" pitchFamily="18" charset="0"/>
                        <a:ea typeface="Calibri" panose="020F0502020204030204" pitchFamily="34" charset="0"/>
                        <a:cs typeface="Times New Roman" panose="02020603050405020304" pitchFamily="18" charset="0"/>
                      </a:rPr>
                      <m:t>𝑓</m:t>
                    </m:r>
                    <m:d>
                      <m:dPr>
                        <m:begChr m:val="["/>
                        <m:endChr m:val="]"/>
                        <m:ctrlPr>
                          <a:rPr lang="ru-RU" sz="2300" i="1">
                            <a:effectLst/>
                            <a:latin typeface="Cambria Math" panose="02040503050406030204" pitchFamily="18" charset="0"/>
                          </a:rPr>
                        </m:ctrlPr>
                      </m:dPr>
                      <m:e>
                        <m:nary>
                          <m:naryPr>
                            <m:chr m:val="∑"/>
                            <m:limLoc m:val="undOvr"/>
                            <m:ctrlPr>
                              <a:rPr lang="ru-RU" sz="2300" i="1">
                                <a:effectLst/>
                                <a:latin typeface="Cambria Math" panose="02040503050406030204" pitchFamily="18" charset="0"/>
                              </a:rPr>
                            </m:ctrlPr>
                          </m:naryPr>
                          <m:sub>
                            <m:r>
                              <a:rPr lang="en-US" sz="2300" i="1">
                                <a:effectLst/>
                                <a:latin typeface="Cambria Math" panose="02040503050406030204" pitchFamily="18" charset="0"/>
                                <a:ea typeface="Calibri" panose="020F0502020204030204" pitchFamily="34" charset="0"/>
                                <a:cs typeface="Times New Roman" panose="02020603050405020304" pitchFamily="18" charset="0"/>
                              </a:rPr>
                              <m:t>𝑖</m:t>
                            </m:r>
                            <m:r>
                              <a:rPr lang="ru-RU" sz="2300" i="1">
                                <a:effectLst/>
                                <a:latin typeface="Cambria Math" panose="02040503050406030204" pitchFamily="18" charset="0"/>
                                <a:ea typeface="Calibri" panose="020F0502020204030204" pitchFamily="34" charset="0"/>
                                <a:cs typeface="Times New Roman" panose="02020603050405020304" pitchFamily="18" charset="0"/>
                              </a:rPr>
                              <m:t>=1</m:t>
                            </m:r>
                          </m:sub>
                          <m:sup>
                            <m:r>
                              <a:rPr lang="en-US" sz="2300" i="1">
                                <a:effectLst/>
                                <a:latin typeface="Cambria Math" panose="02040503050406030204" pitchFamily="18" charset="0"/>
                                <a:ea typeface="Calibri" panose="020F0502020204030204" pitchFamily="34" charset="0"/>
                                <a:cs typeface="Times New Roman" panose="02020603050405020304" pitchFamily="18" charset="0"/>
                              </a:rPr>
                              <m:t>𝑁</m:t>
                            </m:r>
                          </m:sup>
                          <m:e>
                            <m:sSub>
                              <m:sSubPr>
                                <m:ctrlPr>
                                  <a:rPr lang="ru-RU" sz="2300" i="1">
                                    <a:effectLst/>
                                    <a:latin typeface="Cambria Math" panose="02040503050406030204" pitchFamily="18" charset="0"/>
                                  </a:rPr>
                                </m:ctrlPr>
                              </m:sSubPr>
                              <m:e>
                                <m:r>
                                  <a:rPr lang="en-US" sz="2300" i="1">
                                    <a:effectLst/>
                                    <a:latin typeface="Cambria Math" panose="02040503050406030204" pitchFamily="18" charset="0"/>
                                    <a:ea typeface="Calibri" panose="020F0502020204030204" pitchFamily="34" charset="0"/>
                                    <a:cs typeface="Times New Roman" panose="02020603050405020304" pitchFamily="18" charset="0"/>
                                  </a:rPr>
                                  <m:t>𝑤</m:t>
                                </m:r>
                              </m:e>
                              <m:sub>
                                <m:r>
                                  <a:rPr lang="en-US" sz="2300" i="1">
                                    <a:effectLst/>
                                    <a:latin typeface="Cambria Math" panose="02040503050406030204" pitchFamily="18" charset="0"/>
                                    <a:ea typeface="Calibri" panose="020F0502020204030204" pitchFamily="34" charset="0"/>
                                    <a:cs typeface="Times New Roman" panose="02020603050405020304" pitchFamily="18" charset="0"/>
                                  </a:rPr>
                                  <m:t>𝑖𝑗</m:t>
                                </m:r>
                              </m:sub>
                            </m:sSub>
                          </m:e>
                        </m:nary>
                        <m:r>
                          <a:rPr lang="ru-RU" sz="23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2300" i="1">
                                <a:effectLst/>
                                <a:latin typeface="Cambria Math" panose="02040503050406030204" pitchFamily="18" charset="0"/>
                              </a:rPr>
                            </m:ctrlPr>
                          </m:sSubPr>
                          <m:e>
                            <m:r>
                              <a:rPr lang="ru-RU" sz="2300" i="1">
                                <a:effectLst/>
                                <a:latin typeface="Cambria Math" panose="02040503050406030204" pitchFamily="18" charset="0"/>
                                <a:ea typeface="Calibri" panose="020F0502020204030204" pitchFamily="34" charset="0"/>
                                <a:cs typeface="Times New Roman" panose="02020603050405020304" pitchFamily="18" charset="0"/>
                              </a:rPr>
                              <m:t>𝐾</m:t>
                            </m:r>
                          </m:e>
                          <m:sub>
                            <m:r>
                              <a:rPr lang="ru-RU" sz="23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ru-RU" sz="2300" i="1">
                            <a:effectLst/>
                            <a:latin typeface="Cambria Math" panose="02040503050406030204" pitchFamily="18" charset="0"/>
                            <a:ea typeface="Calibri" panose="020F0502020204030204" pitchFamily="34" charset="0"/>
                            <a:cs typeface="Times New Roman" panose="02020603050405020304" pitchFamily="18" charset="0"/>
                          </a:rPr>
                          <m:t>(</m:t>
                        </m:r>
                        <m:r>
                          <a:rPr lang="ru-RU" sz="2300" i="1">
                            <a:effectLst/>
                            <a:latin typeface="Cambria Math" panose="02040503050406030204" pitchFamily="18" charset="0"/>
                            <a:ea typeface="Calibri" panose="020F0502020204030204" pitchFamily="34" charset="0"/>
                            <a:cs typeface="Times New Roman" panose="02020603050405020304" pitchFamily="18" charset="0"/>
                          </a:rPr>
                          <m:t>𝑡</m:t>
                        </m:r>
                        <m:r>
                          <a:rPr lang="ru-RU" sz="2300" i="1">
                            <a:effectLst/>
                            <a:latin typeface="Cambria Math" panose="02040503050406030204" pitchFamily="18" charset="0"/>
                            <a:ea typeface="Calibri" panose="020F0502020204030204" pitchFamily="34" charset="0"/>
                            <a:cs typeface="Times New Roman" panose="02020603050405020304" pitchFamily="18" charset="0"/>
                          </a:rPr>
                          <m:t>)</m:t>
                        </m:r>
                      </m:e>
                    </m:d>
                  </m:oMath>
                </a14:m>
                <a:r>
                  <a:rPr lang="en-US" sz="2300" dirty="0">
                    <a:latin typeface="Arial" panose="020B0604020202020204" pitchFamily="34" charset="0"/>
                    <a:cs typeface="Arial" panose="020B0604020202020204" pitchFamily="34" charset="0"/>
                  </a:rPr>
                  <a:t> </a:t>
                </a:r>
              </a:p>
              <a:p>
                <a:pPr marL="0" lvl="0" indent="0" algn="ctr">
                  <a:lnSpc>
                    <a:spcPct val="110000"/>
                  </a:lnSpc>
                  <a:buNone/>
                </a:pPr>
                <a14:m>
                  <m:oMath xmlns:m="http://schemas.openxmlformats.org/officeDocument/2006/math">
                    <m:sSub>
                      <m:sSubPr>
                        <m:ctrlPr>
                          <a:rPr lang="ru-RU" sz="2300" i="1" smtClean="0">
                            <a:effectLst/>
                            <a:latin typeface="Cambria Math" panose="02040503050406030204" pitchFamily="18" charset="0"/>
                          </a:rPr>
                        </m:ctrlPr>
                      </m:sSubPr>
                      <m:e>
                        <m:r>
                          <a:rPr lang="en-US" sz="2300" i="1">
                            <a:effectLst/>
                            <a:latin typeface="Cambria Math" panose="02040503050406030204" pitchFamily="18" charset="0"/>
                            <a:ea typeface="Calibri" panose="020F0502020204030204" pitchFamily="34" charset="0"/>
                            <a:cs typeface="Times New Roman" panose="02020603050405020304" pitchFamily="18" charset="0"/>
                          </a:rPr>
                          <m:t>𝐾</m:t>
                        </m:r>
                      </m:e>
                      <m:sub>
                        <m:r>
                          <a:rPr lang="en-US" sz="2300" i="1">
                            <a:effectLst/>
                            <a:latin typeface="Cambria Math" panose="02040503050406030204" pitchFamily="18" charset="0"/>
                            <a:ea typeface="Calibri" panose="020F0502020204030204" pitchFamily="34" charset="0"/>
                            <a:cs typeface="Times New Roman" panose="02020603050405020304" pitchFamily="18" charset="0"/>
                          </a:rPr>
                          <m:t>𝑗</m:t>
                        </m:r>
                      </m:sub>
                    </m:sSub>
                    <m:d>
                      <m:dPr>
                        <m:ctrlPr>
                          <a:rPr lang="ru-RU" sz="2300" i="1">
                            <a:effectLst/>
                            <a:latin typeface="Cambria Math" panose="02040503050406030204" pitchFamily="18" charset="0"/>
                          </a:rPr>
                        </m:ctrlPr>
                      </m:dPr>
                      <m:e>
                        <m:r>
                          <a:rPr lang="en-US" sz="2300" i="1">
                            <a:effectLst/>
                            <a:latin typeface="Cambria Math" panose="02040503050406030204" pitchFamily="18" charset="0"/>
                            <a:ea typeface="Calibri" panose="020F0502020204030204" pitchFamily="34" charset="0"/>
                            <a:cs typeface="Times New Roman" panose="02020603050405020304" pitchFamily="18" charset="0"/>
                          </a:rPr>
                          <m:t>𝑡</m:t>
                        </m:r>
                        <m:r>
                          <a:rPr lang="ru-RU" sz="2300" i="1">
                            <a:effectLst/>
                            <a:latin typeface="Cambria Math" panose="02040503050406030204" pitchFamily="18" charset="0"/>
                            <a:ea typeface="Calibri" panose="020F0502020204030204" pitchFamily="34" charset="0"/>
                            <a:cs typeface="Times New Roman" panose="02020603050405020304" pitchFamily="18" charset="0"/>
                          </a:rPr>
                          <m:t>+1</m:t>
                        </m:r>
                      </m:e>
                    </m:d>
                    <m:r>
                      <a:rPr lang="ru-RU" sz="2300" i="1">
                        <a:effectLst/>
                        <a:latin typeface="Cambria Math" panose="02040503050406030204" pitchFamily="18" charset="0"/>
                        <a:ea typeface="Calibri" panose="020F0502020204030204" pitchFamily="34" charset="0"/>
                        <a:cs typeface="Times New Roman" panose="02020603050405020304" pitchFamily="18" charset="0"/>
                      </a:rPr>
                      <m:t>=</m:t>
                    </m:r>
                    <m:r>
                      <a:rPr lang="ru-RU" sz="2300" i="1">
                        <a:effectLst/>
                        <a:latin typeface="Cambria Math" panose="02040503050406030204" pitchFamily="18" charset="0"/>
                        <a:ea typeface="Calibri" panose="020F0502020204030204" pitchFamily="34" charset="0"/>
                        <a:cs typeface="Times New Roman" panose="02020603050405020304" pitchFamily="18" charset="0"/>
                      </a:rPr>
                      <m:t>𝑓</m:t>
                    </m:r>
                    <m:d>
                      <m:dPr>
                        <m:begChr m:val="["/>
                        <m:endChr m:val="]"/>
                        <m:ctrlPr>
                          <a:rPr lang="ru-RU" sz="2300" i="1">
                            <a:effectLst/>
                            <a:latin typeface="Cambria Math" panose="02040503050406030204" pitchFamily="18" charset="0"/>
                          </a:rPr>
                        </m:ctrlPr>
                      </m:dPr>
                      <m:e>
                        <m:nary>
                          <m:naryPr>
                            <m:chr m:val="∑"/>
                            <m:limLoc m:val="undOvr"/>
                            <m:ctrlPr>
                              <a:rPr lang="ru-RU" sz="2300" i="1">
                                <a:effectLst/>
                                <a:latin typeface="Cambria Math" panose="02040503050406030204" pitchFamily="18" charset="0"/>
                              </a:rPr>
                            </m:ctrlPr>
                          </m:naryPr>
                          <m:sub>
                            <m:r>
                              <a:rPr lang="en-US" sz="2300" i="1">
                                <a:effectLst/>
                                <a:latin typeface="Cambria Math" panose="02040503050406030204" pitchFamily="18" charset="0"/>
                                <a:ea typeface="Calibri" panose="020F0502020204030204" pitchFamily="34" charset="0"/>
                                <a:cs typeface="Times New Roman" panose="02020603050405020304" pitchFamily="18" charset="0"/>
                              </a:rPr>
                              <m:t>𝑖</m:t>
                            </m:r>
                            <m:r>
                              <a:rPr lang="ru-RU" sz="2300" i="1">
                                <a:effectLst/>
                                <a:latin typeface="Cambria Math" panose="02040503050406030204" pitchFamily="18" charset="0"/>
                                <a:ea typeface="Calibri" panose="020F0502020204030204" pitchFamily="34" charset="0"/>
                                <a:cs typeface="Times New Roman" panose="02020603050405020304" pitchFamily="18" charset="0"/>
                              </a:rPr>
                              <m:t>=1</m:t>
                            </m:r>
                          </m:sub>
                          <m:sup>
                            <m:r>
                              <a:rPr lang="en-US" sz="2300" i="1">
                                <a:effectLst/>
                                <a:latin typeface="Cambria Math" panose="02040503050406030204" pitchFamily="18" charset="0"/>
                                <a:ea typeface="Calibri" panose="020F0502020204030204" pitchFamily="34" charset="0"/>
                                <a:cs typeface="Times New Roman" panose="02020603050405020304" pitchFamily="18" charset="0"/>
                              </a:rPr>
                              <m:t>𝑁</m:t>
                            </m:r>
                          </m:sup>
                          <m:e>
                            <m:sSub>
                              <m:sSubPr>
                                <m:ctrlPr>
                                  <a:rPr lang="ru-RU" sz="2300" i="1">
                                    <a:effectLst/>
                                    <a:latin typeface="Cambria Math" panose="02040503050406030204" pitchFamily="18" charset="0"/>
                                  </a:rPr>
                                </m:ctrlPr>
                              </m:sSubPr>
                              <m:e>
                                <m:r>
                                  <a:rPr lang="en-US" sz="2300" i="1">
                                    <a:effectLst/>
                                    <a:latin typeface="Cambria Math" panose="02040503050406030204" pitchFamily="18" charset="0"/>
                                    <a:ea typeface="Calibri" panose="020F0502020204030204" pitchFamily="34" charset="0"/>
                                    <a:cs typeface="Times New Roman" panose="02020603050405020304" pitchFamily="18" charset="0"/>
                                  </a:rPr>
                                  <m:t>𝑤</m:t>
                                </m:r>
                              </m:e>
                              <m:sub>
                                <m:r>
                                  <a:rPr lang="en-US" sz="2300" i="1">
                                    <a:effectLst/>
                                    <a:latin typeface="Cambria Math" panose="02040503050406030204" pitchFamily="18" charset="0"/>
                                    <a:ea typeface="Calibri" panose="020F0502020204030204" pitchFamily="34" charset="0"/>
                                    <a:cs typeface="Times New Roman" panose="02020603050405020304" pitchFamily="18" charset="0"/>
                                  </a:rPr>
                                  <m:t>𝑖𝑗</m:t>
                                </m:r>
                              </m:sub>
                            </m:sSub>
                          </m:e>
                        </m:nary>
                        <m:sSub>
                          <m:sSubPr>
                            <m:ctrlPr>
                              <a:rPr lang="ru-RU" sz="2300" i="1">
                                <a:effectLst/>
                                <a:latin typeface="Cambria Math" panose="02040503050406030204" pitchFamily="18" charset="0"/>
                              </a:rPr>
                            </m:ctrlPr>
                          </m:sSubPr>
                          <m:e>
                            <m:r>
                              <a:rPr lang="ru-RU" sz="2300" i="1">
                                <a:effectLst/>
                                <a:latin typeface="Cambria Math" panose="02040503050406030204" pitchFamily="18" charset="0"/>
                                <a:ea typeface="Calibri" panose="020F0502020204030204" pitchFamily="34" charset="0"/>
                                <a:cs typeface="Times New Roman" panose="02020603050405020304" pitchFamily="18" charset="0"/>
                              </a:rPr>
                              <m:t>𝐾</m:t>
                            </m:r>
                          </m:e>
                          <m:sub>
                            <m:r>
                              <a:rPr lang="ru-RU" sz="23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ru-RU" sz="2300" i="1">
                            <a:effectLst/>
                            <a:latin typeface="Cambria Math" panose="02040503050406030204" pitchFamily="18" charset="0"/>
                            <a:ea typeface="Calibri" panose="020F0502020204030204" pitchFamily="34" charset="0"/>
                            <a:cs typeface="Times New Roman" panose="02020603050405020304" pitchFamily="18" charset="0"/>
                          </a:rPr>
                          <m:t>(</m:t>
                        </m:r>
                        <m:r>
                          <a:rPr lang="ru-RU" sz="2300" i="1">
                            <a:effectLst/>
                            <a:latin typeface="Cambria Math" panose="02040503050406030204" pitchFamily="18" charset="0"/>
                            <a:ea typeface="Calibri" panose="020F0502020204030204" pitchFamily="34" charset="0"/>
                            <a:cs typeface="Times New Roman" panose="02020603050405020304" pitchFamily="18" charset="0"/>
                          </a:rPr>
                          <m:t>𝑡</m:t>
                        </m:r>
                        <m:r>
                          <a:rPr lang="ru-RU" sz="2300" i="1">
                            <a:effectLst/>
                            <a:latin typeface="Cambria Math" panose="02040503050406030204" pitchFamily="18" charset="0"/>
                            <a:ea typeface="Calibri" panose="020F0502020204030204" pitchFamily="34" charset="0"/>
                            <a:cs typeface="Times New Roman" panose="02020603050405020304" pitchFamily="18" charset="0"/>
                          </a:rPr>
                          <m:t>)</m:t>
                        </m:r>
                      </m:e>
                    </m:d>
                  </m:oMath>
                </a14:m>
                <a:r>
                  <a:rPr lang="en-US" sz="2300" dirty="0">
                    <a:latin typeface="Arial" panose="020B0604020202020204" pitchFamily="34" charset="0"/>
                    <a:cs typeface="Arial" panose="020B0604020202020204" pitchFamily="34" charset="0"/>
                  </a:rPr>
                  <a:t> </a:t>
                </a:r>
              </a:p>
              <a:p>
                <a:pPr marL="0" lvl="0" indent="0" algn="ctr">
                  <a:lnSpc>
                    <a:spcPct val="110000"/>
                  </a:lnSpc>
                  <a:buNone/>
                </a:pPr>
                <a14:m>
                  <m:oMath xmlns:m="http://schemas.openxmlformats.org/officeDocument/2006/math">
                    <m:r>
                      <a:rPr lang="ru-RU" sz="2300" i="1" smtClean="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2300" i="1">
                            <a:effectLst/>
                            <a:latin typeface="Cambria Math" panose="02040503050406030204" pitchFamily="18" charset="0"/>
                          </a:rPr>
                        </m:ctrlPr>
                      </m:sSubPr>
                      <m:e>
                        <m:r>
                          <a:rPr lang="en-US" sz="2300" i="1">
                            <a:effectLst/>
                            <a:latin typeface="Cambria Math" panose="02040503050406030204" pitchFamily="18" charset="0"/>
                            <a:ea typeface="Calibri" panose="020F0502020204030204" pitchFamily="34" charset="0"/>
                            <a:cs typeface="Times New Roman" panose="02020603050405020304" pitchFamily="18" charset="0"/>
                          </a:rPr>
                          <m:t>𝐾</m:t>
                        </m:r>
                      </m:e>
                      <m:sub>
                        <m:r>
                          <a:rPr lang="en-US" sz="2300" i="1">
                            <a:effectLst/>
                            <a:latin typeface="Cambria Math" panose="02040503050406030204" pitchFamily="18" charset="0"/>
                            <a:ea typeface="Calibri" panose="020F0502020204030204" pitchFamily="34" charset="0"/>
                            <a:cs typeface="Times New Roman" panose="02020603050405020304" pitchFamily="18" charset="0"/>
                          </a:rPr>
                          <m:t>𝑗</m:t>
                        </m:r>
                      </m:sub>
                    </m:sSub>
                    <m:d>
                      <m:dPr>
                        <m:ctrlPr>
                          <a:rPr lang="ru-RU" sz="2300" i="1">
                            <a:effectLst/>
                            <a:latin typeface="Cambria Math" panose="02040503050406030204" pitchFamily="18" charset="0"/>
                          </a:rPr>
                        </m:ctrlPr>
                      </m:dPr>
                      <m:e>
                        <m:r>
                          <a:rPr lang="en-US" sz="2300" i="1">
                            <a:effectLst/>
                            <a:latin typeface="Cambria Math" panose="02040503050406030204" pitchFamily="18" charset="0"/>
                            <a:ea typeface="Calibri" panose="020F0502020204030204" pitchFamily="34" charset="0"/>
                            <a:cs typeface="Times New Roman" panose="02020603050405020304" pitchFamily="18" charset="0"/>
                          </a:rPr>
                          <m:t>𝑡</m:t>
                        </m:r>
                        <m:r>
                          <a:rPr lang="ru-RU" sz="2300" i="1">
                            <a:effectLst/>
                            <a:latin typeface="Cambria Math" panose="02040503050406030204" pitchFamily="18" charset="0"/>
                            <a:ea typeface="Calibri" panose="020F0502020204030204" pitchFamily="34" charset="0"/>
                            <a:cs typeface="Times New Roman" panose="02020603050405020304" pitchFamily="18" charset="0"/>
                          </a:rPr>
                          <m:t>+1</m:t>
                        </m:r>
                      </m:e>
                    </m:d>
                    <m:r>
                      <a:rPr lang="ru-RU" sz="2300" i="1">
                        <a:effectLst/>
                        <a:latin typeface="Cambria Math" panose="02040503050406030204" pitchFamily="18" charset="0"/>
                        <a:ea typeface="Calibri" panose="020F0502020204030204" pitchFamily="34" charset="0"/>
                        <a:cs typeface="Times New Roman" panose="02020603050405020304" pitchFamily="18" charset="0"/>
                      </a:rPr>
                      <m:t>=</m:t>
                    </m:r>
                    <m:r>
                      <a:rPr lang="ru-RU" sz="2300" i="1">
                        <a:effectLst/>
                        <a:latin typeface="Cambria Math" panose="02040503050406030204" pitchFamily="18" charset="0"/>
                        <a:ea typeface="Calibri" panose="020F0502020204030204" pitchFamily="34" charset="0"/>
                        <a:cs typeface="Times New Roman" panose="02020603050405020304" pitchFamily="18" charset="0"/>
                      </a:rPr>
                      <m:t>𝑓</m:t>
                    </m:r>
                    <m:d>
                      <m:dPr>
                        <m:begChr m:val="["/>
                        <m:endChr m:val="]"/>
                        <m:ctrlPr>
                          <a:rPr lang="ru-RU" sz="2300" i="1">
                            <a:effectLst/>
                            <a:latin typeface="Cambria Math" panose="02040503050406030204" pitchFamily="18" charset="0"/>
                          </a:rPr>
                        </m:ctrlPr>
                      </m:dPr>
                      <m:e>
                        <m:nary>
                          <m:naryPr>
                            <m:chr m:val="∑"/>
                            <m:limLoc m:val="undOvr"/>
                            <m:ctrlPr>
                              <a:rPr lang="ru-RU" sz="2300" i="1">
                                <a:effectLst/>
                                <a:latin typeface="Cambria Math" panose="02040503050406030204" pitchFamily="18" charset="0"/>
                              </a:rPr>
                            </m:ctrlPr>
                          </m:naryPr>
                          <m:sub>
                            <m:r>
                              <a:rPr lang="en-US" sz="2300" i="1">
                                <a:effectLst/>
                                <a:latin typeface="Cambria Math" panose="02040503050406030204" pitchFamily="18" charset="0"/>
                                <a:ea typeface="Calibri" panose="020F0502020204030204" pitchFamily="34" charset="0"/>
                                <a:cs typeface="Times New Roman" panose="02020603050405020304" pitchFamily="18" charset="0"/>
                              </a:rPr>
                              <m:t>𝑖</m:t>
                            </m:r>
                            <m:r>
                              <a:rPr lang="ru-RU" sz="2300" i="1">
                                <a:effectLst/>
                                <a:latin typeface="Cambria Math" panose="02040503050406030204" pitchFamily="18" charset="0"/>
                                <a:ea typeface="Calibri" panose="020F0502020204030204" pitchFamily="34" charset="0"/>
                                <a:cs typeface="Times New Roman" panose="02020603050405020304" pitchFamily="18" charset="0"/>
                              </a:rPr>
                              <m:t>=1</m:t>
                            </m:r>
                          </m:sub>
                          <m:sup>
                            <m:r>
                              <a:rPr lang="en-US" sz="2300" i="1">
                                <a:effectLst/>
                                <a:latin typeface="Cambria Math" panose="02040503050406030204" pitchFamily="18" charset="0"/>
                                <a:ea typeface="Calibri" panose="020F0502020204030204" pitchFamily="34" charset="0"/>
                                <a:cs typeface="Times New Roman" panose="02020603050405020304" pitchFamily="18" charset="0"/>
                              </a:rPr>
                              <m:t>𝑁</m:t>
                            </m:r>
                          </m:sup>
                          <m:e>
                            <m:sSub>
                              <m:sSubPr>
                                <m:ctrlPr>
                                  <a:rPr lang="ru-RU" sz="2300" i="1">
                                    <a:effectLst/>
                                    <a:latin typeface="Cambria Math" panose="02040503050406030204" pitchFamily="18" charset="0"/>
                                  </a:rPr>
                                </m:ctrlPr>
                              </m:sSubPr>
                              <m:e>
                                <m:r>
                                  <a:rPr lang="en-US" sz="2300" i="1">
                                    <a:effectLst/>
                                    <a:latin typeface="Cambria Math" panose="02040503050406030204" pitchFamily="18" charset="0"/>
                                    <a:ea typeface="Calibri" panose="020F0502020204030204" pitchFamily="34" charset="0"/>
                                    <a:cs typeface="Times New Roman" panose="02020603050405020304" pitchFamily="18" charset="0"/>
                                  </a:rPr>
                                  <m:t>𝑤</m:t>
                                </m:r>
                              </m:e>
                              <m:sub>
                                <m:r>
                                  <a:rPr lang="en-US" sz="2300" i="1">
                                    <a:effectLst/>
                                    <a:latin typeface="Cambria Math" panose="02040503050406030204" pitchFamily="18" charset="0"/>
                                    <a:ea typeface="Calibri" panose="020F0502020204030204" pitchFamily="34" charset="0"/>
                                    <a:cs typeface="Times New Roman" panose="02020603050405020304" pitchFamily="18" charset="0"/>
                                  </a:rPr>
                                  <m:t>𝑖𝑗</m:t>
                                </m:r>
                              </m:sub>
                            </m:sSub>
                          </m:e>
                        </m:nary>
                        <m:sSub>
                          <m:sSubPr>
                            <m:ctrlPr>
                              <a:rPr lang="ru-RU" sz="2300" i="1">
                                <a:effectLst/>
                                <a:latin typeface="Cambria Math" panose="02040503050406030204" pitchFamily="18" charset="0"/>
                              </a:rPr>
                            </m:ctrlPr>
                          </m:sSubPr>
                          <m:e>
                            <m:r>
                              <a:rPr lang="ru-RU" sz="2300" i="1">
                                <a:effectLst/>
                                <a:latin typeface="Cambria Math" panose="02040503050406030204" pitchFamily="18" charset="0"/>
                                <a:ea typeface="Calibri" panose="020F0502020204030204" pitchFamily="34" charset="0"/>
                                <a:cs typeface="Times New Roman" panose="02020603050405020304" pitchFamily="18" charset="0"/>
                              </a:rPr>
                              <m:t>𝐾</m:t>
                            </m:r>
                          </m:e>
                          <m:sub>
                            <m:r>
                              <a:rPr lang="ru-RU" sz="23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ru-RU" sz="2300" i="1">
                            <a:effectLst/>
                            <a:latin typeface="Cambria Math" panose="02040503050406030204" pitchFamily="18" charset="0"/>
                            <a:ea typeface="Calibri" panose="020F0502020204030204" pitchFamily="34" charset="0"/>
                            <a:cs typeface="Times New Roman" panose="02020603050405020304" pitchFamily="18" charset="0"/>
                          </a:rPr>
                          <m:t>(</m:t>
                        </m:r>
                        <m:r>
                          <a:rPr lang="ru-RU" sz="2300" i="1">
                            <a:effectLst/>
                            <a:latin typeface="Cambria Math" panose="02040503050406030204" pitchFamily="18" charset="0"/>
                            <a:ea typeface="Calibri" panose="020F0502020204030204" pitchFamily="34" charset="0"/>
                            <a:cs typeface="Times New Roman" panose="02020603050405020304" pitchFamily="18" charset="0"/>
                          </a:rPr>
                          <m:t>𝑡</m:t>
                        </m:r>
                        <m:r>
                          <a:rPr lang="ru-RU" sz="2300" i="1">
                            <a:effectLst/>
                            <a:latin typeface="Cambria Math" panose="02040503050406030204" pitchFamily="18" charset="0"/>
                            <a:ea typeface="Calibri" panose="020F0502020204030204" pitchFamily="34" charset="0"/>
                            <a:cs typeface="Times New Roman" panose="02020603050405020304" pitchFamily="18" charset="0"/>
                          </a:rPr>
                          <m:t>)</m:t>
                        </m:r>
                      </m:e>
                    </m:d>
                  </m:oMath>
                </a14:m>
                <a:r>
                  <a:rPr lang="en-US" sz="2300" dirty="0">
                    <a:latin typeface="Arial" panose="020B0604020202020204" pitchFamily="34" charset="0"/>
                    <a:cs typeface="Arial" panose="020B0604020202020204" pitchFamily="34" charset="0"/>
                  </a:rPr>
                  <a:t> </a:t>
                </a:r>
              </a:p>
              <a:p>
                <a:pPr marL="0" lvl="0" indent="0" algn="ctr">
                  <a:lnSpc>
                    <a:spcPct val="110000"/>
                  </a:lnSpc>
                  <a:buNone/>
                </a:pPr>
                <a14:m>
                  <m:oMath xmlns:m="http://schemas.openxmlformats.org/officeDocument/2006/math">
                    <m:sSub>
                      <m:sSubPr>
                        <m:ctrlPr>
                          <a:rPr lang="ru-RU" sz="2300" i="1" smtClean="0">
                            <a:effectLst/>
                            <a:latin typeface="Cambria Math" panose="02040503050406030204" pitchFamily="18" charset="0"/>
                          </a:rPr>
                        </m:ctrlPr>
                      </m:sSubPr>
                      <m:e>
                        <m:r>
                          <a:rPr lang="en-US" sz="2300" i="1">
                            <a:effectLst/>
                            <a:latin typeface="Cambria Math" panose="02040503050406030204" pitchFamily="18" charset="0"/>
                            <a:ea typeface="Calibri" panose="020F0502020204030204" pitchFamily="34" charset="0"/>
                            <a:cs typeface="Times New Roman" panose="02020603050405020304" pitchFamily="18" charset="0"/>
                          </a:rPr>
                          <m:t>𝐾</m:t>
                        </m:r>
                      </m:e>
                      <m:sub>
                        <m:r>
                          <a:rPr lang="en-US" sz="2300" i="1">
                            <a:effectLst/>
                            <a:latin typeface="Cambria Math" panose="02040503050406030204" pitchFamily="18" charset="0"/>
                            <a:ea typeface="Calibri" panose="020F0502020204030204" pitchFamily="34" charset="0"/>
                            <a:cs typeface="Times New Roman" panose="02020603050405020304" pitchFamily="18" charset="0"/>
                          </a:rPr>
                          <m:t>𝑗</m:t>
                        </m:r>
                      </m:sub>
                    </m:sSub>
                    <m:d>
                      <m:dPr>
                        <m:ctrlPr>
                          <a:rPr lang="ru-RU" sz="2300" i="1">
                            <a:effectLst/>
                            <a:latin typeface="Cambria Math" panose="02040503050406030204" pitchFamily="18" charset="0"/>
                          </a:rPr>
                        </m:ctrlPr>
                      </m:dPr>
                      <m:e>
                        <m:r>
                          <a:rPr lang="en-US" sz="2300" i="1">
                            <a:effectLst/>
                            <a:latin typeface="Cambria Math" panose="02040503050406030204" pitchFamily="18" charset="0"/>
                            <a:ea typeface="Calibri" panose="020F0502020204030204" pitchFamily="34" charset="0"/>
                            <a:cs typeface="Times New Roman" panose="02020603050405020304" pitchFamily="18" charset="0"/>
                          </a:rPr>
                          <m:t>𝑡</m:t>
                        </m:r>
                        <m:r>
                          <a:rPr lang="ru-RU" sz="2300" i="1">
                            <a:effectLst/>
                            <a:latin typeface="Cambria Math" panose="02040503050406030204" pitchFamily="18" charset="0"/>
                            <a:ea typeface="Calibri" panose="020F0502020204030204" pitchFamily="34" charset="0"/>
                            <a:cs typeface="Times New Roman" panose="02020603050405020304" pitchFamily="18" charset="0"/>
                          </a:rPr>
                          <m:t>+1</m:t>
                        </m:r>
                      </m:e>
                    </m:d>
                    <m:r>
                      <a:rPr lang="ru-RU" sz="2300" i="1">
                        <a:effectLst/>
                        <a:latin typeface="Cambria Math" panose="02040503050406030204" pitchFamily="18" charset="0"/>
                        <a:ea typeface="Calibri" panose="020F0502020204030204" pitchFamily="34" charset="0"/>
                        <a:cs typeface="Times New Roman" panose="02020603050405020304" pitchFamily="18" charset="0"/>
                      </a:rPr>
                      <m:t>=</m:t>
                    </m:r>
                    <m:r>
                      <a:rPr lang="ru-RU" sz="2300" i="1">
                        <a:effectLst/>
                        <a:latin typeface="Cambria Math" panose="02040503050406030204" pitchFamily="18" charset="0"/>
                        <a:ea typeface="Calibri" panose="020F0502020204030204" pitchFamily="34" charset="0"/>
                        <a:cs typeface="Times New Roman" panose="02020603050405020304" pitchFamily="18" charset="0"/>
                      </a:rPr>
                      <m:t>𝑓</m:t>
                    </m:r>
                    <m:d>
                      <m:dPr>
                        <m:begChr m:val="["/>
                        <m:endChr m:val="]"/>
                        <m:ctrlPr>
                          <a:rPr lang="ru-RU" sz="2300" i="1">
                            <a:effectLst/>
                            <a:latin typeface="Cambria Math" panose="02040503050406030204" pitchFamily="18" charset="0"/>
                          </a:rPr>
                        </m:ctrlPr>
                      </m:dPr>
                      <m:e>
                        <m:nary>
                          <m:naryPr>
                            <m:chr m:val="∑"/>
                            <m:limLoc m:val="undOvr"/>
                            <m:ctrlPr>
                              <a:rPr lang="ru-RU" sz="2300" i="1">
                                <a:effectLst/>
                                <a:latin typeface="Cambria Math" panose="02040503050406030204" pitchFamily="18" charset="0"/>
                              </a:rPr>
                            </m:ctrlPr>
                          </m:naryPr>
                          <m:sub>
                            <m:r>
                              <a:rPr lang="en-US" sz="2300" i="1">
                                <a:effectLst/>
                                <a:latin typeface="Cambria Math" panose="02040503050406030204" pitchFamily="18" charset="0"/>
                                <a:ea typeface="Calibri" panose="020F0502020204030204" pitchFamily="34" charset="0"/>
                                <a:cs typeface="Times New Roman" panose="02020603050405020304" pitchFamily="18" charset="0"/>
                              </a:rPr>
                              <m:t>𝑖</m:t>
                            </m:r>
                            <m:r>
                              <a:rPr lang="ru-RU" sz="2300" i="1">
                                <a:effectLst/>
                                <a:latin typeface="Cambria Math" panose="02040503050406030204" pitchFamily="18" charset="0"/>
                                <a:ea typeface="Calibri" panose="020F0502020204030204" pitchFamily="34" charset="0"/>
                                <a:cs typeface="Times New Roman" panose="02020603050405020304" pitchFamily="18" charset="0"/>
                              </a:rPr>
                              <m:t>=1</m:t>
                            </m:r>
                          </m:sub>
                          <m:sup>
                            <m:r>
                              <a:rPr lang="en-US" sz="2300" i="1">
                                <a:effectLst/>
                                <a:latin typeface="Cambria Math" panose="02040503050406030204" pitchFamily="18" charset="0"/>
                                <a:ea typeface="Calibri" panose="020F0502020204030204" pitchFamily="34" charset="0"/>
                                <a:cs typeface="Times New Roman" panose="02020603050405020304" pitchFamily="18" charset="0"/>
                              </a:rPr>
                              <m:t>𝑁</m:t>
                            </m:r>
                          </m:sup>
                          <m:e>
                            <m:sSub>
                              <m:sSubPr>
                                <m:ctrlPr>
                                  <a:rPr lang="ru-RU" sz="2300" i="1">
                                    <a:effectLst/>
                                    <a:latin typeface="Cambria Math" panose="02040503050406030204" pitchFamily="18" charset="0"/>
                                  </a:rPr>
                                </m:ctrlPr>
                              </m:sSubPr>
                              <m:e>
                                <m:r>
                                  <a:rPr lang="en-US" sz="2300" i="1">
                                    <a:effectLst/>
                                    <a:latin typeface="Cambria Math" panose="02040503050406030204" pitchFamily="18" charset="0"/>
                                    <a:ea typeface="Calibri" panose="020F0502020204030204" pitchFamily="34" charset="0"/>
                                    <a:cs typeface="Times New Roman" panose="02020603050405020304" pitchFamily="18" charset="0"/>
                                  </a:rPr>
                                  <m:t>𝑤</m:t>
                                </m:r>
                              </m:e>
                              <m:sub>
                                <m:r>
                                  <a:rPr lang="en-US" sz="2300" i="1">
                                    <a:effectLst/>
                                    <a:latin typeface="Cambria Math" panose="02040503050406030204" pitchFamily="18" charset="0"/>
                                    <a:ea typeface="Calibri" panose="020F0502020204030204" pitchFamily="34" charset="0"/>
                                    <a:cs typeface="Times New Roman" panose="02020603050405020304" pitchFamily="18" charset="0"/>
                                  </a:rPr>
                                  <m:t>𝑖𝑗</m:t>
                                </m:r>
                              </m:sub>
                            </m:sSub>
                          </m:e>
                        </m:nary>
                        <m:sSub>
                          <m:sSubPr>
                            <m:ctrlPr>
                              <a:rPr lang="ru-RU" sz="2300" i="1">
                                <a:effectLst/>
                                <a:latin typeface="Cambria Math" panose="02040503050406030204" pitchFamily="18" charset="0"/>
                              </a:rPr>
                            </m:ctrlPr>
                          </m:sSubPr>
                          <m:e>
                            <m:r>
                              <a:rPr lang="ru-RU" sz="2300" i="1">
                                <a:effectLst/>
                                <a:latin typeface="Cambria Math" panose="02040503050406030204" pitchFamily="18" charset="0"/>
                                <a:ea typeface="Calibri" panose="020F0502020204030204" pitchFamily="34" charset="0"/>
                                <a:cs typeface="Times New Roman" panose="02020603050405020304" pitchFamily="18" charset="0"/>
                              </a:rPr>
                              <m:t>∆</m:t>
                            </m:r>
                            <m:r>
                              <a:rPr lang="ru-RU" sz="2300" i="1">
                                <a:effectLst/>
                                <a:latin typeface="Cambria Math" panose="02040503050406030204" pitchFamily="18" charset="0"/>
                                <a:ea typeface="Calibri" panose="020F0502020204030204" pitchFamily="34" charset="0"/>
                                <a:cs typeface="Times New Roman" panose="02020603050405020304" pitchFamily="18" charset="0"/>
                              </a:rPr>
                              <m:t>𝐾</m:t>
                            </m:r>
                          </m:e>
                          <m:sub>
                            <m:r>
                              <a:rPr lang="ru-RU" sz="23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ru-RU" sz="2300" i="1">
                            <a:effectLst/>
                            <a:latin typeface="Cambria Math" panose="02040503050406030204" pitchFamily="18" charset="0"/>
                            <a:ea typeface="Calibri" panose="020F0502020204030204" pitchFamily="34" charset="0"/>
                            <a:cs typeface="Times New Roman" panose="02020603050405020304" pitchFamily="18" charset="0"/>
                          </a:rPr>
                          <m:t>(</m:t>
                        </m:r>
                        <m:r>
                          <a:rPr lang="ru-RU" sz="2300" i="1">
                            <a:effectLst/>
                            <a:latin typeface="Cambria Math" panose="02040503050406030204" pitchFamily="18" charset="0"/>
                            <a:ea typeface="Calibri" panose="020F0502020204030204" pitchFamily="34" charset="0"/>
                            <a:cs typeface="Times New Roman" panose="02020603050405020304" pitchFamily="18" charset="0"/>
                          </a:rPr>
                          <m:t>𝑡</m:t>
                        </m:r>
                        <m:r>
                          <a:rPr lang="ru-RU" sz="2300" i="1">
                            <a:effectLst/>
                            <a:latin typeface="Cambria Math" panose="02040503050406030204" pitchFamily="18" charset="0"/>
                            <a:ea typeface="Calibri" panose="020F0502020204030204" pitchFamily="34" charset="0"/>
                            <a:cs typeface="Times New Roman" panose="02020603050405020304" pitchFamily="18" charset="0"/>
                          </a:rPr>
                          <m:t>)</m:t>
                        </m:r>
                      </m:e>
                    </m:d>
                  </m:oMath>
                </a14:m>
                <a:r>
                  <a:rPr lang="en-US" sz="2300" dirty="0">
                    <a:latin typeface="Arial" panose="020B0604020202020204" pitchFamily="34" charset="0"/>
                    <a:cs typeface="Arial" panose="020B0604020202020204" pitchFamily="34" charset="0"/>
                  </a:rPr>
                  <a:t> </a:t>
                </a:r>
                <a:endParaRPr lang="ru-RU" sz="2300" dirty="0">
                  <a:latin typeface="Arial" panose="020B0604020202020204" pitchFamily="34" charset="0"/>
                  <a:cs typeface="Arial" panose="020B0604020202020204" pitchFamily="34" charset="0"/>
                </a:endParaRPr>
              </a:p>
            </p:txBody>
          </p:sp>
        </mc:Choice>
        <mc:Fallback>
          <p:sp>
            <p:nvSpPr>
              <p:cNvPr id="3" name="Объект 2"/>
              <p:cNvSpPr>
                <a:spLocks noGrp="1" noRot="1" noChangeAspect="1" noMove="1" noResize="1" noEditPoints="1" noAdjustHandles="1" noChangeArrowheads="1" noChangeShapeType="1" noTextEdit="1"/>
              </p:cNvSpPr>
              <p:nvPr>
                <p:ph idx="1"/>
              </p:nvPr>
            </p:nvSpPr>
            <p:spPr>
              <a:xfrm>
                <a:off x="628650" y="1370171"/>
                <a:ext cx="7886700" cy="4987179"/>
              </a:xfrm>
              <a:blipFill>
                <a:blip r:embed="rId2"/>
                <a:stretch>
                  <a:fillRect l="-1082" t="-1711" r="-1159" b="-2323"/>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AFB88E7B-7A0C-4907-9308-8A5BB7783A69}" type="slidenum">
              <a:rPr lang="ru-RU" smtClean="0">
                <a:solidFill>
                  <a:schemeClr val="tx1"/>
                </a:solidFill>
              </a:rPr>
              <a:pPr/>
              <a:t>15</a:t>
            </a:fld>
            <a:endParaRPr lang="ru-RU" dirty="0">
              <a:solidFill>
                <a:schemeClr val="tx1"/>
              </a:solidFill>
            </a:endParaRPr>
          </a:p>
        </p:txBody>
      </p:sp>
    </p:spTree>
    <p:extLst>
      <p:ext uri="{BB962C8B-B14F-4D97-AF65-F5344CB8AC3E}">
        <p14:creationId xmlns:p14="http://schemas.microsoft.com/office/powerpoint/2010/main" val="384699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71335"/>
            <a:ext cx="7886700" cy="721238"/>
          </a:xfrm>
        </p:spPr>
        <p:txBody>
          <a:bodyPr>
            <a:normAutofit/>
          </a:bodyPr>
          <a:lstStyle/>
          <a:p>
            <a:r>
              <a:rPr lang="ru-RU"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Вид особи</a:t>
            </a:r>
            <a:endParaRPr lang="ru-RU" dirty="0"/>
          </a:p>
        </p:txBody>
      </p:sp>
      <mc:AlternateContent xmlns:mc="http://schemas.openxmlformats.org/markup-compatibility/2006">
        <mc:Choice xmlns:a14="http://schemas.microsoft.com/office/drawing/2010/main" Requires="a14">
          <p:sp>
            <p:nvSpPr>
              <p:cNvPr id="3" name="Объект 2"/>
              <p:cNvSpPr>
                <a:spLocks noGrp="1"/>
              </p:cNvSpPr>
              <p:nvPr>
                <p:ph idx="1"/>
              </p:nvPr>
            </p:nvSpPr>
            <p:spPr>
              <a:xfrm>
                <a:off x="628650" y="1370171"/>
                <a:ext cx="7886700" cy="4987179"/>
              </a:xfrm>
            </p:spPr>
            <p:txBody>
              <a:bodyPr>
                <a:noAutofit/>
              </a:bodyPr>
              <a:lstStyle/>
              <a:p>
                <a:pPr marL="0" lvl="0" indent="0" algn="just">
                  <a:buNone/>
                </a:pPr>
                <a:r>
                  <a:rPr lang="ru-RU" sz="2300" dirty="0">
                    <a:effectLst/>
                    <a:latin typeface="Arial" panose="020B0604020202020204" pitchFamily="34" charset="0"/>
                    <a:ea typeface="Calibri" panose="020F0502020204030204" pitchFamily="34" charset="0"/>
                    <a:cs typeface="Arial" panose="020B0604020202020204" pitchFamily="34" charset="0"/>
                  </a:rPr>
                  <a:t>В рассматриваемом способе структурно-параметрической настройки особь выражается в виде состояния управляющих концептов и весов управляющих связей и выглядит следующим образо</a:t>
                </a:r>
                <a:r>
                  <a:rPr lang="ru-RU" sz="2300" dirty="0">
                    <a:latin typeface="Arial" panose="020B0604020202020204" pitchFamily="34" charset="0"/>
                    <a:ea typeface="Calibri" panose="020F0502020204030204" pitchFamily="34" charset="0"/>
                    <a:cs typeface="Arial" panose="020B0604020202020204" pitchFamily="34" charset="0"/>
                  </a:rPr>
                  <a:t>м</a:t>
                </a:r>
                <a:r>
                  <a:rPr lang="en-US" sz="2300" dirty="0">
                    <a:latin typeface="Arial" panose="020B0604020202020204" pitchFamily="34" charset="0"/>
                    <a:ea typeface="Calibri" panose="020F0502020204030204" pitchFamily="34" charset="0"/>
                    <a:cs typeface="Arial" panose="020B0604020202020204" pitchFamily="34" charset="0"/>
                  </a:rPr>
                  <a:t>:</a:t>
                </a:r>
                <a:endParaRPr lang="ru-RU" sz="2300" dirty="0">
                  <a:latin typeface="Arial" panose="020B0604020202020204" pitchFamily="34" charset="0"/>
                  <a:cs typeface="Arial" panose="020B0604020202020204" pitchFamily="34" charset="0"/>
                </a:endParaRPr>
              </a:p>
              <a:p>
                <a:pPr marL="0" lvl="0" indent="0" algn="just">
                  <a:buNone/>
                </a:pPr>
                <a:endParaRPr lang="en-US" sz="2300" dirty="0">
                  <a:latin typeface="Arial" panose="020B0604020202020204" pitchFamily="34" charset="0"/>
                  <a:cs typeface="Arial" panose="020B0604020202020204" pitchFamily="34" charset="0"/>
                </a:endParaRPr>
              </a:p>
              <a:p>
                <a:pPr marL="0" lvl="0" indent="0" algn="just">
                  <a:buNone/>
                </a:pPr>
                <a:endParaRPr lang="en-US" sz="2300" dirty="0">
                  <a:latin typeface="Arial" panose="020B0604020202020204" pitchFamily="34" charset="0"/>
                  <a:cs typeface="Arial" panose="020B0604020202020204" pitchFamily="34" charset="0"/>
                </a:endParaRPr>
              </a:p>
              <a:p>
                <a:pPr marL="0" lvl="0" indent="0" algn="just">
                  <a:buNone/>
                </a:pPr>
                <a:endParaRPr lang="en-US" sz="2300" dirty="0">
                  <a:effectLst/>
                  <a:latin typeface="Arial" panose="020B0604020202020204" pitchFamily="34" charset="0"/>
                  <a:ea typeface="Calibri" panose="020F0502020204030204" pitchFamily="34" charset="0"/>
                  <a:cs typeface="Arial" panose="020B0604020202020204" pitchFamily="34" charset="0"/>
                </a:endParaRPr>
              </a:p>
              <a:p>
                <a:pPr marL="0" lvl="0" indent="0" algn="just">
                  <a:buNone/>
                </a:pPr>
                <a:r>
                  <a:rPr lang="ru-RU" sz="2300" dirty="0">
                    <a:effectLst/>
                    <a:latin typeface="Arial" panose="020B0604020202020204" pitchFamily="34" charset="0"/>
                    <a:ea typeface="Calibri" panose="020F0502020204030204" pitchFamily="34" charset="0"/>
                    <a:cs typeface="Arial" panose="020B0604020202020204" pitchFamily="34" charset="0"/>
                  </a:rPr>
                  <a:t>где </a:t>
                </a:r>
                <a14:m>
                  <m:oMath xmlns:m="http://schemas.openxmlformats.org/officeDocument/2006/math">
                    <m:r>
                      <a:rPr lang="ru-RU" sz="2300" i="1">
                        <a:effectLst/>
                        <a:latin typeface="Cambria Math" panose="02040503050406030204" pitchFamily="18" charset="0"/>
                        <a:ea typeface="Calibri" panose="020F0502020204030204" pitchFamily="34" charset="0"/>
                        <a:cs typeface="Times New Roman" panose="02020603050405020304" pitchFamily="18" charset="0"/>
                      </a:rPr>
                      <m:t>𝐾</m:t>
                    </m:r>
                    <m:r>
                      <a:rPr lang="ru-RU" sz="23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2300" i="1">
                            <a:effectLst/>
                            <a:latin typeface="Cambria Math" panose="02040503050406030204" pitchFamily="18" charset="0"/>
                          </a:rPr>
                        </m:ctrlPr>
                      </m:sSubPr>
                      <m:e>
                        <m:r>
                          <a:rPr lang="ru-RU" sz="2300" i="1">
                            <a:effectLst/>
                            <a:latin typeface="Cambria Math" panose="02040503050406030204" pitchFamily="18" charset="0"/>
                            <a:ea typeface="Calibri" panose="020F0502020204030204" pitchFamily="34" charset="0"/>
                            <a:cs typeface="Times New Roman" panose="02020603050405020304" pitchFamily="18" charset="0"/>
                          </a:rPr>
                          <m:t>𝐾</m:t>
                        </m:r>
                      </m:e>
                      <m:sub>
                        <m:r>
                          <a:rPr lang="ru-RU" sz="23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ru-RU" sz="23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2300" i="1">
                            <a:effectLst/>
                            <a:latin typeface="Cambria Math" panose="02040503050406030204" pitchFamily="18" charset="0"/>
                          </a:rPr>
                        </m:ctrlPr>
                      </m:sSubPr>
                      <m:e>
                        <m:r>
                          <a:rPr lang="ru-RU" sz="2300" i="1">
                            <a:effectLst/>
                            <a:latin typeface="Cambria Math" panose="02040503050406030204" pitchFamily="18" charset="0"/>
                            <a:ea typeface="Calibri" panose="020F0502020204030204" pitchFamily="34" charset="0"/>
                            <a:cs typeface="Times New Roman" panose="02020603050405020304" pitchFamily="18" charset="0"/>
                          </a:rPr>
                          <m:t>𝐾</m:t>
                        </m:r>
                      </m:e>
                      <m:sub>
                        <m:r>
                          <a:rPr lang="ru-RU" sz="23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ru-RU" sz="23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2300" i="1">
                            <a:effectLst/>
                            <a:latin typeface="Cambria Math" panose="02040503050406030204" pitchFamily="18" charset="0"/>
                          </a:rPr>
                        </m:ctrlPr>
                      </m:sSubPr>
                      <m:e>
                        <m:r>
                          <a:rPr lang="ru-RU" sz="2300" i="1">
                            <a:effectLst/>
                            <a:latin typeface="Cambria Math" panose="02040503050406030204" pitchFamily="18" charset="0"/>
                            <a:ea typeface="Calibri" panose="020F0502020204030204" pitchFamily="34" charset="0"/>
                            <a:cs typeface="Times New Roman" panose="02020603050405020304" pitchFamily="18" charset="0"/>
                          </a:rPr>
                          <m:t>𝐾</m:t>
                        </m:r>
                      </m:e>
                      <m:sub>
                        <m:r>
                          <a:rPr lang="ru-RU" sz="2300" i="1">
                            <a:effectLst/>
                            <a:latin typeface="Cambria Math" panose="02040503050406030204" pitchFamily="18" charset="0"/>
                            <a:ea typeface="Calibri" panose="020F0502020204030204" pitchFamily="34" charset="0"/>
                            <a:cs typeface="Times New Roman" panose="02020603050405020304" pitchFamily="18" charset="0"/>
                          </a:rPr>
                          <m:t>𝑛</m:t>
                        </m:r>
                      </m:sub>
                    </m:sSub>
                  </m:oMath>
                </a14:m>
                <a:r>
                  <a:rPr lang="en-US" sz="2300" dirty="0">
                    <a:latin typeface="Arial" panose="020B0604020202020204" pitchFamily="34" charset="0"/>
                    <a:cs typeface="Arial" panose="020B0604020202020204" pitchFamily="34" charset="0"/>
                  </a:rPr>
                  <a:t> </a:t>
                </a:r>
                <a:r>
                  <a:rPr lang="ru-RU" sz="2300" dirty="0">
                    <a:latin typeface="Arial" panose="020B0604020202020204" pitchFamily="34" charset="0"/>
                    <a:cs typeface="Arial" panose="020B0604020202020204" pitchFamily="34" charset="0"/>
                  </a:rPr>
                  <a:t>– хромосома состояний управляющих концептов; </a:t>
                </a:r>
                <a14:m>
                  <m:oMath xmlns:m="http://schemas.openxmlformats.org/officeDocument/2006/math">
                    <m:r>
                      <a:rPr lang="ru-RU" sz="2300" i="1"/>
                      <m:t>𝑛</m:t>
                    </m:r>
                  </m:oMath>
                </a14:m>
                <a:r>
                  <a:rPr lang="ru-RU" sz="2300" dirty="0">
                    <a:latin typeface="Arial" panose="020B0604020202020204" pitchFamily="34" charset="0"/>
                    <a:cs typeface="Arial" panose="020B0604020202020204" pitchFamily="34" charset="0"/>
                  </a:rPr>
                  <a:t> – число управляющих концептов; </a:t>
                </a:r>
                <a14:m>
                  <m:oMath xmlns:m="http://schemas.openxmlformats.org/officeDocument/2006/math">
                    <m:r>
                      <a:rPr lang="ru-RU" sz="2300" i="1"/>
                      <m:t>𝐶</m:t>
                    </m:r>
                    <m:r>
                      <a:rPr lang="ru-RU" sz="2300" i="1"/>
                      <m:t>=</m:t>
                    </m:r>
                    <m:sSub>
                      <m:sSubPr>
                        <m:ctrlPr>
                          <a:rPr lang="ru-RU" sz="2300" i="1"/>
                        </m:ctrlPr>
                      </m:sSubPr>
                      <m:e>
                        <m:r>
                          <a:rPr lang="ru-RU" sz="2300" i="1"/>
                          <m:t>𝐶</m:t>
                        </m:r>
                      </m:e>
                      <m:sub>
                        <m:r>
                          <a:rPr lang="ru-RU" sz="2300" i="1"/>
                          <m:t>1</m:t>
                        </m:r>
                      </m:sub>
                    </m:sSub>
                    <m:r>
                      <a:rPr lang="ru-RU" sz="2300" i="1"/>
                      <m:t>,</m:t>
                    </m:r>
                    <m:sSub>
                      <m:sSubPr>
                        <m:ctrlPr>
                          <a:rPr lang="ru-RU" sz="2300" i="1"/>
                        </m:ctrlPr>
                      </m:sSubPr>
                      <m:e>
                        <m:r>
                          <a:rPr lang="ru-RU" sz="2300" i="1"/>
                          <m:t>𝐶</m:t>
                        </m:r>
                      </m:e>
                      <m:sub>
                        <m:r>
                          <a:rPr lang="ru-RU" sz="2300" i="1"/>
                          <m:t>2</m:t>
                        </m:r>
                      </m:sub>
                    </m:sSub>
                    <m:r>
                      <a:rPr lang="ru-RU" sz="2300" i="1"/>
                      <m:t>,...,</m:t>
                    </m:r>
                    <m:sSub>
                      <m:sSubPr>
                        <m:ctrlPr>
                          <a:rPr lang="ru-RU" sz="2300" i="1"/>
                        </m:ctrlPr>
                      </m:sSubPr>
                      <m:e>
                        <m:r>
                          <a:rPr lang="ru-RU" sz="2300" i="1"/>
                          <m:t>𝐶</m:t>
                        </m:r>
                      </m:e>
                      <m:sub>
                        <m:r>
                          <a:rPr lang="ru-RU" sz="2300" i="1"/>
                          <m:t>𝑚</m:t>
                        </m:r>
                      </m:sub>
                    </m:sSub>
                  </m:oMath>
                </a14:m>
                <a:r>
                  <a:rPr lang="ru-RU" sz="2300" dirty="0">
                    <a:latin typeface="Arial" panose="020B0604020202020204" pitchFamily="34" charset="0"/>
                    <a:cs typeface="Arial" panose="020B0604020202020204" pitchFamily="34" charset="0"/>
                  </a:rPr>
                  <a:t> – хромосома весов управляющих связей; </a:t>
                </a:r>
                <a14:m>
                  <m:oMath xmlns:m="http://schemas.openxmlformats.org/officeDocument/2006/math">
                    <m:r>
                      <a:rPr lang="ru-RU" sz="2300" i="1"/>
                      <m:t>𝑚</m:t>
                    </m:r>
                  </m:oMath>
                </a14:m>
                <a:r>
                  <a:rPr lang="ru-RU" sz="2300" dirty="0">
                    <a:latin typeface="Arial" panose="020B0604020202020204" pitchFamily="34" charset="0"/>
                    <a:cs typeface="Arial" panose="020B0604020202020204" pitchFamily="34" charset="0"/>
                  </a:rPr>
                  <a:t> – число управляющих связей.</a:t>
                </a:r>
              </a:p>
            </p:txBody>
          </p:sp>
        </mc:Choice>
        <mc:Fallback>
          <p:sp>
            <p:nvSpPr>
              <p:cNvPr id="3" name="Объект 2"/>
              <p:cNvSpPr>
                <a:spLocks noGrp="1" noRot="1" noChangeAspect="1" noMove="1" noResize="1" noEditPoints="1" noAdjustHandles="1" noChangeArrowheads="1" noChangeShapeType="1" noTextEdit="1"/>
              </p:cNvSpPr>
              <p:nvPr>
                <p:ph idx="1"/>
              </p:nvPr>
            </p:nvSpPr>
            <p:spPr>
              <a:xfrm>
                <a:off x="628650" y="1370171"/>
                <a:ext cx="7886700" cy="4987179"/>
              </a:xfrm>
              <a:blipFill>
                <a:blip r:embed="rId2"/>
                <a:stretch>
                  <a:fillRect l="-1082" t="-1711" r="-1159"/>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AFB88E7B-7A0C-4907-9308-8A5BB7783A69}" type="slidenum">
              <a:rPr lang="ru-RU" smtClean="0">
                <a:solidFill>
                  <a:schemeClr val="tx1"/>
                </a:solidFill>
              </a:rPr>
              <a:pPr/>
              <a:t>16</a:t>
            </a:fld>
            <a:endParaRPr lang="ru-RU">
              <a:solidFill>
                <a:schemeClr val="tx1"/>
              </a:solidFill>
            </a:endParaRPr>
          </a:p>
        </p:txBody>
      </p:sp>
      <mc:AlternateContent xmlns:mc="http://schemas.openxmlformats.org/markup-compatibility/2006">
        <mc:Choice xmlns:a14="http://schemas.microsoft.com/office/drawing/2010/main" Requires="a14">
          <p:graphicFrame>
            <p:nvGraphicFramePr>
              <p:cNvPr id="5" name="Таблица 5">
                <a:extLst>
                  <a:ext uri="{FF2B5EF4-FFF2-40B4-BE49-F238E27FC236}">
                    <a16:creationId xmlns:a16="http://schemas.microsoft.com/office/drawing/2014/main" id="{EC4843A7-B1F7-4FAE-9AFB-A54659F11E1C}"/>
                  </a:ext>
                </a:extLst>
              </p:cNvPr>
              <p:cNvGraphicFramePr>
                <a:graphicFrameLocks noGrp="1"/>
              </p:cNvGraphicFramePr>
              <p:nvPr>
                <p:extLst>
                  <p:ext uri="{D42A27DB-BD31-4B8C-83A1-F6EECF244321}">
                    <p14:modId xmlns:p14="http://schemas.microsoft.com/office/powerpoint/2010/main" val="4241851435"/>
                  </p:ext>
                </p:extLst>
              </p:nvPr>
            </p:nvGraphicFramePr>
            <p:xfrm>
              <a:off x="1524000" y="2979341"/>
              <a:ext cx="6096000" cy="88392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49081837"/>
                        </a:ext>
                      </a:extLst>
                    </a:gridCol>
                    <a:gridCol w="762000">
                      <a:extLst>
                        <a:ext uri="{9D8B030D-6E8A-4147-A177-3AD203B41FA5}">
                          <a16:colId xmlns:a16="http://schemas.microsoft.com/office/drawing/2014/main" val="2890470249"/>
                        </a:ext>
                      </a:extLst>
                    </a:gridCol>
                    <a:gridCol w="762000">
                      <a:extLst>
                        <a:ext uri="{9D8B030D-6E8A-4147-A177-3AD203B41FA5}">
                          <a16:colId xmlns:a16="http://schemas.microsoft.com/office/drawing/2014/main" val="2912209506"/>
                        </a:ext>
                      </a:extLst>
                    </a:gridCol>
                    <a:gridCol w="762000">
                      <a:extLst>
                        <a:ext uri="{9D8B030D-6E8A-4147-A177-3AD203B41FA5}">
                          <a16:colId xmlns:a16="http://schemas.microsoft.com/office/drawing/2014/main" val="2747042104"/>
                        </a:ext>
                      </a:extLst>
                    </a:gridCol>
                    <a:gridCol w="762000">
                      <a:extLst>
                        <a:ext uri="{9D8B030D-6E8A-4147-A177-3AD203B41FA5}">
                          <a16:colId xmlns:a16="http://schemas.microsoft.com/office/drawing/2014/main" val="2862186669"/>
                        </a:ext>
                      </a:extLst>
                    </a:gridCol>
                    <a:gridCol w="762000">
                      <a:extLst>
                        <a:ext uri="{9D8B030D-6E8A-4147-A177-3AD203B41FA5}">
                          <a16:colId xmlns:a16="http://schemas.microsoft.com/office/drawing/2014/main" val="3347499140"/>
                        </a:ext>
                      </a:extLst>
                    </a:gridCol>
                    <a:gridCol w="762000">
                      <a:extLst>
                        <a:ext uri="{9D8B030D-6E8A-4147-A177-3AD203B41FA5}">
                          <a16:colId xmlns:a16="http://schemas.microsoft.com/office/drawing/2014/main" val="2792129923"/>
                        </a:ext>
                      </a:extLst>
                    </a:gridCol>
                    <a:gridCol w="762000">
                      <a:extLst>
                        <a:ext uri="{9D8B030D-6E8A-4147-A177-3AD203B41FA5}">
                          <a16:colId xmlns:a16="http://schemas.microsoft.com/office/drawing/2014/main" val="2861559387"/>
                        </a:ext>
                      </a:extLst>
                    </a:gridCol>
                  </a:tblGrid>
                  <a:tr h="370840">
                    <a:tc gridSpan="4">
                      <a:txBody>
                        <a:bodyPr/>
                        <a:lstStyle/>
                        <a:p>
                          <a14:m>
                            <m:oMathPara xmlns:m="http://schemas.openxmlformats.org/officeDocument/2006/math">
                              <m:oMathParaPr>
                                <m:jc m:val="centerGroup"/>
                              </m:oMathParaPr>
                              <m:oMath xmlns:m="http://schemas.openxmlformats.org/officeDocument/2006/math">
                                <m:r>
                                  <a:rPr lang="ru-RU" sz="2300" b="1" i="1" kern="1200" smtClean="0">
                                    <a:solidFill>
                                      <a:schemeClr val="lt1"/>
                                    </a:solidFill>
                                    <a:effectLst/>
                                    <a:latin typeface="+mn-lt"/>
                                    <a:ea typeface="+mn-ea"/>
                                    <a:cs typeface="+mn-cs"/>
                                  </a:rPr>
                                  <m:t>𝐾</m:t>
                                </m:r>
                              </m:oMath>
                            </m:oMathPara>
                          </a14:m>
                          <a:endParaRPr lang="ru-RU" sz="2300" dirty="0"/>
                        </a:p>
                      </a:txBody>
                      <a:tcPr/>
                    </a:tc>
                    <a:tc hMerge="1">
                      <a:txBody>
                        <a:bodyPr/>
                        <a:lstStyle/>
                        <a:p>
                          <a:endParaRPr lang="ru-RU"/>
                        </a:p>
                      </a:txBody>
                      <a:tcPr/>
                    </a:tc>
                    <a:tc hMerge="1">
                      <a:txBody>
                        <a:bodyPr/>
                        <a:lstStyle/>
                        <a:p>
                          <a:endParaRPr lang="ru-RU"/>
                        </a:p>
                      </a:txBody>
                      <a:tcPr/>
                    </a:tc>
                    <a:tc hMerge="1">
                      <a:txBody>
                        <a:bodyPr/>
                        <a:lstStyle/>
                        <a:p>
                          <a:endParaRPr lang="ru-RU"/>
                        </a:p>
                      </a:txBody>
                      <a:tcPr/>
                    </a:tc>
                    <a:tc gridSpan="4">
                      <a:txBody>
                        <a:bodyPr/>
                        <a:lstStyle/>
                        <a:p>
                          <a14:m>
                            <m:oMathPara xmlns:m="http://schemas.openxmlformats.org/officeDocument/2006/math">
                              <m:oMathParaPr>
                                <m:jc m:val="centerGroup"/>
                              </m:oMathParaPr>
                              <m:oMath xmlns:m="http://schemas.openxmlformats.org/officeDocument/2006/math">
                                <m:r>
                                  <a:rPr lang="ru-RU" sz="2300" b="1" i="1" kern="1200" smtClean="0">
                                    <a:solidFill>
                                      <a:schemeClr val="lt1"/>
                                    </a:solidFill>
                                    <a:effectLst/>
                                    <a:latin typeface="+mn-lt"/>
                                    <a:ea typeface="+mn-ea"/>
                                    <a:cs typeface="+mn-cs"/>
                                  </a:rPr>
                                  <m:t>𝐶</m:t>
                                </m:r>
                              </m:oMath>
                            </m:oMathPara>
                          </a14:m>
                          <a:endParaRPr lang="ru-RU" sz="2300" dirty="0"/>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4237262897"/>
                      </a:ext>
                    </a:extLst>
                  </a:tr>
                  <a:tr h="370840">
                    <a:tc>
                      <a:txBody>
                        <a:bodyPr/>
                        <a:lstStyle/>
                        <a:p>
                          <a14:m>
                            <m:oMathPara xmlns:m="http://schemas.openxmlformats.org/officeDocument/2006/math">
                              <m:oMathParaPr>
                                <m:jc m:val="centerGroup"/>
                              </m:oMathParaPr>
                              <m:oMath xmlns:m="http://schemas.openxmlformats.org/officeDocument/2006/math">
                                <m:sSub>
                                  <m:sSubPr>
                                    <m:ctrlPr>
                                      <a:rPr lang="ru-RU" sz="2300" i="1" kern="1200" smtClean="0">
                                        <a:solidFill>
                                          <a:schemeClr val="dk1"/>
                                        </a:solidFill>
                                        <a:effectLst/>
                                        <a:latin typeface="+mn-lt"/>
                                        <a:ea typeface="+mn-ea"/>
                                        <a:cs typeface="+mn-cs"/>
                                      </a:rPr>
                                    </m:ctrlPr>
                                  </m:sSubPr>
                                  <m:e>
                                    <m:r>
                                      <a:rPr lang="ru-RU" sz="2300" i="1" kern="1200">
                                        <a:solidFill>
                                          <a:schemeClr val="dk1"/>
                                        </a:solidFill>
                                        <a:effectLst/>
                                        <a:latin typeface="+mn-lt"/>
                                        <a:ea typeface="+mn-ea"/>
                                        <a:cs typeface="+mn-cs"/>
                                      </a:rPr>
                                      <m:t>𝐾</m:t>
                                    </m:r>
                                  </m:e>
                                  <m:sub>
                                    <m:r>
                                      <a:rPr lang="ru-RU" sz="2300" i="1" kern="1200">
                                        <a:solidFill>
                                          <a:schemeClr val="dk1"/>
                                        </a:solidFill>
                                        <a:effectLst/>
                                        <a:latin typeface="+mn-lt"/>
                                        <a:ea typeface="+mn-ea"/>
                                        <a:cs typeface="+mn-cs"/>
                                      </a:rPr>
                                      <m:t>1</m:t>
                                    </m:r>
                                  </m:sub>
                                </m:sSub>
                              </m:oMath>
                            </m:oMathPara>
                          </a14:m>
                          <a:endParaRPr lang="ru-RU" sz="2300" dirty="0"/>
                        </a:p>
                      </a:txBody>
                      <a:tcPr/>
                    </a:tc>
                    <a:tc>
                      <a:txBody>
                        <a:bodyPr/>
                        <a:lstStyle/>
                        <a:p>
                          <a14:m>
                            <m:oMathPara xmlns:m="http://schemas.openxmlformats.org/officeDocument/2006/math">
                              <m:oMathParaPr>
                                <m:jc m:val="centerGroup"/>
                              </m:oMathParaPr>
                              <m:oMath xmlns:m="http://schemas.openxmlformats.org/officeDocument/2006/math">
                                <m:sSub>
                                  <m:sSubPr>
                                    <m:ctrlPr>
                                      <a:rPr lang="ru-RU" sz="2300" i="1" kern="1200" smtClean="0">
                                        <a:solidFill>
                                          <a:schemeClr val="dk1"/>
                                        </a:solidFill>
                                        <a:effectLst/>
                                        <a:latin typeface="+mn-lt"/>
                                        <a:ea typeface="+mn-ea"/>
                                        <a:cs typeface="+mn-cs"/>
                                      </a:rPr>
                                    </m:ctrlPr>
                                  </m:sSubPr>
                                  <m:e>
                                    <m:r>
                                      <a:rPr lang="ru-RU" sz="2300" i="1" kern="1200">
                                        <a:solidFill>
                                          <a:schemeClr val="dk1"/>
                                        </a:solidFill>
                                        <a:effectLst/>
                                        <a:latin typeface="+mn-lt"/>
                                        <a:ea typeface="+mn-ea"/>
                                        <a:cs typeface="+mn-cs"/>
                                      </a:rPr>
                                      <m:t>𝐾</m:t>
                                    </m:r>
                                  </m:e>
                                  <m:sub>
                                    <m:r>
                                      <a:rPr lang="ru-RU" sz="2300" i="1" kern="1200">
                                        <a:solidFill>
                                          <a:schemeClr val="dk1"/>
                                        </a:solidFill>
                                        <a:effectLst/>
                                        <a:latin typeface="+mn-lt"/>
                                        <a:ea typeface="+mn-ea"/>
                                        <a:cs typeface="+mn-cs"/>
                                      </a:rPr>
                                      <m:t>2</m:t>
                                    </m:r>
                                  </m:sub>
                                </m:sSub>
                              </m:oMath>
                            </m:oMathPara>
                          </a14:m>
                          <a:endParaRPr lang="ru-RU" sz="2300" dirty="0"/>
                        </a:p>
                      </a:txBody>
                      <a:tcPr/>
                    </a:tc>
                    <a:tc>
                      <a:txBody>
                        <a:bodyPr/>
                        <a:lstStyle/>
                        <a:p>
                          <a14:m>
                            <m:oMathPara xmlns:m="http://schemas.openxmlformats.org/officeDocument/2006/math">
                              <m:oMathParaPr>
                                <m:jc m:val="centerGroup"/>
                              </m:oMathParaPr>
                              <m:oMath xmlns:m="http://schemas.openxmlformats.org/officeDocument/2006/math">
                                <m:r>
                                  <a:rPr lang="ru-RU" sz="2300" i="1" kern="1200" smtClean="0">
                                    <a:solidFill>
                                      <a:schemeClr val="dk1"/>
                                    </a:solidFill>
                                    <a:effectLst/>
                                    <a:latin typeface="+mn-lt"/>
                                    <a:ea typeface="+mn-ea"/>
                                    <a:cs typeface="+mn-cs"/>
                                  </a:rPr>
                                  <m:t>...</m:t>
                                </m:r>
                              </m:oMath>
                            </m:oMathPara>
                          </a14:m>
                          <a:endParaRPr lang="ru-RU" sz="2300" dirty="0"/>
                        </a:p>
                      </a:txBody>
                      <a:tcPr/>
                    </a:tc>
                    <a:tc>
                      <a:txBody>
                        <a:bodyPr/>
                        <a:lstStyle/>
                        <a:p>
                          <a14:m>
                            <m:oMathPara xmlns:m="http://schemas.openxmlformats.org/officeDocument/2006/math">
                              <m:oMathParaPr>
                                <m:jc m:val="centerGroup"/>
                              </m:oMathParaPr>
                              <m:oMath xmlns:m="http://schemas.openxmlformats.org/officeDocument/2006/math">
                                <m:sSub>
                                  <m:sSubPr>
                                    <m:ctrlPr>
                                      <a:rPr lang="ru-RU" sz="2300" i="1" kern="1200" smtClean="0">
                                        <a:solidFill>
                                          <a:schemeClr val="dk1"/>
                                        </a:solidFill>
                                        <a:effectLst/>
                                        <a:latin typeface="+mn-lt"/>
                                        <a:ea typeface="+mn-ea"/>
                                        <a:cs typeface="+mn-cs"/>
                                      </a:rPr>
                                    </m:ctrlPr>
                                  </m:sSubPr>
                                  <m:e>
                                    <m:r>
                                      <a:rPr lang="ru-RU" sz="2300" i="1" kern="1200">
                                        <a:solidFill>
                                          <a:schemeClr val="dk1"/>
                                        </a:solidFill>
                                        <a:effectLst/>
                                        <a:latin typeface="+mn-lt"/>
                                        <a:ea typeface="+mn-ea"/>
                                        <a:cs typeface="+mn-cs"/>
                                      </a:rPr>
                                      <m:t>𝐾</m:t>
                                    </m:r>
                                  </m:e>
                                  <m:sub>
                                    <m:r>
                                      <a:rPr lang="ru-RU" sz="2300" i="1" kern="1200">
                                        <a:solidFill>
                                          <a:schemeClr val="dk1"/>
                                        </a:solidFill>
                                        <a:effectLst/>
                                        <a:latin typeface="+mn-lt"/>
                                        <a:ea typeface="+mn-ea"/>
                                        <a:cs typeface="+mn-cs"/>
                                      </a:rPr>
                                      <m:t>𝑛</m:t>
                                    </m:r>
                                  </m:sub>
                                </m:sSub>
                              </m:oMath>
                            </m:oMathPara>
                          </a14:m>
                          <a:endParaRPr lang="ru-RU" sz="2300" dirty="0"/>
                        </a:p>
                      </a:txBody>
                      <a:tcPr/>
                    </a:tc>
                    <a:tc>
                      <a:txBody>
                        <a:bodyPr/>
                        <a:lstStyle/>
                        <a:p>
                          <a14:m>
                            <m:oMathPara xmlns:m="http://schemas.openxmlformats.org/officeDocument/2006/math">
                              <m:oMathParaPr>
                                <m:jc m:val="centerGroup"/>
                              </m:oMathParaPr>
                              <m:oMath xmlns:m="http://schemas.openxmlformats.org/officeDocument/2006/math">
                                <m:sSub>
                                  <m:sSubPr>
                                    <m:ctrlPr>
                                      <a:rPr lang="ru-RU" sz="2300" i="1" kern="1200" smtClean="0">
                                        <a:solidFill>
                                          <a:schemeClr val="dk1"/>
                                        </a:solidFill>
                                        <a:effectLst/>
                                        <a:latin typeface="+mn-lt"/>
                                        <a:ea typeface="+mn-ea"/>
                                        <a:cs typeface="+mn-cs"/>
                                      </a:rPr>
                                    </m:ctrlPr>
                                  </m:sSubPr>
                                  <m:e>
                                    <m:r>
                                      <a:rPr lang="ru-RU" sz="2300" i="1" kern="1200">
                                        <a:solidFill>
                                          <a:schemeClr val="dk1"/>
                                        </a:solidFill>
                                        <a:effectLst/>
                                        <a:latin typeface="+mn-lt"/>
                                        <a:ea typeface="+mn-ea"/>
                                        <a:cs typeface="+mn-cs"/>
                                      </a:rPr>
                                      <m:t>𝐶</m:t>
                                    </m:r>
                                  </m:e>
                                  <m:sub>
                                    <m:r>
                                      <a:rPr lang="ru-RU" sz="2300" i="1" kern="1200">
                                        <a:solidFill>
                                          <a:schemeClr val="dk1"/>
                                        </a:solidFill>
                                        <a:effectLst/>
                                        <a:latin typeface="+mn-lt"/>
                                        <a:ea typeface="+mn-ea"/>
                                        <a:cs typeface="+mn-cs"/>
                                      </a:rPr>
                                      <m:t>1</m:t>
                                    </m:r>
                                  </m:sub>
                                </m:sSub>
                              </m:oMath>
                            </m:oMathPara>
                          </a14:m>
                          <a:endParaRPr lang="ru-RU" sz="2300" dirty="0"/>
                        </a:p>
                      </a:txBody>
                      <a:tcPr/>
                    </a:tc>
                    <a:tc>
                      <a:txBody>
                        <a:bodyPr/>
                        <a:lstStyle/>
                        <a:p>
                          <a14:m>
                            <m:oMathPara xmlns:m="http://schemas.openxmlformats.org/officeDocument/2006/math">
                              <m:oMathParaPr>
                                <m:jc m:val="centerGroup"/>
                              </m:oMathParaPr>
                              <m:oMath xmlns:m="http://schemas.openxmlformats.org/officeDocument/2006/math">
                                <m:sSub>
                                  <m:sSubPr>
                                    <m:ctrlPr>
                                      <a:rPr lang="ru-RU" sz="2300" i="1" kern="1200" smtClean="0">
                                        <a:solidFill>
                                          <a:schemeClr val="dk1"/>
                                        </a:solidFill>
                                        <a:effectLst/>
                                        <a:latin typeface="+mn-lt"/>
                                        <a:ea typeface="+mn-ea"/>
                                        <a:cs typeface="+mn-cs"/>
                                      </a:rPr>
                                    </m:ctrlPr>
                                  </m:sSubPr>
                                  <m:e>
                                    <m:r>
                                      <a:rPr lang="ru-RU" sz="2300" i="1" kern="1200">
                                        <a:solidFill>
                                          <a:schemeClr val="dk1"/>
                                        </a:solidFill>
                                        <a:effectLst/>
                                        <a:latin typeface="+mn-lt"/>
                                        <a:ea typeface="+mn-ea"/>
                                        <a:cs typeface="+mn-cs"/>
                                      </a:rPr>
                                      <m:t>𝐶</m:t>
                                    </m:r>
                                  </m:e>
                                  <m:sub>
                                    <m:r>
                                      <a:rPr lang="ru-RU" sz="2300" i="1" kern="1200">
                                        <a:solidFill>
                                          <a:schemeClr val="dk1"/>
                                        </a:solidFill>
                                        <a:effectLst/>
                                        <a:latin typeface="+mn-lt"/>
                                        <a:ea typeface="+mn-ea"/>
                                        <a:cs typeface="+mn-cs"/>
                                      </a:rPr>
                                      <m:t>2</m:t>
                                    </m:r>
                                  </m:sub>
                                </m:sSub>
                              </m:oMath>
                            </m:oMathPara>
                          </a14:m>
                          <a:endParaRPr lang="ru-RU" sz="2300" dirty="0"/>
                        </a:p>
                      </a:txBody>
                      <a:tcPr/>
                    </a:tc>
                    <a:tc>
                      <a:txBody>
                        <a:bodyPr/>
                        <a:lstStyle/>
                        <a:p>
                          <a14:m>
                            <m:oMathPara xmlns:m="http://schemas.openxmlformats.org/officeDocument/2006/math">
                              <m:oMathParaPr>
                                <m:jc m:val="centerGroup"/>
                              </m:oMathParaPr>
                              <m:oMath xmlns:m="http://schemas.openxmlformats.org/officeDocument/2006/math">
                                <m:r>
                                  <a:rPr lang="ru-RU" sz="2300" i="1" kern="1200" smtClean="0">
                                    <a:solidFill>
                                      <a:schemeClr val="dk1"/>
                                    </a:solidFill>
                                    <a:effectLst/>
                                    <a:latin typeface="+mn-lt"/>
                                    <a:ea typeface="+mn-ea"/>
                                    <a:cs typeface="+mn-cs"/>
                                  </a:rPr>
                                  <m:t>...</m:t>
                                </m:r>
                              </m:oMath>
                            </m:oMathPara>
                          </a14:m>
                          <a:endParaRPr lang="ru-RU" sz="2300" dirty="0"/>
                        </a:p>
                      </a:txBody>
                      <a:tcPr/>
                    </a:tc>
                    <a:tc>
                      <a:txBody>
                        <a:bodyPr/>
                        <a:lstStyle/>
                        <a:p>
                          <a14:m>
                            <m:oMathPara xmlns:m="http://schemas.openxmlformats.org/officeDocument/2006/math">
                              <m:oMathParaPr>
                                <m:jc m:val="centerGroup"/>
                              </m:oMathParaPr>
                              <m:oMath xmlns:m="http://schemas.openxmlformats.org/officeDocument/2006/math">
                                <m:sSub>
                                  <m:sSubPr>
                                    <m:ctrlPr>
                                      <a:rPr lang="ru-RU" sz="2300" i="1" kern="1200" smtClean="0">
                                        <a:solidFill>
                                          <a:schemeClr val="dk1"/>
                                        </a:solidFill>
                                        <a:effectLst/>
                                        <a:latin typeface="+mn-lt"/>
                                        <a:ea typeface="+mn-ea"/>
                                        <a:cs typeface="+mn-cs"/>
                                      </a:rPr>
                                    </m:ctrlPr>
                                  </m:sSubPr>
                                  <m:e>
                                    <m:r>
                                      <a:rPr lang="ru-RU" sz="2300" i="1" kern="1200">
                                        <a:solidFill>
                                          <a:schemeClr val="dk1"/>
                                        </a:solidFill>
                                        <a:effectLst/>
                                        <a:latin typeface="+mn-lt"/>
                                        <a:ea typeface="+mn-ea"/>
                                        <a:cs typeface="+mn-cs"/>
                                      </a:rPr>
                                      <m:t>𝐶</m:t>
                                    </m:r>
                                  </m:e>
                                  <m:sub>
                                    <m:r>
                                      <a:rPr lang="ru-RU" sz="2300" i="1" kern="1200">
                                        <a:solidFill>
                                          <a:schemeClr val="dk1"/>
                                        </a:solidFill>
                                        <a:effectLst/>
                                        <a:latin typeface="+mn-lt"/>
                                        <a:ea typeface="+mn-ea"/>
                                        <a:cs typeface="+mn-cs"/>
                                      </a:rPr>
                                      <m:t>𝑚</m:t>
                                    </m:r>
                                  </m:sub>
                                </m:sSub>
                              </m:oMath>
                            </m:oMathPara>
                          </a14:m>
                          <a:endParaRPr lang="ru-RU" sz="2300" dirty="0"/>
                        </a:p>
                      </a:txBody>
                      <a:tcPr/>
                    </a:tc>
                    <a:extLst>
                      <a:ext uri="{0D108BD9-81ED-4DB2-BD59-A6C34878D82A}">
                        <a16:rowId xmlns:a16="http://schemas.microsoft.com/office/drawing/2014/main" val="3949896336"/>
                      </a:ext>
                    </a:extLst>
                  </a:tr>
                </a:tbl>
              </a:graphicData>
            </a:graphic>
          </p:graphicFrame>
        </mc:Choice>
        <mc:Fallback>
          <p:graphicFrame>
            <p:nvGraphicFramePr>
              <p:cNvPr id="5" name="Таблица 5">
                <a:extLst>
                  <a:ext uri="{FF2B5EF4-FFF2-40B4-BE49-F238E27FC236}">
                    <a16:creationId xmlns:a16="http://schemas.microsoft.com/office/drawing/2014/main" id="{EC4843A7-B1F7-4FAE-9AFB-A54659F11E1C}"/>
                  </a:ext>
                </a:extLst>
              </p:cNvPr>
              <p:cNvGraphicFramePr>
                <a:graphicFrameLocks noGrp="1"/>
              </p:cNvGraphicFramePr>
              <p:nvPr>
                <p:extLst>
                  <p:ext uri="{D42A27DB-BD31-4B8C-83A1-F6EECF244321}">
                    <p14:modId xmlns:p14="http://schemas.microsoft.com/office/powerpoint/2010/main" val="4241851435"/>
                  </p:ext>
                </p:extLst>
              </p:nvPr>
            </p:nvGraphicFramePr>
            <p:xfrm>
              <a:off x="1524000" y="2979341"/>
              <a:ext cx="6096000" cy="88392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49081837"/>
                        </a:ext>
                      </a:extLst>
                    </a:gridCol>
                    <a:gridCol w="762000">
                      <a:extLst>
                        <a:ext uri="{9D8B030D-6E8A-4147-A177-3AD203B41FA5}">
                          <a16:colId xmlns:a16="http://schemas.microsoft.com/office/drawing/2014/main" val="2890470249"/>
                        </a:ext>
                      </a:extLst>
                    </a:gridCol>
                    <a:gridCol w="762000">
                      <a:extLst>
                        <a:ext uri="{9D8B030D-6E8A-4147-A177-3AD203B41FA5}">
                          <a16:colId xmlns:a16="http://schemas.microsoft.com/office/drawing/2014/main" val="2912209506"/>
                        </a:ext>
                      </a:extLst>
                    </a:gridCol>
                    <a:gridCol w="762000">
                      <a:extLst>
                        <a:ext uri="{9D8B030D-6E8A-4147-A177-3AD203B41FA5}">
                          <a16:colId xmlns:a16="http://schemas.microsoft.com/office/drawing/2014/main" val="2747042104"/>
                        </a:ext>
                      </a:extLst>
                    </a:gridCol>
                    <a:gridCol w="762000">
                      <a:extLst>
                        <a:ext uri="{9D8B030D-6E8A-4147-A177-3AD203B41FA5}">
                          <a16:colId xmlns:a16="http://schemas.microsoft.com/office/drawing/2014/main" val="2862186669"/>
                        </a:ext>
                      </a:extLst>
                    </a:gridCol>
                    <a:gridCol w="762000">
                      <a:extLst>
                        <a:ext uri="{9D8B030D-6E8A-4147-A177-3AD203B41FA5}">
                          <a16:colId xmlns:a16="http://schemas.microsoft.com/office/drawing/2014/main" val="3347499140"/>
                        </a:ext>
                      </a:extLst>
                    </a:gridCol>
                    <a:gridCol w="762000">
                      <a:extLst>
                        <a:ext uri="{9D8B030D-6E8A-4147-A177-3AD203B41FA5}">
                          <a16:colId xmlns:a16="http://schemas.microsoft.com/office/drawing/2014/main" val="2792129923"/>
                        </a:ext>
                      </a:extLst>
                    </a:gridCol>
                    <a:gridCol w="762000">
                      <a:extLst>
                        <a:ext uri="{9D8B030D-6E8A-4147-A177-3AD203B41FA5}">
                          <a16:colId xmlns:a16="http://schemas.microsoft.com/office/drawing/2014/main" val="2861559387"/>
                        </a:ext>
                      </a:extLst>
                    </a:gridCol>
                  </a:tblGrid>
                  <a:tr h="441960">
                    <a:tc gridSpan="4">
                      <a:txBody>
                        <a:bodyPr/>
                        <a:lstStyle/>
                        <a:p>
                          <a:endParaRPr lang="ru-RU"/>
                        </a:p>
                      </a:txBody>
                      <a:tcPr>
                        <a:blipFill>
                          <a:blip r:embed="rId3"/>
                          <a:stretch>
                            <a:fillRect l="-400" t="-1370" r="-101000" b="-102740"/>
                          </a:stretch>
                        </a:blipFill>
                      </a:tcPr>
                    </a:tc>
                    <a:tc hMerge="1">
                      <a:txBody>
                        <a:bodyPr/>
                        <a:lstStyle/>
                        <a:p>
                          <a:endParaRPr lang="ru-RU"/>
                        </a:p>
                      </a:txBody>
                      <a:tcPr/>
                    </a:tc>
                    <a:tc hMerge="1">
                      <a:txBody>
                        <a:bodyPr/>
                        <a:lstStyle/>
                        <a:p>
                          <a:endParaRPr lang="ru-RU"/>
                        </a:p>
                      </a:txBody>
                      <a:tcPr/>
                    </a:tc>
                    <a:tc hMerge="1">
                      <a:txBody>
                        <a:bodyPr/>
                        <a:lstStyle/>
                        <a:p>
                          <a:endParaRPr lang="ru-RU"/>
                        </a:p>
                      </a:txBody>
                      <a:tcPr/>
                    </a:tc>
                    <a:tc gridSpan="4">
                      <a:txBody>
                        <a:bodyPr/>
                        <a:lstStyle/>
                        <a:p>
                          <a:endParaRPr lang="ru-RU"/>
                        </a:p>
                      </a:txBody>
                      <a:tcPr>
                        <a:blipFill>
                          <a:blip r:embed="rId3"/>
                          <a:stretch>
                            <a:fillRect l="-100400" t="-1370" r="-1000" b="-102740"/>
                          </a:stretch>
                        </a:blipFill>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4237262897"/>
                      </a:ext>
                    </a:extLst>
                  </a:tr>
                  <a:tr h="441960">
                    <a:tc>
                      <a:txBody>
                        <a:bodyPr/>
                        <a:lstStyle/>
                        <a:p>
                          <a:endParaRPr lang="ru-RU"/>
                        </a:p>
                      </a:txBody>
                      <a:tcPr>
                        <a:blipFill>
                          <a:blip r:embed="rId3"/>
                          <a:stretch>
                            <a:fillRect l="-1600" t="-101370" r="-704000" b="-2740"/>
                          </a:stretch>
                        </a:blipFill>
                      </a:tcPr>
                    </a:tc>
                    <a:tc>
                      <a:txBody>
                        <a:bodyPr/>
                        <a:lstStyle/>
                        <a:p>
                          <a:endParaRPr lang="ru-RU"/>
                        </a:p>
                      </a:txBody>
                      <a:tcPr>
                        <a:blipFill>
                          <a:blip r:embed="rId3"/>
                          <a:stretch>
                            <a:fillRect l="-101600" t="-101370" r="-604000" b="-2740"/>
                          </a:stretch>
                        </a:blipFill>
                      </a:tcPr>
                    </a:tc>
                    <a:tc>
                      <a:txBody>
                        <a:bodyPr/>
                        <a:lstStyle/>
                        <a:p>
                          <a:endParaRPr lang="ru-RU"/>
                        </a:p>
                      </a:txBody>
                      <a:tcPr>
                        <a:blipFill>
                          <a:blip r:embed="rId3"/>
                          <a:stretch>
                            <a:fillRect l="-201600" t="-101370" r="-504000" b="-2740"/>
                          </a:stretch>
                        </a:blipFill>
                      </a:tcPr>
                    </a:tc>
                    <a:tc>
                      <a:txBody>
                        <a:bodyPr/>
                        <a:lstStyle/>
                        <a:p>
                          <a:endParaRPr lang="ru-RU"/>
                        </a:p>
                      </a:txBody>
                      <a:tcPr>
                        <a:blipFill>
                          <a:blip r:embed="rId3"/>
                          <a:stretch>
                            <a:fillRect l="-301600" t="-101370" r="-404000" b="-2740"/>
                          </a:stretch>
                        </a:blipFill>
                      </a:tcPr>
                    </a:tc>
                    <a:tc>
                      <a:txBody>
                        <a:bodyPr/>
                        <a:lstStyle/>
                        <a:p>
                          <a:endParaRPr lang="ru-RU"/>
                        </a:p>
                      </a:txBody>
                      <a:tcPr>
                        <a:blipFill>
                          <a:blip r:embed="rId3"/>
                          <a:stretch>
                            <a:fillRect l="-401600" t="-101370" r="-304000" b="-2740"/>
                          </a:stretch>
                        </a:blipFill>
                      </a:tcPr>
                    </a:tc>
                    <a:tc>
                      <a:txBody>
                        <a:bodyPr/>
                        <a:lstStyle/>
                        <a:p>
                          <a:endParaRPr lang="ru-RU"/>
                        </a:p>
                      </a:txBody>
                      <a:tcPr>
                        <a:blipFill>
                          <a:blip r:embed="rId3"/>
                          <a:stretch>
                            <a:fillRect l="-501600" t="-101370" r="-204000" b="-2740"/>
                          </a:stretch>
                        </a:blipFill>
                      </a:tcPr>
                    </a:tc>
                    <a:tc>
                      <a:txBody>
                        <a:bodyPr/>
                        <a:lstStyle/>
                        <a:p>
                          <a:endParaRPr lang="ru-RU"/>
                        </a:p>
                      </a:txBody>
                      <a:tcPr>
                        <a:blipFill>
                          <a:blip r:embed="rId3"/>
                          <a:stretch>
                            <a:fillRect l="-601600" t="-101370" r="-104000" b="-2740"/>
                          </a:stretch>
                        </a:blipFill>
                      </a:tcPr>
                    </a:tc>
                    <a:tc>
                      <a:txBody>
                        <a:bodyPr/>
                        <a:lstStyle/>
                        <a:p>
                          <a:endParaRPr lang="ru-RU"/>
                        </a:p>
                      </a:txBody>
                      <a:tcPr>
                        <a:blipFill>
                          <a:blip r:embed="rId3"/>
                          <a:stretch>
                            <a:fillRect l="-701600" t="-101370" r="-4000" b="-2740"/>
                          </a:stretch>
                        </a:blipFill>
                      </a:tcPr>
                    </a:tc>
                    <a:extLst>
                      <a:ext uri="{0D108BD9-81ED-4DB2-BD59-A6C34878D82A}">
                        <a16:rowId xmlns:a16="http://schemas.microsoft.com/office/drawing/2014/main" val="3949896336"/>
                      </a:ext>
                    </a:extLst>
                  </a:tr>
                </a:tbl>
              </a:graphicData>
            </a:graphic>
          </p:graphicFrame>
        </mc:Fallback>
      </mc:AlternateContent>
    </p:spTree>
    <p:extLst>
      <p:ext uri="{BB962C8B-B14F-4D97-AF65-F5344CB8AC3E}">
        <p14:creationId xmlns:p14="http://schemas.microsoft.com/office/powerpoint/2010/main" val="103465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71335"/>
            <a:ext cx="7886700" cy="721238"/>
          </a:xfrm>
        </p:spPr>
        <p:txBody>
          <a:bodyPr>
            <a:normAutofit/>
          </a:bodyPr>
          <a:lstStyle/>
          <a:p>
            <a:r>
              <a:rPr lang="ru-RU"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Генерация новой особи</a:t>
            </a:r>
            <a:endParaRPr lang="ru-RU" dirty="0"/>
          </a:p>
        </p:txBody>
      </p:sp>
      <mc:AlternateContent xmlns:mc="http://schemas.openxmlformats.org/markup-compatibility/2006">
        <mc:Choice xmlns:a14="http://schemas.microsoft.com/office/drawing/2010/main" Requires="a14">
          <p:sp>
            <p:nvSpPr>
              <p:cNvPr id="3" name="Объект 2"/>
              <p:cNvSpPr>
                <a:spLocks noGrp="1"/>
              </p:cNvSpPr>
              <p:nvPr>
                <p:ph idx="1"/>
              </p:nvPr>
            </p:nvSpPr>
            <p:spPr>
              <a:xfrm>
                <a:off x="628650" y="1370171"/>
                <a:ext cx="7886700" cy="4987179"/>
              </a:xfrm>
            </p:spPr>
            <p:txBody>
              <a:bodyPr>
                <a:noAutofit/>
              </a:bodyPr>
              <a:lstStyle/>
              <a:p>
                <a:pPr marL="0" lvl="0" indent="0" algn="just">
                  <a:buNone/>
                </a:pPr>
                <a:r>
                  <a:rPr lang="ru-RU" sz="2300" dirty="0">
                    <a:effectLst/>
                    <a:latin typeface="Arial" panose="020B0604020202020204" pitchFamily="34" charset="0"/>
                    <a:ea typeface="Calibri" panose="020F0502020204030204" pitchFamily="34" charset="0"/>
                    <a:cs typeface="Arial" panose="020B0604020202020204" pitchFamily="34" charset="0"/>
                  </a:rPr>
                  <a:t>Генерация новой особи осуществляется путем установки случайных значений для каждого гена хромосом </a:t>
                </a:r>
                <a14:m>
                  <m:oMath xmlns:m="http://schemas.openxmlformats.org/officeDocument/2006/math">
                    <m:r>
                      <a:rPr lang="ru-RU" sz="2300" i="1">
                        <a:effectLst/>
                        <a:latin typeface="Cambria Math" panose="02040503050406030204" pitchFamily="18" charset="0"/>
                        <a:ea typeface="Calibri" panose="020F0502020204030204" pitchFamily="34" charset="0"/>
                        <a:cs typeface="Times New Roman" panose="02020603050405020304" pitchFamily="18" charset="0"/>
                      </a:rPr>
                      <m:t>𝐾</m:t>
                    </m:r>
                  </m:oMath>
                </a14:m>
                <a:r>
                  <a:rPr lang="ru-RU" sz="2300" dirty="0">
                    <a:effectLst/>
                    <a:latin typeface="Arial" panose="020B0604020202020204" pitchFamily="34" charset="0"/>
                    <a:ea typeface="Times New Roman" panose="02020603050405020304" pitchFamily="18" charset="0"/>
                    <a:cs typeface="Arial" panose="020B0604020202020204" pitchFamily="34" charset="0"/>
                  </a:rPr>
                  <a:t> и </a:t>
                </a:r>
                <a14:m>
                  <m:oMath xmlns:m="http://schemas.openxmlformats.org/officeDocument/2006/math">
                    <m:r>
                      <a:rPr lang="ru-RU" sz="2300" i="1">
                        <a:effectLst/>
                        <a:latin typeface="Cambria Math" panose="02040503050406030204" pitchFamily="18" charset="0"/>
                        <a:ea typeface="Calibri" panose="020F0502020204030204" pitchFamily="34" charset="0"/>
                        <a:cs typeface="Times New Roman" panose="02020603050405020304" pitchFamily="18" charset="0"/>
                      </a:rPr>
                      <m:t>𝐶</m:t>
                    </m:r>
                  </m:oMath>
                </a14:m>
                <a:r>
                  <a:rPr lang="ru-RU" sz="2300" dirty="0">
                    <a:effectLst/>
                    <a:latin typeface="Arial" panose="020B0604020202020204" pitchFamily="34" charset="0"/>
                    <a:ea typeface="Times New Roman" panose="02020603050405020304" pitchFamily="18" charset="0"/>
                    <a:cs typeface="Arial" panose="020B0604020202020204" pitchFamily="34" charset="0"/>
                  </a:rPr>
                  <a:t>. Если на соответствующий управляющий концепт или связь наложены ограничения, то генерация значения осуществляется в рамках этого ограничения. Если ограничений нет, то значение генерируется на области определения значений концепта или области определения весов связи.</a:t>
                </a:r>
                <a:endParaRPr lang="ru-RU" sz="2300" dirty="0">
                  <a:latin typeface="Arial" panose="020B0604020202020204" pitchFamily="34" charset="0"/>
                  <a:cs typeface="Arial" panose="020B0604020202020204" pitchFamily="34" charset="0"/>
                </a:endParaRPr>
              </a:p>
            </p:txBody>
          </p:sp>
        </mc:Choice>
        <mc:Fallback>
          <p:sp>
            <p:nvSpPr>
              <p:cNvPr id="3" name="Объект 2"/>
              <p:cNvSpPr>
                <a:spLocks noGrp="1" noRot="1" noChangeAspect="1" noMove="1" noResize="1" noEditPoints="1" noAdjustHandles="1" noChangeArrowheads="1" noChangeShapeType="1" noTextEdit="1"/>
              </p:cNvSpPr>
              <p:nvPr>
                <p:ph idx="1"/>
              </p:nvPr>
            </p:nvSpPr>
            <p:spPr>
              <a:xfrm>
                <a:off x="628650" y="1370171"/>
                <a:ext cx="7886700" cy="4987179"/>
              </a:xfrm>
              <a:blipFill>
                <a:blip r:embed="rId2"/>
                <a:stretch>
                  <a:fillRect l="-1082" t="-1711" r="-1159"/>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AFB88E7B-7A0C-4907-9308-8A5BB7783A69}" type="slidenum">
              <a:rPr lang="ru-RU" smtClean="0">
                <a:solidFill>
                  <a:schemeClr val="tx1"/>
                </a:solidFill>
              </a:rPr>
              <a:pPr/>
              <a:t>17</a:t>
            </a:fld>
            <a:endParaRPr lang="ru-RU">
              <a:solidFill>
                <a:schemeClr val="tx1"/>
              </a:solidFill>
            </a:endParaRPr>
          </a:p>
        </p:txBody>
      </p:sp>
    </p:spTree>
    <p:extLst>
      <p:ext uri="{BB962C8B-B14F-4D97-AF65-F5344CB8AC3E}">
        <p14:creationId xmlns:p14="http://schemas.microsoft.com/office/powerpoint/2010/main" val="25162457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71335"/>
            <a:ext cx="7886700" cy="721238"/>
          </a:xfrm>
        </p:spPr>
        <p:txBody>
          <a:bodyPr>
            <a:normAutofit/>
          </a:bodyPr>
          <a:lstStyle/>
          <a:p>
            <a:r>
              <a:rPr lang="ru-RU"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Оператор скрещивания</a:t>
            </a:r>
            <a:endParaRPr lang="ru-RU" dirty="0"/>
          </a:p>
        </p:txBody>
      </p:sp>
      <mc:AlternateContent xmlns:mc="http://schemas.openxmlformats.org/markup-compatibility/2006">
        <mc:Choice xmlns:a14="http://schemas.microsoft.com/office/drawing/2010/main" Requires="a14">
          <p:sp>
            <p:nvSpPr>
              <p:cNvPr id="3" name="Объект 2"/>
              <p:cNvSpPr>
                <a:spLocks noGrp="1"/>
              </p:cNvSpPr>
              <p:nvPr>
                <p:ph idx="1"/>
              </p:nvPr>
            </p:nvSpPr>
            <p:spPr>
              <a:xfrm>
                <a:off x="628650" y="1370171"/>
                <a:ext cx="7886700" cy="4987179"/>
              </a:xfrm>
            </p:spPr>
            <p:txBody>
              <a:bodyPr>
                <a:noAutofit/>
              </a:bodyPr>
              <a:lstStyle/>
              <a:p>
                <a:pPr marL="0" lvl="0" indent="0" algn="just">
                  <a:buNone/>
                </a:pPr>
                <a:r>
                  <a:rPr lang="ru-RU" sz="2300" dirty="0">
                    <a:effectLst/>
                    <a:latin typeface="Arial" panose="020B0604020202020204" pitchFamily="34" charset="0"/>
                    <a:ea typeface="Times New Roman" panose="02020603050405020304" pitchFamily="18" charset="0"/>
                    <a:cs typeface="Arial" panose="020B0604020202020204" pitchFamily="34" charset="0"/>
                  </a:rPr>
                  <a:t>В качестве метода скрещивания используется скрещивание смешением, в котором каждый потомок случайным образом выбирается из следующего отрезка, созданного родителями </a:t>
                </a:r>
                <a14:m>
                  <m:oMath xmlns:m="http://schemas.openxmlformats.org/officeDocument/2006/math">
                    <m:sSub>
                      <m:sSubPr>
                        <m:ctrlPr>
                          <a:rPr lang="ru-RU" sz="2300" i="1">
                            <a:effectLst/>
                            <a:latin typeface="Cambria Math" panose="02040503050406030204" pitchFamily="18" charset="0"/>
                            <a:cs typeface="Times New Roman" panose="02020603050405020304" pitchFamily="18" charset="0"/>
                          </a:rPr>
                        </m:ctrlPr>
                      </m:sSubPr>
                      <m:e>
                        <m:r>
                          <a:rPr lang="en-US" sz="23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ru-RU" sz="2300" i="1">
                            <a:effectLst/>
                            <a:latin typeface="Cambria Math" panose="02040503050406030204" pitchFamily="18" charset="0"/>
                            <a:ea typeface="Calibri" panose="020F0502020204030204" pitchFamily="34" charset="0"/>
                            <a:cs typeface="Times New Roman" panose="02020603050405020304" pitchFamily="18" charset="0"/>
                          </a:rPr>
                          <m:t>1</m:t>
                        </m:r>
                      </m:sub>
                    </m:sSub>
                  </m:oMath>
                </a14:m>
                <a:r>
                  <a:rPr lang="ru-RU" sz="2300" dirty="0">
                    <a:effectLst/>
                    <a:latin typeface="Arial" panose="020B0604020202020204" pitchFamily="34" charset="0"/>
                    <a:ea typeface="Times New Roman" panose="02020603050405020304" pitchFamily="18" charset="0"/>
                    <a:cs typeface="Arial" panose="020B0604020202020204" pitchFamily="34" charset="0"/>
                  </a:rPr>
                  <a:t> и </a:t>
                </a:r>
                <a14:m>
                  <m:oMath xmlns:m="http://schemas.openxmlformats.org/officeDocument/2006/math">
                    <m:sSub>
                      <m:sSubPr>
                        <m:ctrlPr>
                          <a:rPr lang="ru-RU" sz="2300" i="1">
                            <a:effectLst/>
                            <a:latin typeface="Cambria Math" panose="02040503050406030204" pitchFamily="18" charset="0"/>
                            <a:cs typeface="Times New Roman" panose="02020603050405020304" pitchFamily="18" charset="0"/>
                          </a:rPr>
                        </m:ctrlPr>
                      </m:sSubPr>
                      <m:e>
                        <m:r>
                          <a:rPr lang="en-US" sz="23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ru-RU" sz="2300" i="1">
                            <a:effectLst/>
                            <a:latin typeface="Cambria Math" panose="02040503050406030204" pitchFamily="18" charset="0"/>
                            <a:ea typeface="Calibri" panose="020F0502020204030204" pitchFamily="34" charset="0"/>
                            <a:cs typeface="Times New Roman" panose="02020603050405020304" pitchFamily="18" charset="0"/>
                          </a:rPr>
                          <m:t>2</m:t>
                        </m:r>
                      </m:sub>
                    </m:sSub>
                  </m:oMath>
                </a14:m>
                <a:r>
                  <a:rPr lang="ru-RU" sz="2300" dirty="0">
                    <a:effectLst/>
                    <a:latin typeface="Arial" panose="020B0604020202020204" pitchFamily="34" charset="0"/>
                    <a:ea typeface="Times New Roman" panose="02020603050405020304" pitchFamily="18" charset="0"/>
                    <a:cs typeface="Arial" panose="020B0604020202020204" pitchFamily="34" charset="0"/>
                  </a:rPr>
                  <a:t>:</a:t>
                </a:r>
              </a:p>
              <a:p>
                <a:pPr marL="0" lvl="0" indent="0" algn="just">
                  <a:lnSpc>
                    <a:spcPct val="200000"/>
                  </a:lnSpc>
                  <a:buNone/>
                </a:pPr>
                <a14:m>
                  <m:oMathPara xmlns:m="http://schemas.openxmlformats.org/officeDocument/2006/math">
                    <m:oMathParaPr>
                      <m:jc m:val="centerGroup"/>
                    </m:oMathParaPr>
                    <m:oMath xmlns:m="http://schemas.openxmlformats.org/officeDocument/2006/math">
                      <m:d>
                        <m:dPr>
                          <m:begChr m:val="["/>
                          <m:endChr m:val="]"/>
                          <m:ctrlPr>
                            <a:rPr lang="ru-RU" sz="2300" i="1" smtClean="0">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ru-RU" sz="23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23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ru-RU" sz="23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ru-RU" sz="2300" i="1">
                              <a:effectLst/>
                              <a:latin typeface="Cambria Math" panose="02040503050406030204" pitchFamily="18" charset="0"/>
                              <a:ea typeface="Times New Roman" panose="02020603050405020304" pitchFamily="18" charset="0"/>
                              <a:cs typeface="Times New Roman" panose="02020603050405020304" pitchFamily="18" charset="0"/>
                            </a:rPr>
                            <m:t>−</m:t>
                          </m:r>
                          <m:r>
                            <a:rPr lang="ru-RU" sz="2300" b="0" i="1" smtClean="0">
                              <a:effectLst/>
                              <a:latin typeface="Cambria Math" panose="02040503050406030204" pitchFamily="18" charset="0"/>
                              <a:ea typeface="Times New Roman" panose="02020603050405020304" pitchFamily="18" charset="0"/>
                              <a:cs typeface="Times New Roman" panose="02020603050405020304" pitchFamily="18" charset="0"/>
                            </a:rPr>
                            <m:t>0,5</m:t>
                          </m:r>
                          <m:r>
                            <a:rPr lang="ru-RU" sz="23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23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23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ru-RU" sz="23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ru-RU" sz="23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23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23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ru-RU" sz="23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ru-RU" sz="23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2300" i="1">
                                  <a:effectLst/>
                                  <a:latin typeface="Cambria Math" panose="02040503050406030204" pitchFamily="18" charset="0"/>
                                  <a:cs typeface="Times New Roman" panose="02020603050405020304" pitchFamily="18" charset="0"/>
                                </a:rPr>
                              </m:ctrlPr>
                            </m:sSubPr>
                            <m:e>
                              <m:r>
                                <a:rPr lang="en-US" sz="23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ru-RU" sz="23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ru-RU" sz="2300" i="1">
                              <a:effectLst/>
                              <a:latin typeface="Cambria Math" panose="02040503050406030204" pitchFamily="18" charset="0"/>
                              <a:ea typeface="Calibri" panose="020F0502020204030204" pitchFamily="34" charset="0"/>
                              <a:cs typeface="Times New Roman" panose="02020603050405020304" pitchFamily="18" charset="0"/>
                            </a:rPr>
                            <m:t>+</m:t>
                          </m:r>
                          <m:r>
                            <a:rPr lang="ru-RU" sz="2300" b="0" i="1" smtClean="0">
                              <a:effectLst/>
                              <a:latin typeface="Cambria Math" panose="02040503050406030204" pitchFamily="18" charset="0"/>
                              <a:ea typeface="Times New Roman" panose="02020603050405020304" pitchFamily="18" charset="0"/>
                              <a:cs typeface="Times New Roman" panose="02020603050405020304" pitchFamily="18" charset="0"/>
                            </a:rPr>
                            <m:t>0,5</m:t>
                          </m:r>
                          <m:r>
                            <a:rPr lang="ru-RU" sz="23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23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23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ru-RU" sz="23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ru-RU" sz="23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23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23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ru-RU" sz="23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ru-RU" sz="2300" i="1">
                              <a:effectLst/>
                              <a:latin typeface="Cambria Math" panose="02040503050406030204" pitchFamily="18" charset="0"/>
                              <a:ea typeface="Times New Roman" panose="02020603050405020304" pitchFamily="18" charset="0"/>
                              <a:cs typeface="Times New Roman" panose="02020603050405020304" pitchFamily="18" charset="0"/>
                            </a:rPr>
                            <m:t>)</m:t>
                          </m:r>
                        </m:e>
                      </m:d>
                    </m:oMath>
                  </m:oMathPara>
                </a14:m>
                <a:endParaRPr lang="ru-RU" sz="2300" dirty="0">
                  <a:latin typeface="Arial" panose="020B0604020202020204" pitchFamily="34" charset="0"/>
                  <a:cs typeface="Arial" panose="020B0604020202020204" pitchFamily="34" charset="0"/>
                </a:endParaRPr>
              </a:p>
              <a:p>
                <a:pPr marL="0" lvl="0" indent="0" algn="just">
                  <a:buNone/>
                </a:pPr>
                <a:r>
                  <a:rPr lang="ru-RU" sz="2300" dirty="0">
                    <a:effectLst/>
                    <a:latin typeface="Arial" panose="020B0604020202020204" pitchFamily="34" charset="0"/>
                    <a:ea typeface="Times New Roman" panose="02020603050405020304" pitchFamily="18" charset="0"/>
                    <a:cs typeface="Arial" panose="020B0604020202020204" pitchFamily="34" charset="0"/>
                  </a:rPr>
                  <a:t>Полученный таким методом отрезок может выходить за пределы диапазона, установленного ограничением или областью определения значений концепта или силы связи, поэтому его необходимо соответствующим образом скорректировать.</a:t>
                </a:r>
                <a:endParaRPr lang="ru-RU" sz="2300" dirty="0">
                  <a:latin typeface="Arial" panose="020B0604020202020204" pitchFamily="34" charset="0"/>
                  <a:cs typeface="Arial" panose="020B0604020202020204" pitchFamily="34" charset="0"/>
                </a:endParaRPr>
              </a:p>
            </p:txBody>
          </p:sp>
        </mc:Choice>
        <mc:Fallback>
          <p:sp>
            <p:nvSpPr>
              <p:cNvPr id="3" name="Объект 2"/>
              <p:cNvSpPr>
                <a:spLocks noGrp="1" noRot="1" noChangeAspect="1" noMove="1" noResize="1" noEditPoints="1" noAdjustHandles="1" noChangeArrowheads="1" noChangeShapeType="1" noTextEdit="1"/>
              </p:cNvSpPr>
              <p:nvPr>
                <p:ph idx="1"/>
              </p:nvPr>
            </p:nvSpPr>
            <p:spPr>
              <a:xfrm>
                <a:off x="628650" y="1370171"/>
                <a:ext cx="7886700" cy="4987179"/>
              </a:xfrm>
              <a:blipFill>
                <a:blip r:embed="rId2"/>
                <a:stretch>
                  <a:fillRect l="-1082" t="-1711" r="-1159"/>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AFB88E7B-7A0C-4907-9308-8A5BB7783A69}" type="slidenum">
              <a:rPr lang="ru-RU" smtClean="0">
                <a:solidFill>
                  <a:schemeClr val="tx1"/>
                </a:solidFill>
              </a:rPr>
              <a:pPr/>
              <a:t>18</a:t>
            </a:fld>
            <a:endParaRPr lang="ru-RU">
              <a:solidFill>
                <a:schemeClr val="tx1"/>
              </a:solidFill>
            </a:endParaRPr>
          </a:p>
        </p:txBody>
      </p:sp>
    </p:spTree>
    <p:extLst>
      <p:ext uri="{BB962C8B-B14F-4D97-AF65-F5344CB8AC3E}">
        <p14:creationId xmlns:p14="http://schemas.microsoft.com/office/powerpoint/2010/main" val="30827080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71335"/>
            <a:ext cx="7886700" cy="721238"/>
          </a:xfrm>
        </p:spPr>
        <p:txBody>
          <a:bodyPr>
            <a:normAutofit/>
          </a:bodyPr>
          <a:lstStyle/>
          <a:p>
            <a:r>
              <a:rPr lang="ru-RU"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Оператор мутации</a:t>
            </a:r>
            <a:endParaRPr lang="ru-RU" dirty="0"/>
          </a:p>
        </p:txBody>
      </p:sp>
      <mc:AlternateContent xmlns:mc="http://schemas.openxmlformats.org/markup-compatibility/2006">
        <mc:Choice xmlns:a14="http://schemas.microsoft.com/office/drawing/2010/main" Requires="a14">
          <p:sp>
            <p:nvSpPr>
              <p:cNvPr id="3" name="Объект 2"/>
              <p:cNvSpPr>
                <a:spLocks noGrp="1"/>
              </p:cNvSpPr>
              <p:nvPr>
                <p:ph idx="1"/>
              </p:nvPr>
            </p:nvSpPr>
            <p:spPr>
              <a:xfrm>
                <a:off x="628650" y="1370171"/>
                <a:ext cx="7886700" cy="4987179"/>
              </a:xfrm>
            </p:spPr>
            <p:txBody>
              <a:bodyPr>
                <a:noAutofit/>
              </a:bodyPr>
              <a:lstStyle/>
              <a:p>
                <a:pPr marL="0" lvl="0" indent="0" algn="just">
                  <a:buNone/>
                </a:pPr>
                <a:r>
                  <a:rPr lang="ru-RU" sz="2300" dirty="0">
                    <a:effectLst/>
                    <a:latin typeface="Arial" panose="020B0604020202020204" pitchFamily="34" charset="0"/>
                    <a:ea typeface="Calibri" panose="020F0502020204030204" pitchFamily="34" charset="0"/>
                    <a:cs typeface="Arial" panose="020B0604020202020204" pitchFamily="34" charset="0"/>
                  </a:rPr>
                  <a:t>Мутация хромосомы осуществляется с помощью замены одного из ее генов на новый. Получение нового случайного значения гена осуществляется аналогично получению отдельного значения при генерации хромосомы. Выполнять мутацию необходимо с некоторой вероятностью. Пусть вероятность одновременной мутации обеих хромосом </a:t>
                </a:r>
                <a14:m>
                  <m:oMath xmlns:m="http://schemas.openxmlformats.org/officeDocument/2006/math">
                    <m:r>
                      <a:rPr lang="ru-RU" sz="2300" i="1">
                        <a:effectLst/>
                        <a:latin typeface="Cambria Math" panose="02040503050406030204" pitchFamily="18" charset="0"/>
                        <a:ea typeface="Calibri" panose="020F0502020204030204" pitchFamily="34" charset="0"/>
                        <a:cs typeface="Times New Roman" panose="02020603050405020304" pitchFamily="18" charset="0"/>
                      </a:rPr>
                      <m:t>𝐾</m:t>
                    </m:r>
                  </m:oMath>
                </a14:m>
                <a:r>
                  <a:rPr lang="ru-RU" sz="2300" dirty="0">
                    <a:effectLst/>
                    <a:latin typeface="Arial" panose="020B0604020202020204" pitchFamily="34" charset="0"/>
                    <a:ea typeface="Times New Roman" panose="02020603050405020304" pitchFamily="18" charset="0"/>
                    <a:cs typeface="Arial" panose="020B0604020202020204" pitchFamily="34" charset="0"/>
                  </a:rPr>
                  <a:t> и </a:t>
                </a:r>
                <a14:m>
                  <m:oMath xmlns:m="http://schemas.openxmlformats.org/officeDocument/2006/math">
                    <m:r>
                      <a:rPr lang="ru-RU" sz="2300" i="1">
                        <a:effectLst/>
                        <a:latin typeface="Cambria Math" panose="02040503050406030204" pitchFamily="18" charset="0"/>
                        <a:ea typeface="Calibri" panose="020F0502020204030204" pitchFamily="34" charset="0"/>
                        <a:cs typeface="Times New Roman" panose="02020603050405020304" pitchFamily="18" charset="0"/>
                      </a:rPr>
                      <m:t>𝐶</m:t>
                    </m:r>
                  </m:oMath>
                </a14:m>
                <a:r>
                  <a:rPr lang="ru-RU" sz="2300" dirty="0">
                    <a:effectLst/>
                    <a:latin typeface="Arial" panose="020B0604020202020204" pitchFamily="34" charset="0"/>
                    <a:ea typeface="Times New Roman" panose="02020603050405020304" pitchFamily="18" charset="0"/>
                    <a:cs typeface="Arial" panose="020B0604020202020204" pitchFamily="34" charset="0"/>
                  </a:rPr>
                  <a:t> особи </a:t>
                </a:r>
                <a:r>
                  <a:rPr lang="ru-RU" sz="2300" dirty="0">
                    <a:effectLst/>
                    <a:latin typeface="Arial" panose="020B0604020202020204" pitchFamily="34" charset="0"/>
                    <a:ea typeface="Calibri" panose="020F0502020204030204" pitchFamily="34" charset="0"/>
                    <a:cs typeface="Arial" panose="020B0604020202020204" pitchFamily="34" charset="0"/>
                  </a:rPr>
                  <a:t>равняется </a:t>
                </a:r>
                <a14:m>
                  <m:oMath xmlns:m="http://schemas.openxmlformats.org/officeDocument/2006/math">
                    <m:r>
                      <a:rPr lang="ru-RU" sz="2300" i="1">
                        <a:effectLst/>
                        <a:latin typeface="Cambria Math" panose="02040503050406030204" pitchFamily="18" charset="0"/>
                        <a:ea typeface="Calibri" panose="020F0502020204030204" pitchFamily="34" charset="0"/>
                        <a:cs typeface="Times New Roman" panose="02020603050405020304" pitchFamily="18" charset="0"/>
                      </a:rPr>
                      <m:t>0,45</m:t>
                    </m:r>
                  </m:oMath>
                </a14:m>
                <a:r>
                  <a:rPr lang="ru-RU" sz="2300" dirty="0">
                    <a:effectLst/>
                    <a:latin typeface="Arial" panose="020B0604020202020204" pitchFamily="34" charset="0"/>
                    <a:ea typeface="Times New Roman" panose="02020603050405020304" pitchFamily="18" charset="0"/>
                    <a:cs typeface="Arial" panose="020B0604020202020204" pitchFamily="34" charset="0"/>
                  </a:rPr>
                  <a:t>, а вероятность мутации только одной из хромосом равняется </a:t>
                </a:r>
                <a14:m>
                  <m:oMath xmlns:m="http://schemas.openxmlformats.org/officeDocument/2006/math">
                    <m:r>
                      <a:rPr lang="ru-RU" sz="2300" i="1">
                        <a:effectLst/>
                        <a:latin typeface="Cambria Math" panose="02040503050406030204" pitchFamily="18" charset="0"/>
                        <a:ea typeface="Times New Roman" panose="02020603050405020304" pitchFamily="18" charset="0"/>
                        <a:cs typeface="Times New Roman" panose="02020603050405020304" pitchFamily="18" charset="0"/>
                      </a:rPr>
                      <m:t>0,5</m:t>
                    </m:r>
                  </m:oMath>
                </a14:m>
                <a:r>
                  <a:rPr lang="ru-RU" sz="2300" dirty="0">
                    <a:effectLst/>
                    <a:latin typeface="Arial" panose="020B0604020202020204" pitchFamily="34" charset="0"/>
                    <a:ea typeface="Times New Roman" panose="02020603050405020304" pitchFamily="18" charset="0"/>
                    <a:cs typeface="Arial" panose="020B0604020202020204" pitchFamily="34" charset="0"/>
                  </a:rPr>
                  <a:t>, тогда в одной половине случаев вероятности мутаций хромосом </a:t>
                </a:r>
                <a14:m>
                  <m:oMath xmlns:m="http://schemas.openxmlformats.org/officeDocument/2006/math">
                    <m:r>
                      <a:rPr lang="ru-RU" sz="2300" i="1">
                        <a:effectLst/>
                        <a:latin typeface="Cambria Math" panose="02040503050406030204" pitchFamily="18" charset="0"/>
                        <a:ea typeface="Calibri" panose="020F0502020204030204" pitchFamily="34" charset="0"/>
                        <a:cs typeface="Times New Roman" panose="02020603050405020304" pitchFamily="18" charset="0"/>
                      </a:rPr>
                      <m:t>𝐾</m:t>
                    </m:r>
                  </m:oMath>
                </a14:m>
                <a:r>
                  <a:rPr lang="ru-RU" sz="2300" dirty="0">
                    <a:effectLst/>
                    <a:latin typeface="Arial" panose="020B0604020202020204" pitchFamily="34" charset="0"/>
                    <a:ea typeface="Times New Roman" panose="02020603050405020304" pitchFamily="18" charset="0"/>
                    <a:cs typeface="Arial" panose="020B0604020202020204" pitchFamily="34" charset="0"/>
                  </a:rPr>
                  <a:t> и </a:t>
                </a:r>
                <a14:m>
                  <m:oMath xmlns:m="http://schemas.openxmlformats.org/officeDocument/2006/math">
                    <m:r>
                      <a:rPr lang="ru-RU" sz="2300" i="1">
                        <a:effectLst/>
                        <a:latin typeface="Cambria Math" panose="02040503050406030204" pitchFamily="18" charset="0"/>
                        <a:ea typeface="Calibri" panose="020F0502020204030204" pitchFamily="34" charset="0"/>
                        <a:cs typeface="Times New Roman" panose="02020603050405020304" pitchFamily="18" charset="0"/>
                      </a:rPr>
                      <m:t>𝐶</m:t>
                    </m:r>
                  </m:oMath>
                </a14:m>
                <a:r>
                  <a:rPr lang="ru-RU" sz="2300" dirty="0">
                    <a:effectLst/>
                    <a:latin typeface="Arial" panose="020B0604020202020204" pitchFamily="34" charset="0"/>
                    <a:ea typeface="Times New Roman" panose="02020603050405020304" pitchFamily="18" charset="0"/>
                    <a:cs typeface="Arial" panose="020B0604020202020204" pitchFamily="34" charset="0"/>
                  </a:rPr>
                  <a:t> равны </a:t>
                </a:r>
                <a14:m>
                  <m:oMath xmlns:m="http://schemas.openxmlformats.org/officeDocument/2006/math">
                    <m:r>
                      <a:rPr lang="ru-RU" sz="2300" i="1">
                        <a:effectLst/>
                        <a:latin typeface="Cambria Math" panose="02040503050406030204" pitchFamily="18" charset="0"/>
                        <a:ea typeface="Times New Roman" panose="02020603050405020304" pitchFamily="18" charset="0"/>
                        <a:cs typeface="Times New Roman" panose="02020603050405020304" pitchFamily="18" charset="0"/>
                      </a:rPr>
                      <m:t>0,9</m:t>
                    </m:r>
                  </m:oMath>
                </a14:m>
                <a:r>
                  <a:rPr lang="ru-RU" sz="2300" dirty="0">
                    <a:effectLst/>
                    <a:latin typeface="Arial" panose="020B0604020202020204" pitchFamily="34" charset="0"/>
                    <a:ea typeface="Times New Roman" panose="02020603050405020304" pitchFamily="18" charset="0"/>
                    <a:cs typeface="Arial" panose="020B0604020202020204" pitchFamily="34" charset="0"/>
                  </a:rPr>
                  <a:t> и </a:t>
                </a:r>
                <a14:m>
                  <m:oMath xmlns:m="http://schemas.openxmlformats.org/officeDocument/2006/math">
                    <m:r>
                      <a:rPr lang="ru-RU" sz="2300" i="1">
                        <a:effectLst/>
                        <a:latin typeface="Cambria Math" panose="02040503050406030204" pitchFamily="18" charset="0"/>
                        <a:ea typeface="Times New Roman" panose="02020603050405020304" pitchFamily="18" charset="0"/>
                        <a:cs typeface="Times New Roman" panose="02020603050405020304" pitchFamily="18" charset="0"/>
                      </a:rPr>
                      <m:t>0,5</m:t>
                    </m:r>
                  </m:oMath>
                </a14:m>
                <a:r>
                  <a:rPr lang="ru-RU" sz="2300" dirty="0">
                    <a:effectLst/>
                    <a:latin typeface="Arial" panose="020B0604020202020204" pitchFamily="34" charset="0"/>
                    <a:ea typeface="Times New Roman" panose="02020603050405020304" pitchFamily="18" charset="0"/>
                    <a:cs typeface="Arial" panose="020B0604020202020204" pitchFamily="34" charset="0"/>
                  </a:rPr>
                  <a:t> соответственно, а в другой половине случаев эти вероятности равны </a:t>
                </a:r>
                <a14:m>
                  <m:oMath xmlns:m="http://schemas.openxmlformats.org/officeDocument/2006/math">
                    <m:r>
                      <a:rPr lang="ru-RU" sz="2300" i="1">
                        <a:effectLst/>
                        <a:latin typeface="Cambria Math" panose="02040503050406030204" pitchFamily="18" charset="0"/>
                        <a:ea typeface="Times New Roman" panose="02020603050405020304" pitchFamily="18" charset="0"/>
                        <a:cs typeface="Times New Roman" panose="02020603050405020304" pitchFamily="18" charset="0"/>
                      </a:rPr>
                      <m:t>0,5</m:t>
                    </m:r>
                  </m:oMath>
                </a14:m>
                <a:r>
                  <a:rPr lang="ru-RU" sz="2300" dirty="0">
                    <a:effectLst/>
                    <a:latin typeface="Arial" panose="020B0604020202020204" pitchFamily="34" charset="0"/>
                    <a:ea typeface="Times New Roman" panose="02020603050405020304" pitchFamily="18" charset="0"/>
                    <a:cs typeface="Arial" panose="020B0604020202020204" pitchFamily="34" charset="0"/>
                  </a:rPr>
                  <a:t> и </a:t>
                </a:r>
                <a14:m>
                  <m:oMath xmlns:m="http://schemas.openxmlformats.org/officeDocument/2006/math">
                    <m:r>
                      <a:rPr lang="ru-RU" sz="2300" i="1">
                        <a:effectLst/>
                        <a:latin typeface="Cambria Math" panose="02040503050406030204" pitchFamily="18" charset="0"/>
                        <a:ea typeface="Times New Roman" panose="02020603050405020304" pitchFamily="18" charset="0"/>
                        <a:cs typeface="Times New Roman" panose="02020603050405020304" pitchFamily="18" charset="0"/>
                      </a:rPr>
                      <m:t>0,9</m:t>
                    </m:r>
                  </m:oMath>
                </a14:m>
                <a:r>
                  <a:rPr lang="ru-RU" sz="2300" dirty="0">
                    <a:effectLst/>
                    <a:latin typeface="Arial" panose="020B0604020202020204" pitchFamily="34" charset="0"/>
                    <a:ea typeface="Times New Roman" panose="02020603050405020304" pitchFamily="18" charset="0"/>
                    <a:cs typeface="Arial" panose="020B0604020202020204" pitchFamily="34" charset="0"/>
                  </a:rPr>
                  <a:t>.</a:t>
                </a:r>
                <a:endParaRPr lang="ru-RU" sz="2300" dirty="0">
                  <a:latin typeface="Arial" panose="020B0604020202020204" pitchFamily="34" charset="0"/>
                  <a:cs typeface="Arial" panose="020B0604020202020204" pitchFamily="34" charset="0"/>
                </a:endParaRPr>
              </a:p>
            </p:txBody>
          </p:sp>
        </mc:Choice>
        <mc:Fallback>
          <p:sp>
            <p:nvSpPr>
              <p:cNvPr id="3" name="Объект 2"/>
              <p:cNvSpPr>
                <a:spLocks noGrp="1" noRot="1" noChangeAspect="1" noMove="1" noResize="1" noEditPoints="1" noAdjustHandles="1" noChangeArrowheads="1" noChangeShapeType="1" noTextEdit="1"/>
              </p:cNvSpPr>
              <p:nvPr>
                <p:ph idx="1"/>
              </p:nvPr>
            </p:nvSpPr>
            <p:spPr>
              <a:xfrm>
                <a:off x="628650" y="1370171"/>
                <a:ext cx="7886700" cy="4987179"/>
              </a:xfrm>
              <a:blipFill>
                <a:blip r:embed="rId2"/>
                <a:stretch>
                  <a:fillRect l="-1082" t="-1711" r="-1159"/>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AFB88E7B-7A0C-4907-9308-8A5BB7783A69}" type="slidenum">
              <a:rPr lang="ru-RU" smtClean="0">
                <a:solidFill>
                  <a:schemeClr val="tx1"/>
                </a:solidFill>
              </a:rPr>
              <a:pPr/>
              <a:t>19</a:t>
            </a:fld>
            <a:endParaRPr lang="ru-RU">
              <a:solidFill>
                <a:schemeClr val="tx1"/>
              </a:solidFill>
            </a:endParaRPr>
          </a:p>
        </p:txBody>
      </p:sp>
    </p:spTree>
    <p:extLst>
      <p:ext uri="{BB962C8B-B14F-4D97-AF65-F5344CB8AC3E}">
        <p14:creationId xmlns:p14="http://schemas.microsoft.com/office/powerpoint/2010/main" val="349340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p:cNvSpPr>
            <a:spLocks noGrp="1"/>
          </p:cNvSpPr>
          <p:nvPr>
            <p:ph type="title"/>
          </p:nvPr>
        </p:nvSpPr>
        <p:spPr>
          <a:xfrm>
            <a:off x="628650" y="367553"/>
            <a:ext cx="7886700" cy="692808"/>
          </a:xfrm>
        </p:spPr>
        <p:txBody>
          <a:bodyPr>
            <a:normAutofit/>
          </a:bodyPr>
          <a:lstStyle/>
          <a:p>
            <a:r>
              <a:rPr lang="ru-RU" sz="4050"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Актуальность</a:t>
            </a:r>
            <a:endParaRPr lang="ru-RU" sz="4050" dirty="0">
              <a:latin typeface="Arial" panose="020B0604020202020204" pitchFamily="34" charset="0"/>
              <a:cs typeface="Arial" panose="020B0604020202020204" pitchFamily="34" charset="0"/>
            </a:endParaRPr>
          </a:p>
        </p:txBody>
      </p:sp>
      <p:sp>
        <p:nvSpPr>
          <p:cNvPr id="3" name="Объект 2"/>
          <p:cNvSpPr>
            <a:spLocks noGrp="1"/>
          </p:cNvSpPr>
          <p:nvPr>
            <p:ph idx="1"/>
          </p:nvPr>
        </p:nvSpPr>
        <p:spPr>
          <a:xfrm>
            <a:off x="561974" y="1172941"/>
            <a:ext cx="8200285" cy="5317506"/>
          </a:xfrm>
        </p:spPr>
        <p:txBody>
          <a:bodyPr>
            <a:noAutofit/>
          </a:bodyPr>
          <a:lstStyle/>
          <a:p>
            <a:pPr algn="just"/>
            <a:r>
              <a:rPr lang="ru-RU" sz="2050" dirty="0">
                <a:latin typeface="Arial" panose="020B0604020202020204" pitchFamily="34" charset="0"/>
                <a:cs typeface="Arial" panose="020B0604020202020204" pitchFamily="34" charset="0"/>
              </a:rPr>
              <a:t>Возрастание потребностей управления  сложными и слабоструктурированными</a:t>
            </a:r>
            <a:r>
              <a:rPr lang="en-US" sz="2050" dirty="0">
                <a:latin typeface="Arial" panose="020B0604020202020204" pitchFamily="34" charset="0"/>
                <a:cs typeface="Arial" panose="020B0604020202020204" pitchFamily="34" charset="0"/>
              </a:rPr>
              <a:t> </a:t>
            </a:r>
            <a:r>
              <a:rPr lang="ru-RU" sz="2050" dirty="0">
                <a:latin typeface="Arial" panose="020B0604020202020204" pitchFamily="34" charset="0"/>
                <a:cs typeface="Arial" panose="020B0604020202020204" pitchFamily="34" charset="0"/>
              </a:rPr>
              <a:t>системами</a:t>
            </a:r>
            <a:r>
              <a:rPr lang="en-US" sz="2050" dirty="0">
                <a:latin typeface="Arial" panose="020B0604020202020204" pitchFamily="34" charset="0"/>
                <a:cs typeface="Arial" panose="020B0604020202020204" pitchFamily="34" charset="0"/>
              </a:rPr>
              <a:t> </a:t>
            </a:r>
            <a:r>
              <a:rPr lang="ru-RU" sz="2050" dirty="0">
                <a:latin typeface="Arial" panose="020B0604020202020204" pitchFamily="34" charset="0"/>
                <a:cs typeface="Arial" panose="020B0604020202020204" pitchFamily="34" charset="0"/>
              </a:rPr>
              <a:t>и ситуациями.</a:t>
            </a:r>
          </a:p>
          <a:p>
            <a:pPr algn="just"/>
            <a:r>
              <a:rPr lang="ru-RU" sz="2050" dirty="0">
                <a:latin typeface="Arial" panose="020B0604020202020204" pitchFamily="34" charset="0"/>
                <a:cs typeface="Arial" panose="020B0604020202020204" pitchFamily="34" charset="0"/>
              </a:rPr>
              <a:t>Возможность использования когнитивного подхода к моделированию и управлению сложными и слабоструктурированными системами благодаря формализации разрозненных, неполных и противоречивых знаний экспертов о предметной области при помощи когнитивных моделей.</a:t>
            </a:r>
          </a:p>
          <a:p>
            <a:pPr algn="just"/>
            <a:r>
              <a:rPr lang="ru-RU" sz="2050" dirty="0">
                <a:latin typeface="Arial" panose="020B0604020202020204" pitchFamily="34" charset="0"/>
                <a:cs typeface="Arial" panose="020B0604020202020204" pitchFamily="34" charset="0"/>
              </a:rPr>
              <a:t>Потребность структурно-параметрической настройки нечетких когнитивных моделей для задач управления организационно-техническими и социально-экономическими системами.</a:t>
            </a:r>
          </a:p>
          <a:p>
            <a:pPr algn="just"/>
            <a:r>
              <a:rPr lang="ru-RU" sz="2050" dirty="0">
                <a:latin typeface="Arial" panose="020B0604020202020204" pitchFamily="34" charset="0"/>
                <a:cs typeface="Arial" panose="020B0604020202020204" pitchFamily="34" charset="0"/>
              </a:rPr>
              <a:t>Направленность существующих способов на параметрическую настройку отдельных разновидностей нечетких когнитивных моделей.</a:t>
            </a:r>
          </a:p>
          <a:p>
            <a:pPr algn="just"/>
            <a:r>
              <a:rPr lang="ru-RU" sz="2050" dirty="0">
                <a:latin typeface="Arial" panose="020B0604020202020204" pitchFamily="34" charset="0"/>
                <a:cs typeface="Arial" panose="020B0604020202020204" pitchFamily="34" charset="0"/>
              </a:rPr>
              <a:t>Недостаточное качество и оперативность настройки нечетких когнитивных моделей с использованием существующих способов.</a:t>
            </a:r>
          </a:p>
        </p:txBody>
      </p:sp>
      <p:sp>
        <p:nvSpPr>
          <p:cNvPr id="9" name="Номер слайда 8"/>
          <p:cNvSpPr>
            <a:spLocks noGrp="1"/>
          </p:cNvSpPr>
          <p:nvPr>
            <p:ph type="sldNum" sz="quarter" idx="12"/>
          </p:nvPr>
        </p:nvSpPr>
        <p:spPr/>
        <p:txBody>
          <a:bodyPr/>
          <a:lstStyle/>
          <a:p>
            <a:fld id="{AFB88E7B-7A0C-4907-9308-8A5BB7783A69}" type="slidenum">
              <a:rPr lang="ru-RU" smtClean="0">
                <a:solidFill>
                  <a:schemeClr val="tx1"/>
                </a:solidFill>
                <a:latin typeface="Arial" panose="020B0604020202020204" pitchFamily="34" charset="0"/>
                <a:cs typeface="Arial" panose="020B0604020202020204" pitchFamily="34" charset="0"/>
              </a:rPr>
              <a:pPr/>
              <a:t>2</a:t>
            </a:fld>
            <a:endParaRPr lang="ru-RU"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39457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71335"/>
            <a:ext cx="7886700" cy="721238"/>
          </a:xfrm>
        </p:spPr>
        <p:txBody>
          <a:bodyPr>
            <a:normAutofit/>
          </a:bodyPr>
          <a:lstStyle/>
          <a:p>
            <a:r>
              <a:rPr lang="ru-RU"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Оператор селекции</a:t>
            </a:r>
            <a:endParaRPr lang="ru-RU" dirty="0"/>
          </a:p>
        </p:txBody>
      </p:sp>
      <mc:AlternateContent xmlns:mc="http://schemas.openxmlformats.org/markup-compatibility/2006">
        <mc:Choice xmlns:a14="http://schemas.microsoft.com/office/drawing/2010/main" Requires="a14">
          <p:sp>
            <p:nvSpPr>
              <p:cNvPr id="3" name="Объект 2"/>
              <p:cNvSpPr>
                <a:spLocks noGrp="1"/>
              </p:cNvSpPr>
              <p:nvPr>
                <p:ph idx="1"/>
              </p:nvPr>
            </p:nvSpPr>
            <p:spPr>
              <a:xfrm>
                <a:off x="628650" y="1370171"/>
                <a:ext cx="7886700" cy="4987179"/>
              </a:xfrm>
            </p:spPr>
            <p:txBody>
              <a:bodyPr>
                <a:noAutofit/>
              </a:bodyPr>
              <a:lstStyle/>
              <a:p>
                <a:pPr indent="0" algn="just">
                  <a:lnSpc>
                    <a:spcPct val="100000"/>
                  </a:lnSpc>
                  <a:spcAft>
                    <a:spcPts val="1000"/>
                  </a:spcAft>
                  <a:buNone/>
                </a:pPr>
                <a:r>
                  <a:rPr lang="ru-RU" sz="1900" dirty="0">
                    <a:latin typeface="Arial" panose="020B0604020202020204" pitchFamily="34" charset="0"/>
                    <a:cs typeface="Arial" panose="020B0604020202020204" pitchFamily="34" charset="0"/>
                  </a:rPr>
                  <a:t>Селекция особей для скрещивания выполняется методом турнирного отбора из двух особей. При этом для определения приспособленности особи осуществляется ее моделирование по времени, способ которого зависит от разновидности нечеткой когнитивной карты.</a:t>
                </a:r>
                <a:endParaRPr lang="en-US" sz="1900" dirty="0">
                  <a:latin typeface="Arial" panose="020B0604020202020204" pitchFamily="34" charset="0"/>
                  <a:cs typeface="Arial" panose="020B0604020202020204" pitchFamily="34" charset="0"/>
                </a:endParaRPr>
              </a:p>
              <a:p>
                <a:pPr indent="0" algn="just">
                  <a:lnSpc>
                    <a:spcPct val="100000"/>
                  </a:lnSpc>
                  <a:spcAft>
                    <a:spcPts val="1000"/>
                  </a:spcAft>
                  <a:buNone/>
                </a:pPr>
                <a:r>
                  <a:rPr lang="ru-RU" sz="1900" dirty="0">
                    <a:latin typeface="Arial" panose="020B0604020202020204" pitchFamily="34" charset="0"/>
                    <a:cs typeface="Arial" panose="020B0604020202020204" pitchFamily="34" charset="0"/>
                  </a:rPr>
                  <a:t>В результате моделирования ошибка особи вычисляется по следующей формуле:</a:t>
                </a:r>
                <a:endParaRPr lang="en-US" sz="1900" dirty="0">
                  <a:latin typeface="Arial" panose="020B0604020202020204" pitchFamily="34" charset="0"/>
                  <a:cs typeface="Arial" panose="020B0604020202020204" pitchFamily="34" charset="0"/>
                </a:endParaRPr>
              </a:p>
              <a:p>
                <a:pPr indent="0" algn="ctr">
                  <a:lnSpc>
                    <a:spcPct val="100000"/>
                  </a:lnSpc>
                  <a:spcAft>
                    <a:spcPts val="1000"/>
                  </a:spcAft>
                  <a:buNone/>
                </a:pPr>
                <a14:m>
                  <m:oMath xmlns:m="http://schemas.openxmlformats.org/officeDocument/2006/math">
                    <m:r>
                      <a:rPr lang="ru-RU" sz="1900" i="1" smtClean="0">
                        <a:effectLst/>
                        <a:latin typeface="Cambria Math" panose="02040503050406030204" pitchFamily="18" charset="0"/>
                        <a:ea typeface="Calibri" panose="020F0502020204030204" pitchFamily="34" charset="0"/>
                        <a:cs typeface="Times New Roman" panose="02020603050405020304" pitchFamily="18" charset="0"/>
                      </a:rPr>
                      <m:t>𝑒</m:t>
                    </m:r>
                    <m:r>
                      <a:rPr lang="ru-RU" sz="1900" i="1" smtClean="0">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ru-RU" sz="1900" i="1">
                            <a:effectLst/>
                            <a:latin typeface="Cambria Math" panose="02040503050406030204" pitchFamily="18" charset="0"/>
                          </a:rPr>
                        </m:ctrlPr>
                      </m:sSubSupPr>
                      <m:e>
                        <m:r>
                          <a:rPr lang="ru-RU" sz="1900" i="1">
                            <a:effectLst/>
                            <a:latin typeface="Cambria Math" panose="02040503050406030204" pitchFamily="18" charset="0"/>
                            <a:ea typeface="Calibri" panose="020F0502020204030204" pitchFamily="34" charset="0"/>
                            <a:cs typeface="Times New Roman" panose="02020603050405020304" pitchFamily="18" charset="0"/>
                          </a:rPr>
                          <m:t>𝑚𝑖𝑛</m:t>
                        </m:r>
                      </m:e>
                      <m:sub>
                        <m:r>
                          <a:rPr lang="ru-RU" sz="1900" i="1">
                            <a:effectLst/>
                            <a:latin typeface="Cambria Math" panose="02040503050406030204" pitchFamily="18" charset="0"/>
                            <a:ea typeface="Calibri" panose="020F0502020204030204" pitchFamily="34" charset="0"/>
                            <a:cs typeface="Times New Roman" panose="02020603050405020304" pitchFamily="18" charset="0"/>
                          </a:rPr>
                          <m:t>𝑡</m:t>
                        </m:r>
                        <m:r>
                          <a:rPr lang="ru-RU" sz="19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900" i="1">
                                <a:effectLst/>
                                <a:latin typeface="Cambria Math" panose="02040503050406030204" pitchFamily="18" charset="0"/>
                              </a:rPr>
                            </m:ctrlPr>
                          </m:sSubPr>
                          <m:e>
                            <m:r>
                              <a:rPr lang="ru-RU" sz="19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u-RU" sz="1900" i="1">
                                <a:effectLst/>
                                <a:latin typeface="Cambria Math" panose="02040503050406030204" pitchFamily="18" charset="0"/>
                                <a:ea typeface="Calibri" panose="020F0502020204030204" pitchFamily="34" charset="0"/>
                                <a:cs typeface="Times New Roman" panose="02020603050405020304" pitchFamily="18" charset="0"/>
                              </a:rPr>
                              <m:t>𝑙</m:t>
                            </m:r>
                          </m:sub>
                        </m:sSub>
                      </m:sub>
                      <m:sup>
                        <m:sSub>
                          <m:sSubPr>
                            <m:ctrlPr>
                              <a:rPr lang="ru-RU" sz="1900" i="1">
                                <a:effectLst/>
                                <a:latin typeface="Cambria Math" panose="02040503050406030204" pitchFamily="18" charset="0"/>
                              </a:rPr>
                            </m:ctrlPr>
                          </m:sSubPr>
                          <m:e>
                            <m:r>
                              <a:rPr lang="ru-RU" sz="19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u-RU" sz="1900" i="1">
                                <a:effectLst/>
                                <a:latin typeface="Cambria Math" panose="02040503050406030204" pitchFamily="18" charset="0"/>
                                <a:ea typeface="Calibri" panose="020F0502020204030204" pitchFamily="34" charset="0"/>
                                <a:cs typeface="Times New Roman" panose="02020603050405020304" pitchFamily="18" charset="0"/>
                              </a:rPr>
                              <m:t>𝑟</m:t>
                            </m:r>
                          </m:sub>
                        </m:sSub>
                      </m:sup>
                    </m:sSubSup>
                    <m:d>
                      <m:dPr>
                        <m:ctrlPr>
                          <a:rPr lang="ru-RU" sz="1900" i="1">
                            <a:effectLst/>
                            <a:latin typeface="Cambria Math" panose="02040503050406030204" pitchFamily="18" charset="0"/>
                          </a:rPr>
                        </m:ctrlPr>
                      </m:dPr>
                      <m:e>
                        <m:rad>
                          <m:radPr>
                            <m:degHide m:val="on"/>
                            <m:ctrlPr>
                              <a:rPr lang="ru-RU" sz="1900" i="1">
                                <a:effectLst/>
                                <a:latin typeface="Cambria Math" panose="02040503050406030204" pitchFamily="18" charset="0"/>
                              </a:rPr>
                            </m:ctrlPr>
                          </m:radPr>
                          <m:deg/>
                          <m:e>
                            <m:f>
                              <m:fPr>
                                <m:ctrlPr>
                                  <a:rPr lang="ru-RU" sz="1900" i="1">
                                    <a:effectLst/>
                                    <a:latin typeface="Cambria Math" panose="02040503050406030204" pitchFamily="18" charset="0"/>
                                  </a:rPr>
                                </m:ctrlPr>
                              </m:fPr>
                              <m:num>
                                <m:r>
                                  <a:rPr lang="en-US" sz="1900" i="1">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1900" i="1">
                                    <a:effectLst/>
                                    <a:latin typeface="Cambria Math" panose="02040503050406030204" pitchFamily="18" charset="0"/>
                                    <a:ea typeface="Calibri" panose="020F0502020204030204" pitchFamily="34" charset="0"/>
                                    <a:cs typeface="Times New Roman" panose="02020603050405020304" pitchFamily="18" charset="0"/>
                                  </a:rPr>
                                  <m:t>𝑎</m:t>
                                </m:r>
                              </m:den>
                            </m:f>
                            <m:nary>
                              <m:naryPr>
                                <m:chr m:val="∑"/>
                                <m:limLoc m:val="undOvr"/>
                                <m:ctrlPr>
                                  <a:rPr lang="ru-RU" sz="1900" i="1">
                                    <a:effectLst/>
                                    <a:latin typeface="Cambria Math" panose="02040503050406030204" pitchFamily="18" charset="0"/>
                                  </a:rPr>
                                </m:ctrlPr>
                              </m:naryPr>
                              <m:sub>
                                <m:r>
                                  <a:rPr lang="ru-RU" sz="1900" i="1">
                                    <a:effectLst/>
                                    <a:latin typeface="Cambria Math" panose="02040503050406030204" pitchFamily="18" charset="0"/>
                                    <a:ea typeface="Calibri" panose="020F0502020204030204" pitchFamily="34" charset="0"/>
                                    <a:cs typeface="Times New Roman" panose="02020603050405020304" pitchFamily="18" charset="0"/>
                                  </a:rPr>
                                  <m:t>𝑖</m:t>
                                </m:r>
                                <m:r>
                                  <a:rPr lang="ru-RU" sz="1900" i="1">
                                    <a:effectLst/>
                                    <a:latin typeface="Cambria Math" panose="02040503050406030204" pitchFamily="18" charset="0"/>
                                    <a:ea typeface="Calibri" panose="020F0502020204030204" pitchFamily="34" charset="0"/>
                                    <a:cs typeface="Times New Roman" panose="02020603050405020304" pitchFamily="18" charset="0"/>
                                  </a:rPr>
                                  <m:t>=1</m:t>
                                </m:r>
                              </m:sub>
                              <m:sup>
                                <m:r>
                                  <a:rPr lang="en-US" sz="1900" i="1">
                                    <a:effectLst/>
                                    <a:latin typeface="Cambria Math" panose="02040503050406030204" pitchFamily="18" charset="0"/>
                                    <a:ea typeface="Calibri" panose="020F0502020204030204" pitchFamily="34" charset="0"/>
                                    <a:cs typeface="Times New Roman" panose="02020603050405020304" pitchFamily="18" charset="0"/>
                                  </a:rPr>
                                  <m:t>𝑎</m:t>
                                </m:r>
                              </m:sup>
                              <m:e>
                                <m:sSup>
                                  <m:sSupPr>
                                    <m:ctrlPr>
                                      <a:rPr lang="ru-RU" sz="1900" i="1">
                                        <a:effectLst/>
                                        <a:latin typeface="Cambria Math" panose="02040503050406030204" pitchFamily="18" charset="0"/>
                                      </a:rPr>
                                    </m:ctrlPr>
                                  </m:sSupPr>
                                  <m:e>
                                    <m:r>
                                      <a:rPr lang="ru-RU" sz="1900" i="1">
                                        <a:effectLst/>
                                        <a:latin typeface="Cambria Math" panose="02040503050406030204" pitchFamily="18" charset="0"/>
                                        <a:ea typeface="Calibri" panose="020F0502020204030204" pitchFamily="34" charset="0"/>
                                        <a:cs typeface="Times New Roman" panose="02020603050405020304" pitchFamily="18" charset="0"/>
                                      </a:rPr>
                                      <m:t> </m:t>
                                    </m:r>
                                    <m:d>
                                      <m:dPr>
                                        <m:ctrlPr>
                                          <a:rPr lang="ru-RU" sz="1900" i="1">
                                            <a:effectLst/>
                                            <a:latin typeface="Cambria Math" panose="02040503050406030204" pitchFamily="18" charset="0"/>
                                          </a:rPr>
                                        </m:ctrlPr>
                                      </m:dPr>
                                      <m:e>
                                        <m:sSub>
                                          <m:sSubPr>
                                            <m:ctrlPr>
                                              <a:rPr lang="ru-RU"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1900" i="1">
                                            <a:effectLst/>
                                            <a:latin typeface="Cambria Math" panose="02040503050406030204" pitchFamily="18" charset="0"/>
                                            <a:ea typeface="Calibri" panose="020F0502020204030204" pitchFamily="34" charset="0"/>
                                            <a:cs typeface="Times New Roman" panose="02020603050405020304" pitchFamily="18" charset="0"/>
                                          </a:rPr>
                                          <m:t>(</m:t>
                                        </m:r>
                                        <m:r>
                                          <a:rPr lang="en-US" sz="1900" i="1">
                                            <a:effectLst/>
                                            <a:latin typeface="Cambria Math" panose="02040503050406030204" pitchFamily="18" charset="0"/>
                                            <a:ea typeface="Calibri" panose="020F0502020204030204" pitchFamily="34" charset="0"/>
                                            <a:cs typeface="Times New Roman" panose="02020603050405020304" pitchFamily="18" charset="0"/>
                                          </a:rPr>
                                          <m:t>𝑡</m:t>
                                        </m:r>
                                        <m:r>
                                          <a:rPr lang="en-US" sz="19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900" i="1">
                                                <a:effectLst/>
                                                <a:latin typeface="Cambria Math" panose="02040503050406030204" pitchFamily="18" charset="0"/>
                                              </a:rPr>
                                            </m:ctrlPr>
                                          </m:sSubPr>
                                          <m:e>
                                            <m:r>
                                              <a:rPr lang="ru-RU" sz="19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ru-RU" sz="1900" i="1">
                                                <a:effectLst/>
                                                <a:latin typeface="Cambria Math" panose="02040503050406030204" pitchFamily="18" charset="0"/>
                                                <a:ea typeface="Calibri" panose="020F0502020204030204" pitchFamily="34" charset="0"/>
                                                <a:cs typeface="Times New Roman" panose="02020603050405020304" pitchFamily="18" charset="0"/>
                                              </a:rPr>
                                              <m:t>𝑖</m:t>
                                            </m:r>
                                          </m:sub>
                                        </m:sSub>
                                      </m:e>
                                    </m:d>
                                  </m:e>
                                  <m:sup>
                                    <m:r>
                                      <a:rPr lang="ru-RU" sz="1900" i="1">
                                        <a:effectLst/>
                                        <a:latin typeface="Cambria Math" panose="02040503050406030204" pitchFamily="18" charset="0"/>
                                        <a:ea typeface="Calibri" panose="020F0502020204030204" pitchFamily="34" charset="0"/>
                                        <a:cs typeface="Times New Roman" panose="02020603050405020304" pitchFamily="18" charset="0"/>
                                      </a:rPr>
                                      <m:t>2</m:t>
                                    </m:r>
                                  </m:sup>
                                </m:sSup>
                              </m:e>
                            </m:nary>
                          </m:e>
                        </m:rad>
                      </m:e>
                    </m:d>
                  </m:oMath>
                </a14:m>
                <a:r>
                  <a:rPr lang="en-US" sz="1900" dirty="0">
                    <a:latin typeface="Arial" panose="020B0604020202020204" pitchFamily="34" charset="0"/>
                    <a:cs typeface="Arial" panose="020B0604020202020204" pitchFamily="34" charset="0"/>
                  </a:rPr>
                  <a:t> </a:t>
                </a:r>
              </a:p>
              <a:p>
                <a:pPr indent="0" algn="just">
                  <a:lnSpc>
                    <a:spcPct val="100000"/>
                  </a:lnSpc>
                  <a:spcAft>
                    <a:spcPts val="1000"/>
                  </a:spcAft>
                  <a:buNone/>
                </a:pPr>
                <a:r>
                  <a:rPr lang="ru-RU" sz="1900" dirty="0">
                    <a:effectLst/>
                    <a:latin typeface="Arial" panose="020B0604020202020204" pitchFamily="34" charset="0"/>
                    <a:ea typeface="Calibri" panose="020F0502020204030204" pitchFamily="34" charset="0"/>
                    <a:cs typeface="Arial" panose="020B0604020202020204" pitchFamily="34" charset="0"/>
                  </a:rPr>
                  <a:t>где </a:t>
                </a:r>
                <a14:m>
                  <m:oMath xmlns:m="http://schemas.openxmlformats.org/officeDocument/2006/math">
                    <m:sSub>
                      <m:sSubPr>
                        <m:ctrlPr>
                          <a:rPr lang="ru-RU" sz="1900" i="1">
                            <a:effectLst/>
                            <a:latin typeface="Cambria Math" panose="02040503050406030204" pitchFamily="18"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ru-RU" sz="1900" i="1">
                        <a:effectLst/>
                        <a:latin typeface="Cambria Math" panose="02040503050406030204" pitchFamily="18" charset="0"/>
                        <a:ea typeface="Calibri" panose="020F0502020204030204" pitchFamily="34" charset="0"/>
                        <a:cs typeface="Times New Roman" panose="02020603050405020304" pitchFamily="18" charset="0"/>
                      </a:rPr>
                      <m:t>(</m:t>
                    </m:r>
                    <m:r>
                      <a:rPr lang="en-US" sz="1900" i="1">
                        <a:effectLst/>
                        <a:latin typeface="Cambria Math" panose="02040503050406030204" pitchFamily="18" charset="0"/>
                        <a:ea typeface="Calibri" panose="020F0502020204030204" pitchFamily="34" charset="0"/>
                        <a:cs typeface="Times New Roman" panose="02020603050405020304" pitchFamily="18" charset="0"/>
                      </a:rPr>
                      <m:t>𝑡</m:t>
                    </m:r>
                    <m:r>
                      <a:rPr lang="ru-RU" sz="19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ru-RU" sz="1900" dirty="0">
                    <a:effectLst/>
                    <a:latin typeface="Arial" panose="020B0604020202020204" pitchFamily="34" charset="0"/>
                    <a:ea typeface="Calibri" panose="020F0502020204030204" pitchFamily="34" charset="0"/>
                    <a:cs typeface="Arial" panose="020B0604020202020204" pitchFamily="34" charset="0"/>
                  </a:rPr>
                  <a:t> </a:t>
                </a:r>
                <a:r>
                  <a:rPr lang="ru-RU" sz="1900" dirty="0">
                    <a:effectLst/>
                    <a:latin typeface="Arial" panose="020B0604020202020204" pitchFamily="34" charset="0"/>
                    <a:ea typeface="Times New Roman" panose="02020603050405020304" pitchFamily="18" charset="0"/>
                    <a:cs typeface="Arial" panose="020B0604020202020204" pitchFamily="34" charset="0"/>
                  </a:rPr>
                  <a:t>– значение целевого концепта </a:t>
                </a:r>
                <a14:m>
                  <m:oMath xmlns:m="http://schemas.openxmlformats.org/officeDocument/2006/math">
                    <m:r>
                      <a:rPr lang="en-US" sz="1900" i="1">
                        <a:effectLst/>
                        <a:latin typeface="Cambria Math" panose="02040503050406030204" pitchFamily="18" charset="0"/>
                        <a:ea typeface="Calibri" panose="020F0502020204030204" pitchFamily="34" charset="0"/>
                        <a:cs typeface="Times New Roman" panose="02020603050405020304" pitchFamily="18" charset="0"/>
                      </a:rPr>
                      <m:t>𝑖</m:t>
                    </m:r>
                  </m:oMath>
                </a14:m>
                <a:r>
                  <a:rPr lang="ru-RU" sz="1900" dirty="0">
                    <a:effectLst/>
                    <a:latin typeface="Arial" panose="020B0604020202020204" pitchFamily="34" charset="0"/>
                    <a:ea typeface="Times New Roman" panose="02020603050405020304" pitchFamily="18" charset="0"/>
                    <a:cs typeface="Arial" panose="020B0604020202020204" pitchFamily="34" charset="0"/>
                  </a:rPr>
                  <a:t> в момент времени </a:t>
                </a:r>
                <a14:m>
                  <m:oMath xmlns:m="http://schemas.openxmlformats.org/officeDocument/2006/math">
                    <m:r>
                      <a:rPr lang="en-US" sz="1900" i="1">
                        <a:effectLst/>
                        <a:latin typeface="Cambria Math" panose="02040503050406030204" pitchFamily="18" charset="0"/>
                        <a:ea typeface="Times New Roman" panose="02020603050405020304" pitchFamily="18" charset="0"/>
                        <a:cs typeface="Times New Roman" panose="02020603050405020304" pitchFamily="18" charset="0"/>
                      </a:rPr>
                      <m:t>𝑡</m:t>
                    </m:r>
                  </m:oMath>
                </a14:m>
                <a:r>
                  <a:rPr lang="ru-RU" sz="1900" dirty="0">
                    <a:effectLst/>
                    <a:latin typeface="Arial" panose="020B0604020202020204" pitchFamily="34" charset="0"/>
                    <a:ea typeface="Times New Roman" panose="02020603050405020304" pitchFamily="18" charset="0"/>
                    <a:cs typeface="Arial" panose="020B0604020202020204" pitchFamily="34" charset="0"/>
                  </a:rPr>
                  <a:t>; </a:t>
                </a:r>
                <a14:m>
                  <m:oMath xmlns:m="http://schemas.openxmlformats.org/officeDocument/2006/math">
                    <m:sSub>
                      <m:sSubPr>
                        <m:ctrlPr>
                          <a:rPr lang="ru-RU" sz="1900" i="1">
                            <a:effectLst/>
                            <a:latin typeface="Cambria Math" panose="02040503050406030204" pitchFamily="18" charset="0"/>
                            <a:cs typeface="Times New Roman" panose="02020603050405020304" pitchFamily="18" charset="0"/>
                          </a:rPr>
                        </m:ctrlPr>
                      </m:sSubPr>
                      <m:e>
                        <m:r>
                          <a:rPr lang="ru-RU" sz="19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ru-RU" sz="1900" i="1">
                            <a:effectLst/>
                            <a:latin typeface="Cambria Math" panose="02040503050406030204" pitchFamily="18" charset="0"/>
                            <a:ea typeface="Calibri" panose="020F0502020204030204" pitchFamily="34" charset="0"/>
                            <a:cs typeface="Times New Roman" panose="02020603050405020304" pitchFamily="18" charset="0"/>
                          </a:rPr>
                          <m:t>𝑖</m:t>
                        </m:r>
                      </m:sub>
                    </m:sSub>
                  </m:oMath>
                </a14:m>
                <a:r>
                  <a:rPr lang="ru-RU" sz="1900" dirty="0">
                    <a:effectLst/>
                    <a:latin typeface="Arial" panose="020B0604020202020204" pitchFamily="34" charset="0"/>
                    <a:ea typeface="Times New Roman" panose="02020603050405020304" pitchFamily="18" charset="0"/>
                    <a:cs typeface="Arial" panose="020B0604020202020204" pitchFamily="34" charset="0"/>
                  </a:rPr>
                  <a:t> – искомое целевое значение концепта </a:t>
                </a:r>
                <a14:m>
                  <m:oMath xmlns:m="http://schemas.openxmlformats.org/officeDocument/2006/math">
                    <m:r>
                      <a:rPr lang="en-US" sz="1900" i="1">
                        <a:effectLst/>
                        <a:latin typeface="Cambria Math" panose="02040503050406030204" pitchFamily="18" charset="0"/>
                        <a:ea typeface="Calibri" panose="020F0502020204030204" pitchFamily="34" charset="0"/>
                        <a:cs typeface="Times New Roman" panose="02020603050405020304" pitchFamily="18" charset="0"/>
                      </a:rPr>
                      <m:t>𝑖</m:t>
                    </m:r>
                  </m:oMath>
                </a14:m>
                <a:r>
                  <a:rPr lang="ru-RU" sz="1900" dirty="0">
                    <a:effectLst/>
                    <a:latin typeface="Arial" panose="020B0604020202020204" pitchFamily="34" charset="0"/>
                    <a:ea typeface="Times New Roman" panose="02020603050405020304" pitchFamily="18" charset="0"/>
                    <a:cs typeface="Arial" panose="020B0604020202020204" pitchFamily="34" charset="0"/>
                  </a:rPr>
                  <a:t>; </a:t>
                </a:r>
                <a:r>
                  <a:rPr lang="ru-RU" sz="1900" dirty="0">
                    <a:effectLst/>
                    <a:latin typeface="Arial" panose="020B0604020202020204" pitchFamily="34" charset="0"/>
                    <a:ea typeface="Calibri" panose="020F0502020204030204" pitchFamily="34" charset="0"/>
                    <a:cs typeface="Arial" panose="020B0604020202020204" pitchFamily="34" charset="0"/>
                  </a:rPr>
                  <a:t> </a:t>
                </a:r>
                <a14:m>
                  <m:oMath xmlns:m="http://schemas.openxmlformats.org/officeDocument/2006/math">
                    <m:sSub>
                      <m:sSubPr>
                        <m:ctrlPr>
                          <a:rPr lang="ru-RU" sz="1900" i="1">
                            <a:effectLst/>
                            <a:latin typeface="Cambria Math" panose="02040503050406030204" pitchFamily="18" charset="0"/>
                            <a:cs typeface="Times New Roman" panose="02020603050405020304" pitchFamily="18" charset="0"/>
                          </a:rPr>
                        </m:ctrlPr>
                      </m:sSubPr>
                      <m:e>
                        <m:r>
                          <a:rPr lang="ru-RU" sz="19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u-RU" sz="1900" i="1">
                            <a:effectLst/>
                            <a:latin typeface="Cambria Math" panose="02040503050406030204" pitchFamily="18" charset="0"/>
                            <a:ea typeface="Calibri" panose="020F0502020204030204" pitchFamily="34" charset="0"/>
                            <a:cs typeface="Times New Roman" panose="02020603050405020304" pitchFamily="18" charset="0"/>
                          </a:rPr>
                          <m:t>𝑙</m:t>
                        </m:r>
                      </m:sub>
                    </m:sSub>
                  </m:oMath>
                </a14:m>
                <a:r>
                  <a:rPr lang="ru-RU" sz="1900" dirty="0">
                    <a:effectLst/>
                    <a:latin typeface="Arial" panose="020B0604020202020204" pitchFamily="34" charset="0"/>
                    <a:ea typeface="Times New Roman" panose="02020603050405020304" pitchFamily="18" charset="0"/>
                    <a:cs typeface="Arial" panose="020B0604020202020204" pitchFamily="34" charset="0"/>
                  </a:rPr>
                  <a:t> – минимальное время, в котором осуществляется поиск решения; </a:t>
                </a:r>
                <a14:m>
                  <m:oMath xmlns:m="http://schemas.openxmlformats.org/officeDocument/2006/math">
                    <m:sSub>
                      <m:sSubPr>
                        <m:ctrlPr>
                          <a:rPr lang="ru-RU" sz="1900" i="1">
                            <a:effectLst/>
                            <a:latin typeface="Cambria Math" panose="02040503050406030204" pitchFamily="18" charset="0"/>
                            <a:cs typeface="Times New Roman" panose="02020603050405020304" pitchFamily="18" charset="0"/>
                          </a:rPr>
                        </m:ctrlPr>
                      </m:sSubPr>
                      <m:e>
                        <m:r>
                          <a:rPr lang="ru-RU" sz="19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u-RU" sz="1900" i="1">
                            <a:effectLst/>
                            <a:latin typeface="Cambria Math" panose="02040503050406030204" pitchFamily="18" charset="0"/>
                            <a:ea typeface="Calibri" panose="020F0502020204030204" pitchFamily="34" charset="0"/>
                            <a:cs typeface="Times New Roman" panose="02020603050405020304" pitchFamily="18" charset="0"/>
                          </a:rPr>
                          <m:t>𝑟</m:t>
                        </m:r>
                      </m:sub>
                    </m:sSub>
                  </m:oMath>
                </a14:m>
                <a:r>
                  <a:rPr lang="ru-RU" sz="1900" dirty="0">
                    <a:effectLst/>
                    <a:latin typeface="Arial" panose="020B0604020202020204" pitchFamily="34" charset="0"/>
                    <a:ea typeface="Times New Roman" panose="02020603050405020304" pitchFamily="18" charset="0"/>
                    <a:cs typeface="Arial" panose="020B0604020202020204" pitchFamily="34" charset="0"/>
                  </a:rPr>
                  <a:t> – максимальное время, в котором осуществляется поиск решения; </a:t>
                </a:r>
                <a14:m>
                  <m:oMath xmlns:m="http://schemas.openxmlformats.org/officeDocument/2006/math">
                    <m:r>
                      <a:rPr lang="en-US" sz="1900" i="1">
                        <a:effectLst/>
                        <a:latin typeface="Cambria Math" panose="02040503050406030204" pitchFamily="18" charset="0"/>
                        <a:ea typeface="Calibri" panose="020F0502020204030204" pitchFamily="34" charset="0"/>
                        <a:cs typeface="Times New Roman" panose="02020603050405020304" pitchFamily="18" charset="0"/>
                      </a:rPr>
                      <m:t>𝑎</m:t>
                    </m:r>
                  </m:oMath>
                </a14:m>
                <a:r>
                  <a:rPr lang="ru-RU" sz="1900" dirty="0">
                    <a:effectLst/>
                    <a:latin typeface="Arial" panose="020B0604020202020204" pitchFamily="34" charset="0"/>
                    <a:ea typeface="Times New Roman" panose="02020603050405020304" pitchFamily="18" charset="0"/>
                    <a:cs typeface="Arial" panose="020B0604020202020204" pitchFamily="34" charset="0"/>
                  </a:rPr>
                  <a:t> – число целевых концептов.</a:t>
                </a:r>
                <a:endParaRPr lang="ru-RU" sz="1900" dirty="0">
                  <a:latin typeface="Arial" panose="020B0604020202020204" pitchFamily="34" charset="0"/>
                  <a:cs typeface="Arial" panose="020B0604020202020204" pitchFamily="34" charset="0"/>
                </a:endParaRPr>
              </a:p>
            </p:txBody>
          </p:sp>
        </mc:Choice>
        <mc:Fallback>
          <p:sp>
            <p:nvSpPr>
              <p:cNvPr id="3" name="Объект 2"/>
              <p:cNvSpPr>
                <a:spLocks noGrp="1" noRot="1" noChangeAspect="1" noMove="1" noResize="1" noEditPoints="1" noAdjustHandles="1" noChangeArrowheads="1" noChangeShapeType="1" noTextEdit="1"/>
              </p:cNvSpPr>
              <p:nvPr>
                <p:ph idx="1"/>
              </p:nvPr>
            </p:nvSpPr>
            <p:spPr>
              <a:xfrm>
                <a:off x="628650" y="1370171"/>
                <a:ext cx="7886700" cy="4987179"/>
              </a:xfrm>
              <a:blipFill>
                <a:blip r:embed="rId2"/>
                <a:stretch>
                  <a:fillRect t="-733" r="-773" b="-1956"/>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AFB88E7B-7A0C-4907-9308-8A5BB7783A69}" type="slidenum">
              <a:rPr lang="ru-RU" smtClean="0">
                <a:solidFill>
                  <a:schemeClr val="tx1"/>
                </a:solidFill>
              </a:rPr>
              <a:pPr/>
              <a:t>20</a:t>
            </a:fld>
            <a:endParaRPr lang="ru-RU">
              <a:solidFill>
                <a:schemeClr val="tx1"/>
              </a:solidFill>
            </a:endParaRPr>
          </a:p>
        </p:txBody>
      </p:sp>
    </p:spTree>
    <p:extLst>
      <p:ext uri="{BB962C8B-B14F-4D97-AF65-F5344CB8AC3E}">
        <p14:creationId xmlns:p14="http://schemas.microsoft.com/office/powerpoint/2010/main" val="6743196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71335"/>
            <a:ext cx="7886700" cy="721238"/>
          </a:xfrm>
        </p:spPr>
        <p:txBody>
          <a:bodyPr>
            <a:normAutofit/>
          </a:bodyPr>
          <a:lstStyle/>
          <a:p>
            <a:r>
              <a:rPr lang="ru-RU"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Оператор селекции</a:t>
            </a:r>
            <a:endParaRPr lang="ru-RU" dirty="0"/>
          </a:p>
        </p:txBody>
      </p:sp>
      <mc:AlternateContent xmlns:mc="http://schemas.openxmlformats.org/markup-compatibility/2006">
        <mc:Choice xmlns:a14="http://schemas.microsoft.com/office/drawing/2010/main" Requires="a14">
          <p:sp>
            <p:nvSpPr>
              <p:cNvPr id="3" name="Объект 2"/>
              <p:cNvSpPr>
                <a:spLocks noGrp="1"/>
              </p:cNvSpPr>
              <p:nvPr>
                <p:ph idx="1"/>
              </p:nvPr>
            </p:nvSpPr>
            <p:spPr>
              <a:xfrm>
                <a:off x="628650" y="1370171"/>
                <a:ext cx="7886700" cy="4987179"/>
              </a:xfrm>
            </p:spPr>
            <p:txBody>
              <a:bodyPr>
                <a:noAutofit/>
              </a:bodyPr>
              <a:lstStyle/>
              <a:p>
                <a:pPr indent="0" algn="just">
                  <a:lnSpc>
                    <a:spcPct val="100000"/>
                  </a:lnSpc>
                  <a:spcAft>
                    <a:spcPts val="1000"/>
                  </a:spcAft>
                  <a:buNone/>
                </a:pPr>
                <a:r>
                  <a:rPr lang="ru-RU" sz="2300" dirty="0">
                    <a:effectLst/>
                    <a:latin typeface="Times New Roman" panose="02020603050405020304" pitchFamily="18" charset="0"/>
                    <a:ea typeface="Calibri" panose="020F0502020204030204" pitchFamily="34" charset="0"/>
                  </a:rPr>
                  <a:t>Целевое значение концепта задается в виде диапазона, поэтому значение </a:t>
                </a:r>
                <a14:m>
                  <m:oMath xmlns:m="http://schemas.openxmlformats.org/officeDocument/2006/math">
                    <m:sSub>
                      <m:sSubPr>
                        <m:ctrlPr>
                          <a:rPr lang="ru-RU" sz="2300" i="1">
                            <a:effectLst/>
                            <a:latin typeface="Cambria Math" panose="02040503050406030204" pitchFamily="18" charset="0"/>
                            <a:cs typeface="Times New Roman" panose="02020603050405020304" pitchFamily="18" charset="0"/>
                          </a:rPr>
                        </m:ctrlPr>
                      </m:sSubPr>
                      <m:e>
                        <m:r>
                          <a:rPr lang="ru-RU" sz="23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ru-RU" sz="2300" i="1">
                            <a:effectLst/>
                            <a:latin typeface="Cambria Math" panose="02040503050406030204" pitchFamily="18" charset="0"/>
                            <a:ea typeface="Calibri" panose="020F0502020204030204" pitchFamily="34" charset="0"/>
                            <a:cs typeface="Times New Roman" panose="02020603050405020304" pitchFamily="18" charset="0"/>
                          </a:rPr>
                          <m:t>𝑖</m:t>
                        </m:r>
                      </m:sub>
                    </m:sSub>
                  </m:oMath>
                </a14:m>
                <a:r>
                  <a:rPr lang="ru-RU" sz="2300" dirty="0">
                    <a:effectLst/>
                    <a:latin typeface="Times New Roman" panose="02020603050405020304" pitchFamily="18" charset="0"/>
                    <a:ea typeface="Times New Roman" panose="02020603050405020304" pitchFamily="18" charset="0"/>
                  </a:rPr>
                  <a:t> </a:t>
                </a:r>
                <a:r>
                  <a:rPr lang="ru-RU" sz="2300" dirty="0">
                    <a:effectLst/>
                    <a:latin typeface="Times New Roman" panose="02020603050405020304" pitchFamily="18" charset="0"/>
                    <a:ea typeface="Calibri" panose="020F0502020204030204" pitchFamily="34" charset="0"/>
                  </a:rPr>
                  <a:t>может быть получено по следующей формуле, </a:t>
                </a:r>
                <a:r>
                  <a:rPr lang="ru-RU" sz="2300" dirty="0">
                    <a:effectLst/>
                    <a:latin typeface="Times New Roman" panose="02020603050405020304" pitchFamily="18" charset="0"/>
                    <a:ea typeface="Times New Roman" panose="02020603050405020304" pitchFamily="18" charset="0"/>
                  </a:rPr>
                  <a:t>если диапазон является отрезком</a:t>
                </a:r>
                <a:r>
                  <a:rPr lang="ru-RU" sz="2300" dirty="0">
                    <a:effectLst/>
                    <a:latin typeface="Times New Roman" panose="02020603050405020304" pitchFamily="18" charset="0"/>
                    <a:ea typeface="Calibri" panose="020F0502020204030204" pitchFamily="34" charset="0"/>
                  </a:rPr>
                  <a:t>:</a:t>
                </a:r>
                <a:endParaRPr lang="en-US" sz="2300" dirty="0">
                  <a:effectLst/>
                  <a:latin typeface="Times New Roman" panose="02020603050405020304" pitchFamily="18" charset="0"/>
                  <a:ea typeface="Calibri" panose="020F0502020204030204" pitchFamily="34" charset="0"/>
                </a:endParaRPr>
              </a:p>
              <a:p>
                <a:pPr indent="0" algn="just">
                  <a:lnSpc>
                    <a:spcPct val="100000"/>
                  </a:lnSpc>
                  <a:spcAft>
                    <a:spcPts val="1000"/>
                  </a:spcAft>
                  <a:buNone/>
                </a:pPr>
                <a14:m>
                  <m:oMathPara xmlns:m="http://schemas.openxmlformats.org/officeDocument/2006/math">
                    <m:oMathParaPr>
                      <m:jc m:val="centerGroup"/>
                    </m:oMathParaPr>
                    <m:oMath xmlns:m="http://schemas.openxmlformats.org/officeDocument/2006/math">
                      <m:sSub>
                        <m:sSubPr>
                          <m:ctrlPr>
                            <a:rPr lang="ru-RU" sz="2300" i="1" smtClean="0">
                              <a:effectLst/>
                              <a:latin typeface="Cambria Math" panose="02040503050406030204" pitchFamily="18" charset="0"/>
                              <a:cs typeface="Times New Roman" panose="02020603050405020304" pitchFamily="18" charset="0"/>
                            </a:rPr>
                          </m:ctrlPr>
                        </m:sSubPr>
                        <m:e>
                          <m:r>
                            <a:rPr lang="ru-RU" sz="23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ru-RU" sz="23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ru-RU" sz="2300" i="1">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ru-RU" sz="2300" i="1">
                              <a:effectLst/>
                              <a:latin typeface="Cambria Math" panose="02040503050406030204" pitchFamily="18" charset="0"/>
                              <a:cs typeface="Times New Roman" panose="02020603050405020304" pitchFamily="18" charset="0"/>
                            </a:rPr>
                          </m:ctrlPr>
                        </m:dPr>
                        <m:e>
                          <m:eqArr>
                            <m:eqArrPr>
                              <m:ctrlPr>
                                <a:rPr lang="ru-RU" sz="2300" i="1">
                                  <a:effectLst/>
                                  <a:latin typeface="Cambria Math" panose="02040503050406030204" pitchFamily="18" charset="0"/>
                                  <a:cs typeface="Times New Roman" panose="02020603050405020304" pitchFamily="18" charset="0"/>
                                </a:rPr>
                              </m:ctrlPr>
                            </m:eqArrPr>
                            <m:e>
                              <m:r>
                                <a:rPr lang="ru-RU" sz="2300" i="1">
                                  <a:effectLst/>
                                  <a:latin typeface="Cambria Math" panose="02040503050406030204" pitchFamily="18" charset="0"/>
                                  <a:ea typeface="Calibri" panose="020F0502020204030204" pitchFamily="34" charset="0"/>
                                  <a:cs typeface="Times New Roman" panose="02020603050405020304" pitchFamily="18" charset="0"/>
                                </a:rPr>
                                <m:t>𝑚𝑖𝑛</m:t>
                              </m:r>
                              <m:d>
                                <m:dPr>
                                  <m:ctrlPr>
                                    <a:rPr lang="ru-RU" sz="2300" i="1">
                                      <a:effectLst/>
                                      <a:latin typeface="Cambria Math" panose="02040503050406030204" pitchFamily="18" charset="0"/>
                                      <a:cs typeface="Times New Roman" panose="02020603050405020304" pitchFamily="18" charset="0"/>
                                    </a:rPr>
                                  </m:ctrlPr>
                                </m:dPr>
                                <m:e>
                                  <m:sSubSup>
                                    <m:sSubSupPr>
                                      <m:ctrlPr>
                                        <a:rPr lang="ru-RU" sz="2300" i="1">
                                          <a:effectLst/>
                                          <a:latin typeface="Cambria Math" panose="02040503050406030204" pitchFamily="18" charset="0"/>
                                          <a:cs typeface="Times New Roman" panose="02020603050405020304" pitchFamily="18" charset="0"/>
                                        </a:rPr>
                                      </m:ctrlPr>
                                    </m:sSubSupPr>
                                    <m:e>
                                      <m:r>
                                        <a:rPr lang="ru-RU" sz="23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ru-RU" sz="2300" i="1">
                                          <a:effectLst/>
                                          <a:latin typeface="Cambria Math" panose="02040503050406030204" pitchFamily="18" charset="0"/>
                                          <a:ea typeface="Calibri" panose="020F0502020204030204" pitchFamily="34" charset="0"/>
                                          <a:cs typeface="Times New Roman" panose="02020603050405020304" pitchFamily="18" charset="0"/>
                                        </a:rPr>
                                        <m:t>𝑖</m:t>
                                      </m:r>
                                    </m:sub>
                                    <m:sup>
                                      <m:r>
                                        <a:rPr lang="ru-RU" sz="2300" i="1">
                                          <a:effectLst/>
                                          <a:latin typeface="Cambria Math" panose="02040503050406030204" pitchFamily="18" charset="0"/>
                                          <a:ea typeface="Calibri" panose="020F0502020204030204" pitchFamily="34" charset="0"/>
                                          <a:cs typeface="Times New Roman" panose="02020603050405020304" pitchFamily="18" charset="0"/>
                                        </a:rPr>
                                        <m:t>𝑑</m:t>
                                      </m:r>
                                    </m:sup>
                                  </m:sSubSup>
                                </m:e>
                              </m:d>
                              <m:sSub>
                                <m:sSubPr>
                                  <m:ctrlPr>
                                    <a:rPr lang="ru-RU" sz="2300" i="1">
                                      <a:effectLst/>
                                      <a:latin typeface="Cambria Math" panose="02040503050406030204" pitchFamily="18" charset="0"/>
                                      <a:cs typeface="Times New Roman" panose="02020603050405020304" pitchFamily="18" charset="0"/>
                                    </a:rPr>
                                  </m:ctrlPr>
                                </m:sSubPr>
                                <m:e>
                                  <m:r>
                                    <a:rPr lang="en-US" sz="2300" i="1">
                                      <a:effectLst/>
                                      <a:latin typeface="Cambria Math" panose="02040503050406030204" pitchFamily="18" charset="0"/>
                                      <a:ea typeface="Calibri" panose="020F0502020204030204" pitchFamily="34" charset="0"/>
                                      <a:cs typeface="Times New Roman" panose="02020603050405020304" pitchFamily="18" charset="0"/>
                                    </a:rPr>
                                    <m:t>                                 </m:t>
                                  </m:r>
                                  <m:r>
                                    <a:rPr lang="en-US" sz="23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300" i="1">
                                      <a:effectLst/>
                                      <a:latin typeface="Cambria Math" panose="02040503050406030204" pitchFamily="18" charset="0"/>
                                      <a:ea typeface="Calibri" panose="020F0502020204030204" pitchFamily="34" charset="0"/>
                                      <a:cs typeface="Times New Roman" panose="02020603050405020304" pitchFamily="18" charset="0"/>
                                    </a:rPr>
                                    <m:t>𝑖</m:t>
                                  </m:r>
                                </m:sub>
                              </m:sSub>
                              <m:d>
                                <m:dPr>
                                  <m:ctrlPr>
                                    <a:rPr lang="ru-RU" sz="2300" i="1">
                                      <a:effectLst/>
                                      <a:latin typeface="Cambria Math" panose="02040503050406030204" pitchFamily="18" charset="0"/>
                                      <a:cs typeface="Times New Roman" panose="02020603050405020304" pitchFamily="18" charset="0"/>
                                    </a:rPr>
                                  </m:ctrlPr>
                                </m:dPr>
                                <m:e>
                                  <m:r>
                                    <a:rPr lang="en-US" sz="2300" i="1">
                                      <a:effectLst/>
                                      <a:latin typeface="Cambria Math" panose="02040503050406030204" pitchFamily="18" charset="0"/>
                                      <a:ea typeface="Calibri" panose="020F0502020204030204" pitchFamily="34" charset="0"/>
                                      <a:cs typeface="Times New Roman" panose="02020603050405020304" pitchFamily="18" charset="0"/>
                                    </a:rPr>
                                    <m:t>𝑡</m:t>
                                  </m:r>
                                </m:e>
                              </m:d>
                              <m:r>
                                <a:rPr lang="en-US" sz="2300" i="1">
                                  <a:effectLst/>
                                  <a:latin typeface="Cambria Math" panose="02040503050406030204" pitchFamily="18" charset="0"/>
                                  <a:ea typeface="Calibri" panose="020F0502020204030204" pitchFamily="34" charset="0"/>
                                  <a:cs typeface="Times New Roman" panose="02020603050405020304" pitchFamily="18" charset="0"/>
                                </a:rPr>
                                <m:t>&lt;</m:t>
                              </m:r>
                              <m:r>
                                <a:rPr lang="ru-RU" sz="2300" i="1">
                                  <a:effectLst/>
                                  <a:latin typeface="Cambria Math" panose="02040503050406030204" pitchFamily="18" charset="0"/>
                                  <a:ea typeface="Calibri" panose="020F0502020204030204" pitchFamily="34" charset="0"/>
                                  <a:cs typeface="Times New Roman" panose="02020603050405020304" pitchFamily="18" charset="0"/>
                                </a:rPr>
                                <m:t>𝑚𝑖𝑛</m:t>
                              </m:r>
                              <m:d>
                                <m:dPr>
                                  <m:ctrlPr>
                                    <a:rPr lang="ru-RU" sz="2300" i="1">
                                      <a:effectLst/>
                                      <a:latin typeface="Cambria Math" panose="02040503050406030204" pitchFamily="18" charset="0"/>
                                      <a:cs typeface="Times New Roman" panose="02020603050405020304" pitchFamily="18" charset="0"/>
                                    </a:rPr>
                                  </m:ctrlPr>
                                </m:dPr>
                                <m:e>
                                  <m:sSubSup>
                                    <m:sSubSupPr>
                                      <m:ctrlPr>
                                        <a:rPr lang="ru-RU" sz="2300" i="1">
                                          <a:effectLst/>
                                          <a:latin typeface="Cambria Math" panose="02040503050406030204" pitchFamily="18" charset="0"/>
                                          <a:cs typeface="Times New Roman" panose="02020603050405020304" pitchFamily="18" charset="0"/>
                                        </a:rPr>
                                      </m:ctrlPr>
                                    </m:sSubSupPr>
                                    <m:e>
                                      <m:r>
                                        <a:rPr lang="ru-RU" sz="23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ru-RU" sz="2300" i="1">
                                          <a:effectLst/>
                                          <a:latin typeface="Cambria Math" panose="02040503050406030204" pitchFamily="18" charset="0"/>
                                          <a:ea typeface="Calibri" panose="020F0502020204030204" pitchFamily="34" charset="0"/>
                                          <a:cs typeface="Times New Roman" panose="02020603050405020304" pitchFamily="18" charset="0"/>
                                        </a:rPr>
                                        <m:t>𝑖</m:t>
                                      </m:r>
                                    </m:sub>
                                    <m:sup>
                                      <m:r>
                                        <a:rPr lang="ru-RU" sz="2300" i="1">
                                          <a:effectLst/>
                                          <a:latin typeface="Cambria Math" panose="02040503050406030204" pitchFamily="18" charset="0"/>
                                          <a:ea typeface="Calibri" panose="020F0502020204030204" pitchFamily="34" charset="0"/>
                                          <a:cs typeface="Times New Roman" panose="02020603050405020304" pitchFamily="18" charset="0"/>
                                        </a:rPr>
                                        <m:t>𝑑</m:t>
                                      </m:r>
                                    </m:sup>
                                  </m:sSubSup>
                                </m:e>
                              </m:d>
                            </m:e>
                            <m:e>
                              <m:sSub>
                                <m:sSubPr>
                                  <m:ctrlPr>
                                    <a:rPr lang="ru-RU" sz="2300" i="1">
                                      <a:effectLst/>
                                      <a:latin typeface="Cambria Math" panose="02040503050406030204" pitchFamily="18" charset="0"/>
                                      <a:cs typeface="Times New Roman" panose="02020603050405020304" pitchFamily="18" charset="0"/>
                                    </a:rPr>
                                  </m:ctrlPr>
                                </m:sSubPr>
                                <m:e>
                                  <m:r>
                                    <a:rPr lang="en-US" sz="23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300" i="1">
                                      <a:effectLst/>
                                      <a:latin typeface="Cambria Math" panose="02040503050406030204" pitchFamily="18" charset="0"/>
                                      <a:ea typeface="Calibri" panose="020F0502020204030204" pitchFamily="34" charset="0"/>
                                      <a:cs typeface="Times New Roman" panose="02020603050405020304" pitchFamily="18" charset="0"/>
                                    </a:rPr>
                                    <m:t>𝑖</m:t>
                                  </m:r>
                                </m:sub>
                              </m:sSub>
                              <m:d>
                                <m:dPr>
                                  <m:ctrlPr>
                                    <a:rPr lang="ru-RU" sz="2300" i="1">
                                      <a:effectLst/>
                                      <a:latin typeface="Cambria Math" panose="02040503050406030204" pitchFamily="18" charset="0"/>
                                      <a:cs typeface="Times New Roman" panose="02020603050405020304" pitchFamily="18" charset="0"/>
                                    </a:rPr>
                                  </m:ctrlPr>
                                </m:dPr>
                                <m:e>
                                  <m:r>
                                    <a:rPr lang="en-US" sz="2300" i="1">
                                      <a:effectLst/>
                                      <a:latin typeface="Cambria Math" panose="02040503050406030204" pitchFamily="18" charset="0"/>
                                      <a:ea typeface="Calibri" panose="020F0502020204030204" pitchFamily="34" charset="0"/>
                                      <a:cs typeface="Times New Roman" panose="02020603050405020304" pitchFamily="18" charset="0"/>
                                    </a:rPr>
                                    <m:t>𝑡</m:t>
                                  </m:r>
                                </m:e>
                              </m:d>
                              <m:r>
                                <a:rPr lang="ru-RU" sz="2300" i="1">
                                  <a:effectLst/>
                                  <a:latin typeface="Cambria Math" panose="02040503050406030204" pitchFamily="18" charset="0"/>
                                  <a:ea typeface="Calibri" panose="020F0502020204030204" pitchFamily="34" charset="0"/>
                                  <a:cs typeface="Times New Roman" panose="02020603050405020304" pitchFamily="18" charset="0"/>
                                </a:rPr>
                                <m:t>               </m:t>
                              </m:r>
                              <m:r>
                                <a:rPr lang="ru-RU" sz="2300" i="1">
                                  <a:effectLst/>
                                  <a:latin typeface="Cambria Math" panose="02040503050406030204" pitchFamily="18" charset="0"/>
                                  <a:ea typeface="Calibri" panose="020F0502020204030204" pitchFamily="34" charset="0"/>
                                  <a:cs typeface="Times New Roman" panose="02020603050405020304" pitchFamily="18" charset="0"/>
                                </a:rPr>
                                <m:t>𝑚𝑖𝑛</m:t>
                              </m:r>
                              <m:d>
                                <m:dPr>
                                  <m:ctrlPr>
                                    <a:rPr lang="ru-RU" sz="2300" i="1">
                                      <a:effectLst/>
                                      <a:latin typeface="Cambria Math" panose="02040503050406030204" pitchFamily="18" charset="0"/>
                                      <a:cs typeface="Times New Roman" panose="02020603050405020304" pitchFamily="18" charset="0"/>
                                    </a:rPr>
                                  </m:ctrlPr>
                                </m:dPr>
                                <m:e>
                                  <m:sSubSup>
                                    <m:sSubSupPr>
                                      <m:ctrlPr>
                                        <a:rPr lang="ru-RU" sz="2300" i="1">
                                          <a:effectLst/>
                                          <a:latin typeface="Cambria Math" panose="02040503050406030204" pitchFamily="18" charset="0"/>
                                          <a:cs typeface="Times New Roman" panose="02020603050405020304" pitchFamily="18" charset="0"/>
                                        </a:rPr>
                                      </m:ctrlPr>
                                    </m:sSubSupPr>
                                    <m:e>
                                      <m:r>
                                        <a:rPr lang="ru-RU" sz="23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ru-RU" sz="2300" i="1">
                                          <a:effectLst/>
                                          <a:latin typeface="Cambria Math" panose="02040503050406030204" pitchFamily="18" charset="0"/>
                                          <a:ea typeface="Calibri" panose="020F0502020204030204" pitchFamily="34" charset="0"/>
                                          <a:cs typeface="Times New Roman" panose="02020603050405020304" pitchFamily="18" charset="0"/>
                                        </a:rPr>
                                        <m:t>𝑖</m:t>
                                      </m:r>
                                    </m:sub>
                                    <m:sup>
                                      <m:r>
                                        <a:rPr lang="ru-RU" sz="2300" i="1">
                                          <a:effectLst/>
                                          <a:latin typeface="Cambria Math" panose="02040503050406030204" pitchFamily="18" charset="0"/>
                                          <a:ea typeface="Calibri" panose="020F0502020204030204" pitchFamily="34" charset="0"/>
                                          <a:cs typeface="Times New Roman" panose="02020603050405020304" pitchFamily="18" charset="0"/>
                                        </a:rPr>
                                        <m:t>𝑑</m:t>
                                      </m:r>
                                    </m:sup>
                                  </m:sSubSup>
                                </m:e>
                              </m:d>
                              <m:r>
                                <a:rPr lang="ru-RU" sz="23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2300" i="1">
                                      <a:effectLst/>
                                      <a:latin typeface="Cambria Math" panose="02040503050406030204" pitchFamily="18" charset="0"/>
                                      <a:cs typeface="Times New Roman" panose="02020603050405020304" pitchFamily="18" charset="0"/>
                                    </a:rPr>
                                  </m:ctrlPr>
                                </m:sSubPr>
                                <m:e>
                                  <m:r>
                                    <a:rPr lang="en-US" sz="23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300" i="1">
                                      <a:effectLst/>
                                      <a:latin typeface="Cambria Math" panose="02040503050406030204" pitchFamily="18" charset="0"/>
                                      <a:ea typeface="Calibri" panose="020F0502020204030204" pitchFamily="34" charset="0"/>
                                      <a:cs typeface="Times New Roman" panose="02020603050405020304" pitchFamily="18" charset="0"/>
                                    </a:rPr>
                                    <m:t>𝑖</m:t>
                                  </m:r>
                                </m:sub>
                              </m:sSub>
                              <m:d>
                                <m:dPr>
                                  <m:ctrlPr>
                                    <a:rPr lang="ru-RU" sz="2300" i="1">
                                      <a:effectLst/>
                                      <a:latin typeface="Cambria Math" panose="02040503050406030204" pitchFamily="18" charset="0"/>
                                      <a:cs typeface="Times New Roman" panose="02020603050405020304" pitchFamily="18" charset="0"/>
                                    </a:rPr>
                                  </m:ctrlPr>
                                </m:dPr>
                                <m:e>
                                  <m:r>
                                    <a:rPr lang="en-US" sz="2300" i="1">
                                      <a:effectLst/>
                                      <a:latin typeface="Cambria Math" panose="02040503050406030204" pitchFamily="18" charset="0"/>
                                      <a:ea typeface="Calibri" panose="020F0502020204030204" pitchFamily="34" charset="0"/>
                                      <a:cs typeface="Times New Roman" panose="02020603050405020304" pitchFamily="18" charset="0"/>
                                    </a:rPr>
                                    <m:t>𝑡</m:t>
                                  </m:r>
                                </m:e>
                              </m:d>
                              <m:r>
                                <a:rPr lang="ru-RU" sz="2300" i="1">
                                  <a:effectLst/>
                                  <a:latin typeface="Cambria Math" panose="02040503050406030204" pitchFamily="18" charset="0"/>
                                  <a:ea typeface="Calibri" panose="020F0502020204030204" pitchFamily="34" charset="0"/>
                                  <a:cs typeface="Times New Roman" panose="02020603050405020304" pitchFamily="18" charset="0"/>
                                </a:rPr>
                                <m:t>≤</m:t>
                              </m:r>
                              <m:r>
                                <a:rPr lang="ru-RU" sz="2300" i="1">
                                  <a:effectLst/>
                                  <a:latin typeface="Cambria Math" panose="02040503050406030204" pitchFamily="18" charset="0"/>
                                  <a:ea typeface="Calibri" panose="020F0502020204030204" pitchFamily="34" charset="0"/>
                                  <a:cs typeface="Times New Roman" panose="02020603050405020304" pitchFamily="18" charset="0"/>
                                </a:rPr>
                                <m:t>𝑚𝑎𝑥</m:t>
                              </m:r>
                              <m:d>
                                <m:dPr>
                                  <m:ctrlPr>
                                    <a:rPr lang="ru-RU" sz="2300" i="1">
                                      <a:effectLst/>
                                      <a:latin typeface="Cambria Math" panose="02040503050406030204" pitchFamily="18" charset="0"/>
                                      <a:cs typeface="Times New Roman" panose="02020603050405020304" pitchFamily="18" charset="0"/>
                                    </a:rPr>
                                  </m:ctrlPr>
                                </m:dPr>
                                <m:e>
                                  <m:sSubSup>
                                    <m:sSubSupPr>
                                      <m:ctrlPr>
                                        <a:rPr lang="ru-RU" sz="2300" i="1">
                                          <a:effectLst/>
                                          <a:latin typeface="Cambria Math" panose="02040503050406030204" pitchFamily="18" charset="0"/>
                                          <a:cs typeface="Times New Roman" panose="02020603050405020304" pitchFamily="18" charset="0"/>
                                        </a:rPr>
                                      </m:ctrlPr>
                                    </m:sSubSupPr>
                                    <m:e>
                                      <m:r>
                                        <a:rPr lang="ru-RU" sz="23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ru-RU" sz="2300" i="1">
                                          <a:effectLst/>
                                          <a:latin typeface="Cambria Math" panose="02040503050406030204" pitchFamily="18" charset="0"/>
                                          <a:ea typeface="Calibri" panose="020F0502020204030204" pitchFamily="34" charset="0"/>
                                          <a:cs typeface="Times New Roman" panose="02020603050405020304" pitchFamily="18" charset="0"/>
                                        </a:rPr>
                                        <m:t>𝑖</m:t>
                                      </m:r>
                                    </m:sub>
                                    <m:sup>
                                      <m:r>
                                        <a:rPr lang="ru-RU" sz="2300" i="1">
                                          <a:effectLst/>
                                          <a:latin typeface="Cambria Math" panose="02040503050406030204" pitchFamily="18" charset="0"/>
                                          <a:ea typeface="Calibri" panose="020F0502020204030204" pitchFamily="34" charset="0"/>
                                          <a:cs typeface="Times New Roman" panose="02020603050405020304" pitchFamily="18" charset="0"/>
                                        </a:rPr>
                                        <m:t>𝑑</m:t>
                                      </m:r>
                                    </m:sup>
                                  </m:sSubSup>
                                </m:e>
                              </m:d>
                            </m:e>
                            <m:e>
                              <m:r>
                                <a:rPr lang="ru-RU" sz="2300" i="1">
                                  <a:effectLst/>
                                  <a:latin typeface="Cambria Math" panose="02040503050406030204" pitchFamily="18" charset="0"/>
                                  <a:ea typeface="Calibri" panose="020F0502020204030204" pitchFamily="34" charset="0"/>
                                  <a:cs typeface="Times New Roman" panose="02020603050405020304" pitchFamily="18" charset="0"/>
                                </a:rPr>
                                <m:t>𝑚𝑎𝑥</m:t>
                              </m:r>
                              <m:d>
                                <m:dPr>
                                  <m:ctrlPr>
                                    <a:rPr lang="ru-RU" sz="2300" i="1">
                                      <a:effectLst/>
                                      <a:latin typeface="Cambria Math" panose="02040503050406030204" pitchFamily="18" charset="0"/>
                                      <a:cs typeface="Times New Roman" panose="02020603050405020304" pitchFamily="18" charset="0"/>
                                    </a:rPr>
                                  </m:ctrlPr>
                                </m:dPr>
                                <m:e>
                                  <m:sSubSup>
                                    <m:sSubSupPr>
                                      <m:ctrlPr>
                                        <a:rPr lang="ru-RU" sz="2300" i="1">
                                          <a:effectLst/>
                                          <a:latin typeface="Cambria Math" panose="02040503050406030204" pitchFamily="18" charset="0"/>
                                          <a:cs typeface="Times New Roman" panose="02020603050405020304" pitchFamily="18" charset="0"/>
                                        </a:rPr>
                                      </m:ctrlPr>
                                    </m:sSubSupPr>
                                    <m:e>
                                      <m:r>
                                        <a:rPr lang="ru-RU" sz="23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ru-RU" sz="2300" i="1">
                                          <a:effectLst/>
                                          <a:latin typeface="Cambria Math" panose="02040503050406030204" pitchFamily="18" charset="0"/>
                                          <a:ea typeface="Calibri" panose="020F0502020204030204" pitchFamily="34" charset="0"/>
                                          <a:cs typeface="Times New Roman" panose="02020603050405020304" pitchFamily="18" charset="0"/>
                                        </a:rPr>
                                        <m:t>𝑖</m:t>
                                      </m:r>
                                    </m:sub>
                                    <m:sup>
                                      <m:r>
                                        <a:rPr lang="ru-RU" sz="2300" i="1">
                                          <a:effectLst/>
                                          <a:latin typeface="Cambria Math" panose="02040503050406030204" pitchFamily="18" charset="0"/>
                                          <a:ea typeface="Calibri" panose="020F0502020204030204" pitchFamily="34" charset="0"/>
                                          <a:cs typeface="Times New Roman" panose="02020603050405020304" pitchFamily="18" charset="0"/>
                                        </a:rPr>
                                        <m:t>𝑑</m:t>
                                      </m:r>
                                    </m:sup>
                                  </m:sSubSup>
                                </m:e>
                              </m:d>
                              <m:r>
                                <a:rPr lang="ru-RU" sz="23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ru-RU" sz="2300" i="1">
                                      <a:effectLst/>
                                      <a:latin typeface="Cambria Math" panose="02040503050406030204" pitchFamily="18" charset="0"/>
                                      <a:cs typeface="Times New Roman" panose="02020603050405020304" pitchFamily="18" charset="0"/>
                                    </a:rPr>
                                  </m:ctrlPr>
                                </m:sSubPr>
                                <m:e>
                                  <m:r>
                                    <a:rPr lang="en-US" sz="2300" i="1">
                                      <a:effectLst/>
                                      <a:latin typeface="Cambria Math" panose="02040503050406030204" pitchFamily="18" charset="0"/>
                                      <a:ea typeface="Calibri" panose="020F0502020204030204" pitchFamily="34" charset="0"/>
                                      <a:cs typeface="Times New Roman" panose="02020603050405020304" pitchFamily="18" charset="0"/>
                                    </a:rPr>
                                    <m:t>                           </m:t>
                                  </m:r>
                                  <m:r>
                                    <a:rPr lang="en-US" sz="23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300" i="1">
                                      <a:effectLst/>
                                      <a:latin typeface="Cambria Math" panose="02040503050406030204" pitchFamily="18" charset="0"/>
                                      <a:ea typeface="Calibri" panose="020F0502020204030204" pitchFamily="34" charset="0"/>
                                      <a:cs typeface="Times New Roman" panose="02020603050405020304" pitchFamily="18" charset="0"/>
                                    </a:rPr>
                                    <m:t>𝑖</m:t>
                                  </m:r>
                                </m:sub>
                              </m:sSub>
                              <m:d>
                                <m:dPr>
                                  <m:ctrlPr>
                                    <a:rPr lang="ru-RU" sz="2300" i="1">
                                      <a:effectLst/>
                                      <a:latin typeface="Cambria Math" panose="02040503050406030204" pitchFamily="18" charset="0"/>
                                      <a:cs typeface="Times New Roman" panose="02020603050405020304" pitchFamily="18" charset="0"/>
                                    </a:rPr>
                                  </m:ctrlPr>
                                </m:dPr>
                                <m:e>
                                  <m:r>
                                    <a:rPr lang="en-US" sz="2300" i="1">
                                      <a:effectLst/>
                                      <a:latin typeface="Cambria Math" panose="02040503050406030204" pitchFamily="18" charset="0"/>
                                      <a:ea typeface="Calibri" panose="020F0502020204030204" pitchFamily="34" charset="0"/>
                                      <a:cs typeface="Times New Roman" panose="02020603050405020304" pitchFamily="18" charset="0"/>
                                    </a:rPr>
                                    <m:t>𝑡</m:t>
                                  </m:r>
                                </m:e>
                              </m:d>
                              <m:r>
                                <a:rPr lang="en-US" sz="2300" i="1">
                                  <a:effectLst/>
                                  <a:latin typeface="Cambria Math" panose="02040503050406030204" pitchFamily="18" charset="0"/>
                                  <a:ea typeface="Calibri" panose="020F0502020204030204" pitchFamily="34" charset="0"/>
                                  <a:cs typeface="Times New Roman" panose="02020603050405020304" pitchFamily="18" charset="0"/>
                                </a:rPr>
                                <m:t>&gt;</m:t>
                              </m:r>
                              <m:r>
                                <a:rPr lang="ru-RU" sz="2300" i="1">
                                  <a:effectLst/>
                                  <a:latin typeface="Cambria Math" panose="02040503050406030204" pitchFamily="18" charset="0"/>
                                  <a:ea typeface="Calibri" panose="020F0502020204030204" pitchFamily="34" charset="0"/>
                                  <a:cs typeface="Times New Roman" panose="02020603050405020304" pitchFamily="18" charset="0"/>
                                </a:rPr>
                                <m:t>𝑚𝑎𝑥</m:t>
                              </m:r>
                              <m:d>
                                <m:dPr>
                                  <m:ctrlPr>
                                    <a:rPr lang="ru-RU" sz="2300" i="1">
                                      <a:effectLst/>
                                      <a:latin typeface="Cambria Math" panose="02040503050406030204" pitchFamily="18" charset="0"/>
                                      <a:cs typeface="Times New Roman" panose="02020603050405020304" pitchFamily="18" charset="0"/>
                                    </a:rPr>
                                  </m:ctrlPr>
                                </m:dPr>
                                <m:e>
                                  <m:sSubSup>
                                    <m:sSubSupPr>
                                      <m:ctrlPr>
                                        <a:rPr lang="ru-RU" sz="2300" i="1">
                                          <a:effectLst/>
                                          <a:latin typeface="Cambria Math" panose="02040503050406030204" pitchFamily="18" charset="0"/>
                                          <a:cs typeface="Times New Roman" panose="02020603050405020304" pitchFamily="18" charset="0"/>
                                        </a:rPr>
                                      </m:ctrlPr>
                                    </m:sSubSupPr>
                                    <m:e>
                                      <m:r>
                                        <a:rPr lang="ru-RU" sz="23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ru-RU" sz="2300" i="1">
                                          <a:effectLst/>
                                          <a:latin typeface="Cambria Math" panose="02040503050406030204" pitchFamily="18" charset="0"/>
                                          <a:ea typeface="Calibri" panose="020F0502020204030204" pitchFamily="34" charset="0"/>
                                          <a:cs typeface="Times New Roman" panose="02020603050405020304" pitchFamily="18" charset="0"/>
                                        </a:rPr>
                                        <m:t>𝑖</m:t>
                                      </m:r>
                                    </m:sub>
                                    <m:sup>
                                      <m:r>
                                        <a:rPr lang="ru-RU" sz="2300" i="1">
                                          <a:effectLst/>
                                          <a:latin typeface="Cambria Math" panose="02040503050406030204" pitchFamily="18" charset="0"/>
                                          <a:ea typeface="Calibri" panose="020F0502020204030204" pitchFamily="34" charset="0"/>
                                          <a:cs typeface="Times New Roman" panose="02020603050405020304" pitchFamily="18" charset="0"/>
                                        </a:rPr>
                                        <m:t>𝑑</m:t>
                                      </m:r>
                                    </m:sup>
                                  </m:sSubSup>
                                </m:e>
                              </m:d>
                            </m:e>
                          </m:eqArr>
                        </m:e>
                      </m:d>
                    </m:oMath>
                  </m:oMathPara>
                </a14:m>
                <a:endParaRPr lang="ru-RU" sz="2300" dirty="0">
                  <a:latin typeface="Arial" panose="020B0604020202020204" pitchFamily="34" charset="0"/>
                  <a:cs typeface="Arial" panose="020B0604020202020204" pitchFamily="34" charset="0"/>
                </a:endParaRPr>
              </a:p>
            </p:txBody>
          </p:sp>
        </mc:Choice>
        <mc:Fallback>
          <p:sp>
            <p:nvSpPr>
              <p:cNvPr id="3" name="Объект 2"/>
              <p:cNvSpPr>
                <a:spLocks noGrp="1" noRot="1" noChangeAspect="1" noMove="1" noResize="1" noEditPoints="1" noAdjustHandles="1" noChangeArrowheads="1" noChangeShapeType="1" noTextEdit="1"/>
              </p:cNvSpPr>
              <p:nvPr>
                <p:ph idx="1"/>
              </p:nvPr>
            </p:nvSpPr>
            <p:spPr>
              <a:xfrm>
                <a:off x="628650" y="1370171"/>
                <a:ext cx="7886700" cy="4987179"/>
              </a:xfrm>
              <a:blipFill>
                <a:blip r:embed="rId2"/>
                <a:stretch>
                  <a:fillRect t="-1100" r="-1159"/>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AFB88E7B-7A0C-4907-9308-8A5BB7783A69}" type="slidenum">
              <a:rPr lang="ru-RU" smtClean="0">
                <a:solidFill>
                  <a:schemeClr val="tx1"/>
                </a:solidFill>
              </a:rPr>
              <a:pPr/>
              <a:t>21</a:t>
            </a:fld>
            <a:endParaRPr lang="ru-RU">
              <a:solidFill>
                <a:schemeClr val="tx1"/>
              </a:solidFill>
            </a:endParaRPr>
          </a:p>
        </p:txBody>
      </p:sp>
    </p:spTree>
    <p:extLst>
      <p:ext uri="{BB962C8B-B14F-4D97-AF65-F5344CB8AC3E}">
        <p14:creationId xmlns:p14="http://schemas.microsoft.com/office/powerpoint/2010/main" val="33530362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71335"/>
            <a:ext cx="7886700" cy="721238"/>
          </a:xfrm>
        </p:spPr>
        <p:txBody>
          <a:bodyPr>
            <a:normAutofit/>
          </a:bodyPr>
          <a:lstStyle/>
          <a:p>
            <a:r>
              <a:rPr lang="ru-RU"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Генетический алгоритм</a:t>
            </a:r>
            <a:endParaRPr lang="ru-RU" dirty="0"/>
          </a:p>
        </p:txBody>
      </p:sp>
      <p:sp>
        <p:nvSpPr>
          <p:cNvPr id="3" name="Объект 2"/>
          <p:cNvSpPr>
            <a:spLocks noGrp="1"/>
          </p:cNvSpPr>
          <p:nvPr>
            <p:ph idx="1"/>
          </p:nvPr>
        </p:nvSpPr>
        <p:spPr>
          <a:xfrm>
            <a:off x="628650" y="1370171"/>
            <a:ext cx="7886700" cy="4987179"/>
          </a:xfrm>
        </p:spPr>
        <p:txBody>
          <a:bodyPr>
            <a:noAutofit/>
          </a:bodyPr>
          <a:lstStyle/>
          <a:p>
            <a:pPr marL="0" lvl="0" indent="0" algn="just">
              <a:buNone/>
            </a:pPr>
            <a:r>
              <a:rPr lang="ru-RU" sz="2300" dirty="0">
                <a:latin typeface="Arial" panose="020B0604020202020204" pitchFamily="34" charset="0"/>
                <a:cs typeface="Arial" panose="020B0604020202020204" pitchFamily="34" charset="0"/>
              </a:rPr>
              <a:t>Генетический алгоритм строится по известным принципам с использованием перечисленных генетических операторов. Алгоритм останавливается если</a:t>
            </a:r>
            <a:r>
              <a:rPr lang="en-US" sz="2300" dirty="0">
                <a:latin typeface="Arial" panose="020B0604020202020204" pitchFamily="34" charset="0"/>
                <a:cs typeface="Arial" panose="020B0604020202020204" pitchFamily="34" charset="0"/>
              </a:rPr>
              <a:t>:</a:t>
            </a:r>
          </a:p>
          <a:p>
            <a:pPr algn="just"/>
            <a:r>
              <a:rPr lang="ru-RU" sz="2300" dirty="0">
                <a:effectLst/>
                <a:latin typeface="Arial" panose="020B0604020202020204" pitchFamily="34" charset="0"/>
                <a:ea typeface="Calibri" panose="020F0502020204030204" pitchFamily="34" charset="0"/>
                <a:cs typeface="Arial" panose="020B0604020202020204" pitchFamily="34" charset="0"/>
              </a:rPr>
              <a:t>значение ошибки наилучшей особи поколения меньше, чем некоторое заданное</a:t>
            </a:r>
            <a:r>
              <a:rPr lang="en-US" sz="2300" dirty="0">
                <a:latin typeface="Arial" panose="020B0604020202020204" pitchFamily="34" charset="0"/>
                <a:ea typeface="Calibri" panose="020F0502020204030204" pitchFamily="34" charset="0"/>
                <a:cs typeface="Arial" panose="020B0604020202020204" pitchFamily="34" charset="0"/>
              </a:rPr>
              <a:t>;</a:t>
            </a:r>
          </a:p>
          <a:p>
            <a:pPr algn="just"/>
            <a:r>
              <a:rPr lang="ru-RU" sz="2300" dirty="0">
                <a:latin typeface="Arial" panose="020B0604020202020204" pitchFamily="34" charset="0"/>
                <a:ea typeface="Calibri" panose="020F0502020204030204" pitchFamily="34" charset="0"/>
                <a:cs typeface="Arial" panose="020B0604020202020204" pitchFamily="34" charset="0"/>
              </a:rPr>
              <a:t>достигнуто максимальное число поколений</a:t>
            </a:r>
            <a:r>
              <a:rPr lang="en-US" sz="2300" dirty="0">
                <a:latin typeface="Arial" panose="020B0604020202020204" pitchFamily="34" charset="0"/>
                <a:ea typeface="Calibri" panose="020F0502020204030204" pitchFamily="34" charset="0"/>
                <a:cs typeface="Arial" panose="020B0604020202020204" pitchFamily="34" charset="0"/>
              </a:rPr>
              <a:t>;</a:t>
            </a:r>
          </a:p>
          <a:p>
            <a:pPr algn="just"/>
            <a:r>
              <a:rPr lang="ru-RU" sz="2300" dirty="0">
                <a:latin typeface="Arial" panose="020B0604020202020204" pitchFamily="34" charset="0"/>
                <a:ea typeface="Calibri" panose="020F0502020204030204" pitchFamily="34" charset="0"/>
                <a:cs typeface="Arial" panose="020B0604020202020204" pitchFamily="34" charset="0"/>
              </a:rPr>
              <a:t>в</a:t>
            </a:r>
            <a:r>
              <a:rPr lang="ru-RU" sz="2300" dirty="0">
                <a:effectLst/>
                <a:latin typeface="Arial" panose="020B0604020202020204" pitchFamily="34" charset="0"/>
                <a:ea typeface="Calibri" panose="020F0502020204030204" pitchFamily="34" charset="0"/>
                <a:cs typeface="Arial" panose="020B0604020202020204" pitchFamily="34" charset="0"/>
              </a:rPr>
              <a:t> течение нескольких поколений не наблюдается уменьшение средней ошибки популяции</a:t>
            </a:r>
            <a:r>
              <a:rPr lang="en-US" sz="2300" dirty="0">
                <a:effectLst/>
                <a:latin typeface="Arial" panose="020B0604020202020204" pitchFamily="34" charset="0"/>
                <a:ea typeface="Calibri" panose="020F0502020204030204" pitchFamily="34" charset="0"/>
                <a:cs typeface="Arial" panose="020B0604020202020204" pitchFamily="34" charset="0"/>
              </a:rPr>
              <a:t>.</a:t>
            </a:r>
            <a:endParaRPr lang="ru-RU" sz="2300" dirty="0">
              <a:latin typeface="Arial" panose="020B0604020202020204" pitchFamily="34" charset="0"/>
              <a:cs typeface="Arial" panose="020B0604020202020204" pitchFamily="34" charset="0"/>
            </a:endParaRPr>
          </a:p>
        </p:txBody>
      </p:sp>
      <p:sp>
        <p:nvSpPr>
          <p:cNvPr id="4" name="Номер слайда 3"/>
          <p:cNvSpPr>
            <a:spLocks noGrp="1"/>
          </p:cNvSpPr>
          <p:nvPr>
            <p:ph type="sldNum" sz="quarter" idx="12"/>
          </p:nvPr>
        </p:nvSpPr>
        <p:spPr/>
        <p:txBody>
          <a:bodyPr/>
          <a:lstStyle/>
          <a:p>
            <a:fld id="{AFB88E7B-7A0C-4907-9308-8A5BB7783A69}" type="slidenum">
              <a:rPr lang="ru-RU" smtClean="0">
                <a:solidFill>
                  <a:schemeClr val="tx1"/>
                </a:solidFill>
              </a:rPr>
              <a:pPr/>
              <a:t>22</a:t>
            </a:fld>
            <a:endParaRPr lang="ru-RU">
              <a:solidFill>
                <a:schemeClr val="tx1"/>
              </a:solidFill>
            </a:endParaRPr>
          </a:p>
        </p:txBody>
      </p:sp>
    </p:spTree>
    <p:extLst>
      <p:ext uri="{BB962C8B-B14F-4D97-AF65-F5344CB8AC3E}">
        <p14:creationId xmlns:p14="http://schemas.microsoft.com/office/powerpoint/2010/main" val="42306725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71335"/>
            <a:ext cx="7886700" cy="721238"/>
          </a:xfrm>
        </p:spPr>
        <p:txBody>
          <a:bodyPr>
            <a:normAutofit fontScale="90000"/>
          </a:bodyPr>
          <a:lstStyle/>
          <a:p>
            <a:r>
              <a:rPr lang="ru-RU"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Осуществление структурной настройки</a:t>
            </a:r>
            <a:endParaRPr lang="ru-RU" dirty="0"/>
          </a:p>
        </p:txBody>
      </p:sp>
      <p:sp>
        <p:nvSpPr>
          <p:cNvPr id="4" name="Номер слайда 3"/>
          <p:cNvSpPr>
            <a:spLocks noGrp="1"/>
          </p:cNvSpPr>
          <p:nvPr>
            <p:ph type="sldNum" sz="quarter" idx="12"/>
          </p:nvPr>
        </p:nvSpPr>
        <p:spPr/>
        <p:txBody>
          <a:bodyPr/>
          <a:lstStyle/>
          <a:p>
            <a:fld id="{AFB88E7B-7A0C-4907-9308-8A5BB7783A69}" type="slidenum">
              <a:rPr lang="ru-RU" smtClean="0">
                <a:solidFill>
                  <a:schemeClr val="tx1"/>
                </a:solidFill>
              </a:rPr>
              <a:pPr/>
              <a:t>23</a:t>
            </a:fld>
            <a:endParaRPr lang="ru-RU">
              <a:solidFill>
                <a:schemeClr val="tx1"/>
              </a:solidFill>
            </a:endParaRPr>
          </a:p>
        </p:txBody>
      </p:sp>
      <p:pic>
        <p:nvPicPr>
          <p:cNvPr id="12" name="Рисунок 11">
            <a:extLst>
              <a:ext uri="{FF2B5EF4-FFF2-40B4-BE49-F238E27FC236}">
                <a16:creationId xmlns:a16="http://schemas.microsoft.com/office/drawing/2014/main" id="{6BD6B0D8-75D5-4382-A6E5-1BCBDA45935B}"/>
              </a:ext>
            </a:extLst>
          </p:cNvPr>
          <p:cNvPicPr>
            <a:picLocks noChangeAspect="1"/>
          </p:cNvPicPr>
          <p:nvPr/>
        </p:nvPicPr>
        <p:blipFill>
          <a:blip r:embed="rId2"/>
          <a:stretch>
            <a:fillRect/>
          </a:stretch>
        </p:blipFill>
        <p:spPr>
          <a:xfrm>
            <a:off x="628650" y="1500620"/>
            <a:ext cx="3733800" cy="2600616"/>
          </a:xfrm>
          <a:prstGeom prst="rect">
            <a:avLst/>
          </a:prstGeom>
        </p:spPr>
      </p:pic>
      <p:pic>
        <p:nvPicPr>
          <p:cNvPr id="16" name="Рисунок 15">
            <a:extLst>
              <a:ext uri="{FF2B5EF4-FFF2-40B4-BE49-F238E27FC236}">
                <a16:creationId xmlns:a16="http://schemas.microsoft.com/office/drawing/2014/main" id="{6ABEE13D-8286-48E4-89B8-0CE84BC4972D}"/>
              </a:ext>
            </a:extLst>
          </p:cNvPr>
          <p:cNvPicPr>
            <a:picLocks noChangeAspect="1"/>
          </p:cNvPicPr>
          <p:nvPr/>
        </p:nvPicPr>
        <p:blipFill>
          <a:blip r:embed="rId3"/>
          <a:stretch>
            <a:fillRect/>
          </a:stretch>
        </p:blipFill>
        <p:spPr>
          <a:xfrm>
            <a:off x="4781550" y="1500620"/>
            <a:ext cx="3733800" cy="2635623"/>
          </a:xfrm>
          <a:prstGeom prst="rect">
            <a:avLst/>
          </a:prstGeom>
        </p:spPr>
      </p:pic>
      <p:pic>
        <p:nvPicPr>
          <p:cNvPr id="18" name="Рисунок 17">
            <a:extLst>
              <a:ext uri="{FF2B5EF4-FFF2-40B4-BE49-F238E27FC236}">
                <a16:creationId xmlns:a16="http://schemas.microsoft.com/office/drawing/2014/main" id="{40780F4C-2F69-437F-A3C0-FB6061EDBE28}"/>
              </a:ext>
            </a:extLst>
          </p:cNvPr>
          <p:cNvPicPr>
            <a:picLocks noChangeAspect="1"/>
          </p:cNvPicPr>
          <p:nvPr/>
        </p:nvPicPr>
        <p:blipFill>
          <a:blip r:embed="rId4"/>
          <a:stretch>
            <a:fillRect/>
          </a:stretch>
        </p:blipFill>
        <p:spPr>
          <a:xfrm>
            <a:off x="3002651" y="4336079"/>
            <a:ext cx="2719597" cy="2020272"/>
          </a:xfrm>
          <a:prstGeom prst="rect">
            <a:avLst/>
          </a:prstGeom>
        </p:spPr>
      </p:pic>
    </p:spTree>
    <p:extLst>
      <p:ext uri="{BB962C8B-B14F-4D97-AF65-F5344CB8AC3E}">
        <p14:creationId xmlns:p14="http://schemas.microsoft.com/office/powerpoint/2010/main" val="38736692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71335"/>
            <a:ext cx="7886700" cy="721238"/>
          </a:xfrm>
        </p:spPr>
        <p:txBody>
          <a:bodyPr>
            <a:normAutofit fontScale="90000"/>
          </a:bodyPr>
          <a:lstStyle/>
          <a:p>
            <a:r>
              <a:rPr lang="ru-RU"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Оценка качества разработанного способа</a:t>
            </a:r>
            <a:endParaRPr lang="ru-RU" dirty="0"/>
          </a:p>
        </p:txBody>
      </p:sp>
      <p:sp>
        <p:nvSpPr>
          <p:cNvPr id="3" name="Объект 2"/>
          <p:cNvSpPr>
            <a:spLocks noGrp="1"/>
          </p:cNvSpPr>
          <p:nvPr>
            <p:ph idx="1"/>
          </p:nvPr>
        </p:nvSpPr>
        <p:spPr>
          <a:xfrm>
            <a:off x="628650" y="1499486"/>
            <a:ext cx="7886700" cy="4987179"/>
          </a:xfrm>
        </p:spPr>
        <p:txBody>
          <a:bodyPr>
            <a:noAutofit/>
          </a:bodyPr>
          <a:lstStyle/>
          <a:p>
            <a:pPr marL="0" lvl="0" indent="0" algn="just">
              <a:buNone/>
            </a:pPr>
            <a:r>
              <a:rPr lang="ru-RU" sz="2200" dirty="0">
                <a:latin typeface="Arial" panose="020B0604020202020204" pitchFamily="34" charset="0"/>
                <a:cs typeface="Arial" panose="020B0604020202020204" pitchFamily="34" charset="0"/>
              </a:rPr>
              <a:t>Предложенный способ структурно-параметрической настройки в отличие от альтернативных</a:t>
            </a:r>
            <a:r>
              <a:rPr lang="en-US" sz="2200" dirty="0">
                <a:latin typeface="Arial" panose="020B0604020202020204" pitchFamily="34" charset="0"/>
                <a:cs typeface="Arial" panose="020B0604020202020204" pitchFamily="34" charset="0"/>
              </a:rPr>
              <a:t> </a:t>
            </a:r>
            <a:r>
              <a:rPr lang="ru-RU" sz="2200" dirty="0">
                <a:latin typeface="Arial" panose="020B0604020202020204" pitchFamily="34" charset="0"/>
                <a:cs typeface="Arial" panose="020B0604020202020204" pitchFamily="34" charset="0"/>
              </a:rPr>
              <a:t>позволяет</a:t>
            </a:r>
            <a:r>
              <a:rPr lang="en-US" sz="2200" dirty="0">
                <a:latin typeface="Arial" panose="020B0604020202020204" pitchFamily="34" charset="0"/>
                <a:cs typeface="Arial" panose="020B0604020202020204" pitchFamily="34" charset="0"/>
              </a:rPr>
              <a:t>:</a:t>
            </a:r>
          </a:p>
          <a:p>
            <a:pPr algn="just"/>
            <a:r>
              <a:rPr lang="ru-RU" sz="2200" dirty="0">
                <a:latin typeface="Arial" panose="020B0604020202020204" pitchFamily="34" charset="0"/>
                <a:cs typeface="Arial" panose="020B0604020202020204" pitchFamily="34" charset="0"/>
              </a:rPr>
              <a:t>осуществлять точечную настройку по двум координатам</a:t>
            </a:r>
            <a:r>
              <a:rPr lang="en-US" sz="2200" dirty="0">
                <a:latin typeface="Arial" panose="020B0604020202020204" pitchFamily="34" charset="0"/>
                <a:cs typeface="Arial" panose="020B0604020202020204" pitchFamily="34" charset="0"/>
              </a:rPr>
              <a:t>;</a:t>
            </a:r>
          </a:p>
          <a:p>
            <a:pPr algn="just"/>
            <a:r>
              <a:rPr lang="ru-RU" sz="2200" dirty="0">
                <a:latin typeface="Arial" panose="020B0604020202020204" pitchFamily="34" charset="0"/>
                <a:cs typeface="Arial" panose="020B0604020202020204" pitchFamily="34" charset="0"/>
              </a:rPr>
              <a:t>накладывать ограничения на настраиваемые факторы</a:t>
            </a:r>
            <a:r>
              <a:rPr lang="en-US" sz="2200" dirty="0">
                <a:latin typeface="Arial" panose="020B0604020202020204" pitchFamily="34" charset="0"/>
                <a:cs typeface="Arial" panose="020B0604020202020204" pitchFamily="34" charset="0"/>
              </a:rPr>
              <a:t>;</a:t>
            </a:r>
            <a:endParaRPr lang="ru-RU" sz="2200" dirty="0">
              <a:latin typeface="Arial" panose="020B0604020202020204" pitchFamily="34" charset="0"/>
              <a:cs typeface="Arial" panose="020B0604020202020204" pitchFamily="34" charset="0"/>
            </a:endParaRPr>
          </a:p>
          <a:p>
            <a:pPr algn="just"/>
            <a:r>
              <a:rPr lang="ru-RU" sz="2200" dirty="0">
                <a:latin typeface="Arial" panose="020B0604020202020204" pitchFamily="34" charset="0"/>
                <a:cs typeface="Arial" panose="020B0604020202020204" pitchFamily="34" charset="0"/>
              </a:rPr>
              <a:t>выбирать динамические модели для отдельных концептов</a:t>
            </a:r>
            <a:r>
              <a:rPr lang="en-US" sz="2200" dirty="0">
                <a:latin typeface="Arial" panose="020B0604020202020204" pitchFamily="34" charset="0"/>
                <a:cs typeface="Arial" panose="020B0604020202020204" pitchFamily="34" charset="0"/>
              </a:rPr>
              <a:t>;</a:t>
            </a:r>
          </a:p>
          <a:p>
            <a:pPr algn="just"/>
            <a:r>
              <a:rPr lang="ru-RU" sz="2200" dirty="0">
                <a:latin typeface="Arial" panose="020B0604020202020204" pitchFamily="34" charset="0"/>
                <a:cs typeface="Arial" panose="020B0604020202020204" pitchFamily="34" charset="0"/>
              </a:rPr>
              <a:t>осуществлять структурную настройку</a:t>
            </a:r>
            <a:r>
              <a:rPr lang="en-US" sz="2200" dirty="0">
                <a:latin typeface="Arial" panose="020B0604020202020204" pitchFamily="34" charset="0"/>
                <a:cs typeface="Arial" panose="020B0604020202020204" pitchFamily="34" charset="0"/>
              </a:rPr>
              <a:t>.</a:t>
            </a:r>
          </a:p>
          <a:p>
            <a:pPr marL="0" indent="0" algn="just">
              <a:buNone/>
            </a:pPr>
            <a:r>
              <a:rPr lang="ru-RU" sz="2200" dirty="0">
                <a:latin typeface="Arial" panose="020B0604020202020204" pitchFamily="34" charset="0"/>
                <a:cs typeface="Arial" panose="020B0604020202020204" pitchFamily="34" charset="0"/>
              </a:rPr>
              <a:t>Данные особенности дают возможность осуществлять </a:t>
            </a:r>
            <a:r>
              <a:rPr lang="ru-RU" sz="2200" dirty="0">
                <a:effectLst/>
                <a:latin typeface="Arial" panose="020B0604020202020204" pitchFamily="34" charset="0"/>
                <a:ea typeface="Calibri" panose="020F0502020204030204" pitchFamily="34" charset="0"/>
                <a:cs typeface="Arial" panose="020B0604020202020204" pitchFamily="34" charset="0"/>
              </a:rPr>
              <a:t>настройку слабоструктурированной системы исходя из ее понимания исследователем и целей управления, что позволяет повысить качество настройки, а следовательно, и качество управленческих решений</a:t>
            </a:r>
            <a:r>
              <a:rPr lang="en-US" sz="2200" dirty="0">
                <a:latin typeface="Arial" panose="020B0604020202020204" pitchFamily="34" charset="0"/>
                <a:ea typeface="Calibri" panose="020F0502020204030204" pitchFamily="34" charset="0"/>
                <a:cs typeface="Arial" panose="020B0604020202020204" pitchFamily="34" charset="0"/>
              </a:rPr>
              <a:t>.</a:t>
            </a:r>
            <a:endParaRPr lang="en-US" sz="2200" dirty="0">
              <a:latin typeface="Arial" panose="020B0604020202020204" pitchFamily="34" charset="0"/>
              <a:cs typeface="Arial" panose="020B0604020202020204" pitchFamily="34" charset="0"/>
            </a:endParaRPr>
          </a:p>
          <a:p>
            <a:pPr algn="just"/>
            <a:endParaRPr lang="en-US" sz="2300" dirty="0">
              <a:latin typeface="Arial" panose="020B0604020202020204" pitchFamily="34" charset="0"/>
              <a:cs typeface="Arial" panose="020B0604020202020204" pitchFamily="34" charset="0"/>
            </a:endParaRPr>
          </a:p>
        </p:txBody>
      </p:sp>
      <p:sp>
        <p:nvSpPr>
          <p:cNvPr id="4" name="Номер слайда 3"/>
          <p:cNvSpPr>
            <a:spLocks noGrp="1"/>
          </p:cNvSpPr>
          <p:nvPr>
            <p:ph type="sldNum" sz="quarter" idx="12"/>
          </p:nvPr>
        </p:nvSpPr>
        <p:spPr/>
        <p:txBody>
          <a:bodyPr/>
          <a:lstStyle/>
          <a:p>
            <a:fld id="{AFB88E7B-7A0C-4907-9308-8A5BB7783A69}" type="slidenum">
              <a:rPr lang="ru-RU" smtClean="0">
                <a:solidFill>
                  <a:schemeClr val="tx1"/>
                </a:solidFill>
              </a:rPr>
              <a:pPr/>
              <a:t>24</a:t>
            </a:fld>
            <a:endParaRPr lang="ru-RU">
              <a:solidFill>
                <a:schemeClr val="tx1"/>
              </a:solidFill>
            </a:endParaRPr>
          </a:p>
        </p:txBody>
      </p:sp>
    </p:spTree>
    <p:extLst>
      <p:ext uri="{BB962C8B-B14F-4D97-AF65-F5344CB8AC3E}">
        <p14:creationId xmlns:p14="http://schemas.microsoft.com/office/powerpoint/2010/main" val="26970271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71335"/>
            <a:ext cx="7886700" cy="721238"/>
          </a:xfrm>
        </p:spPr>
        <p:txBody>
          <a:bodyPr>
            <a:normAutofit fontScale="90000"/>
          </a:bodyPr>
          <a:lstStyle/>
          <a:p>
            <a:r>
              <a:rPr lang="ru-RU"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Оценка оперативности разработанного способа</a:t>
            </a:r>
            <a:endParaRPr lang="ru-RU" dirty="0"/>
          </a:p>
        </p:txBody>
      </p:sp>
      <p:sp>
        <p:nvSpPr>
          <p:cNvPr id="4" name="Номер слайда 3"/>
          <p:cNvSpPr>
            <a:spLocks noGrp="1"/>
          </p:cNvSpPr>
          <p:nvPr>
            <p:ph type="sldNum" sz="quarter" idx="12"/>
          </p:nvPr>
        </p:nvSpPr>
        <p:spPr/>
        <p:txBody>
          <a:bodyPr/>
          <a:lstStyle/>
          <a:p>
            <a:fld id="{AFB88E7B-7A0C-4907-9308-8A5BB7783A69}" type="slidenum">
              <a:rPr lang="ru-RU" smtClean="0">
                <a:solidFill>
                  <a:schemeClr val="tx1"/>
                </a:solidFill>
              </a:rPr>
              <a:pPr/>
              <a:t>25</a:t>
            </a:fld>
            <a:endParaRPr lang="ru-RU">
              <a:solidFill>
                <a:schemeClr val="tx1"/>
              </a:solidFill>
            </a:endParaRPr>
          </a:p>
        </p:txBody>
      </p:sp>
      <p:pic>
        <p:nvPicPr>
          <p:cNvPr id="5" name="Объект 4">
            <a:extLst>
              <a:ext uri="{FF2B5EF4-FFF2-40B4-BE49-F238E27FC236}">
                <a16:creationId xmlns:a16="http://schemas.microsoft.com/office/drawing/2014/main" id="{CC9C50C7-AA7B-4627-A31F-0E1C9155A8EC}"/>
              </a:ext>
            </a:extLst>
          </p:cNvPr>
          <p:cNvPicPr>
            <a:picLocks noGrp="1"/>
          </p:cNvPicPr>
          <p:nvPr>
            <p:ph idx="1"/>
          </p:nvPr>
        </p:nvPicPr>
        <p:blipFill>
          <a:blip r:embed="rId2"/>
          <a:stretch>
            <a:fillRect/>
          </a:stretch>
        </p:blipFill>
        <p:spPr>
          <a:xfrm>
            <a:off x="1009650" y="2175850"/>
            <a:ext cx="2999364" cy="3097223"/>
          </a:xfrm>
          <a:prstGeom prst="rect">
            <a:avLst/>
          </a:prstGeom>
        </p:spPr>
      </p:pic>
      <p:pic>
        <p:nvPicPr>
          <p:cNvPr id="6" name="Рисунок 5">
            <a:extLst>
              <a:ext uri="{FF2B5EF4-FFF2-40B4-BE49-F238E27FC236}">
                <a16:creationId xmlns:a16="http://schemas.microsoft.com/office/drawing/2014/main" id="{EC04AC76-9DCB-459B-ABB7-64E65FF50E5C}"/>
              </a:ext>
            </a:extLst>
          </p:cNvPr>
          <p:cNvPicPr/>
          <p:nvPr/>
        </p:nvPicPr>
        <p:blipFill>
          <a:blip r:embed="rId3"/>
          <a:stretch>
            <a:fillRect/>
          </a:stretch>
        </p:blipFill>
        <p:spPr>
          <a:xfrm>
            <a:off x="4572000" y="1632772"/>
            <a:ext cx="3200400" cy="4183380"/>
          </a:xfrm>
          <a:prstGeom prst="rect">
            <a:avLst/>
          </a:prstGeom>
        </p:spPr>
      </p:pic>
    </p:spTree>
    <p:extLst>
      <p:ext uri="{BB962C8B-B14F-4D97-AF65-F5344CB8AC3E}">
        <p14:creationId xmlns:p14="http://schemas.microsoft.com/office/powerpoint/2010/main" val="18590292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71335"/>
            <a:ext cx="7886700" cy="721238"/>
          </a:xfrm>
        </p:spPr>
        <p:txBody>
          <a:bodyPr>
            <a:normAutofit fontScale="90000"/>
          </a:bodyPr>
          <a:lstStyle/>
          <a:p>
            <a:r>
              <a:rPr lang="ru-RU"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Оценка оперативности разработанного способа</a:t>
            </a:r>
            <a:endParaRPr lang="ru-RU" dirty="0"/>
          </a:p>
        </p:txBody>
      </p:sp>
      <p:sp>
        <p:nvSpPr>
          <p:cNvPr id="4" name="Номер слайда 3"/>
          <p:cNvSpPr>
            <a:spLocks noGrp="1"/>
          </p:cNvSpPr>
          <p:nvPr>
            <p:ph type="sldNum" sz="quarter" idx="12"/>
          </p:nvPr>
        </p:nvSpPr>
        <p:spPr/>
        <p:txBody>
          <a:bodyPr/>
          <a:lstStyle/>
          <a:p>
            <a:fld id="{AFB88E7B-7A0C-4907-9308-8A5BB7783A69}" type="slidenum">
              <a:rPr lang="ru-RU" smtClean="0">
                <a:solidFill>
                  <a:schemeClr val="tx1"/>
                </a:solidFill>
              </a:rPr>
              <a:pPr/>
              <a:t>26</a:t>
            </a:fld>
            <a:endParaRPr lang="ru-RU">
              <a:solidFill>
                <a:schemeClr val="tx1"/>
              </a:solidFill>
            </a:endParaRPr>
          </a:p>
        </p:txBody>
      </p:sp>
      <p:graphicFrame>
        <p:nvGraphicFramePr>
          <p:cNvPr id="8" name="Объект 7">
            <a:extLst>
              <a:ext uri="{FF2B5EF4-FFF2-40B4-BE49-F238E27FC236}">
                <a16:creationId xmlns:a16="http://schemas.microsoft.com/office/drawing/2014/main" id="{6AC608E3-C416-4109-AF8B-D69FBD6EB6E7}"/>
              </a:ext>
            </a:extLst>
          </p:cNvPr>
          <p:cNvGraphicFramePr>
            <a:graphicFrameLocks noGrp="1"/>
          </p:cNvGraphicFramePr>
          <p:nvPr>
            <p:ph idx="1"/>
            <p:extLst>
              <p:ext uri="{D42A27DB-BD31-4B8C-83A1-F6EECF244321}">
                <p14:modId xmlns:p14="http://schemas.microsoft.com/office/powerpoint/2010/main" val="4271614721"/>
              </p:ext>
            </p:extLst>
          </p:nvPr>
        </p:nvGraphicFramePr>
        <p:xfrm>
          <a:off x="628650" y="1991999"/>
          <a:ext cx="3536950" cy="34649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Диаграмма 8">
            <a:extLst>
              <a:ext uri="{FF2B5EF4-FFF2-40B4-BE49-F238E27FC236}">
                <a16:creationId xmlns:a16="http://schemas.microsoft.com/office/drawing/2014/main" id="{D245B7AF-F156-4BE2-8825-1F86B3FC40AB}"/>
              </a:ext>
            </a:extLst>
          </p:cNvPr>
          <p:cNvGraphicFramePr>
            <a:graphicFrameLocks/>
          </p:cNvGraphicFramePr>
          <p:nvPr>
            <p:extLst>
              <p:ext uri="{D42A27DB-BD31-4B8C-83A1-F6EECF244321}">
                <p14:modId xmlns:p14="http://schemas.microsoft.com/office/powerpoint/2010/main" val="3535191420"/>
              </p:ext>
            </p:extLst>
          </p:nvPr>
        </p:nvGraphicFramePr>
        <p:xfrm>
          <a:off x="4516384" y="1991999"/>
          <a:ext cx="3998966" cy="34649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070582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71335"/>
            <a:ext cx="7886700" cy="721238"/>
          </a:xfrm>
        </p:spPr>
        <p:txBody>
          <a:bodyPr>
            <a:normAutofit fontScale="90000"/>
          </a:bodyPr>
          <a:lstStyle/>
          <a:p>
            <a:r>
              <a:rPr lang="ru-RU"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Решение задачи «Управление ИТ-проектом»</a:t>
            </a:r>
            <a:endParaRPr lang="ru-RU" dirty="0"/>
          </a:p>
        </p:txBody>
      </p:sp>
      <p:sp>
        <p:nvSpPr>
          <p:cNvPr id="4" name="Номер слайда 3"/>
          <p:cNvSpPr>
            <a:spLocks noGrp="1"/>
          </p:cNvSpPr>
          <p:nvPr>
            <p:ph type="sldNum" sz="quarter" idx="12"/>
          </p:nvPr>
        </p:nvSpPr>
        <p:spPr/>
        <p:txBody>
          <a:bodyPr/>
          <a:lstStyle/>
          <a:p>
            <a:fld id="{AFB88E7B-7A0C-4907-9308-8A5BB7783A69}" type="slidenum">
              <a:rPr lang="ru-RU" smtClean="0">
                <a:solidFill>
                  <a:schemeClr val="tx1"/>
                </a:solidFill>
              </a:rPr>
              <a:pPr/>
              <a:t>27</a:t>
            </a:fld>
            <a:endParaRPr lang="ru-RU">
              <a:solidFill>
                <a:schemeClr val="tx1"/>
              </a:solidFill>
            </a:endParaRPr>
          </a:p>
        </p:txBody>
      </p:sp>
      <p:pic>
        <p:nvPicPr>
          <p:cNvPr id="11" name="Рисунок 10">
            <a:extLst>
              <a:ext uri="{FF2B5EF4-FFF2-40B4-BE49-F238E27FC236}">
                <a16:creationId xmlns:a16="http://schemas.microsoft.com/office/drawing/2014/main" id="{933F397E-EAA7-4022-BAA5-325304E19303}"/>
              </a:ext>
            </a:extLst>
          </p:cNvPr>
          <p:cNvPicPr/>
          <p:nvPr/>
        </p:nvPicPr>
        <p:blipFill>
          <a:blip r:embed="rId2"/>
          <a:stretch>
            <a:fillRect/>
          </a:stretch>
        </p:blipFill>
        <p:spPr>
          <a:xfrm>
            <a:off x="798459" y="1445658"/>
            <a:ext cx="7547081" cy="4557608"/>
          </a:xfrm>
          <a:prstGeom prst="rect">
            <a:avLst/>
          </a:prstGeom>
        </p:spPr>
      </p:pic>
    </p:spTree>
    <p:extLst>
      <p:ext uri="{BB962C8B-B14F-4D97-AF65-F5344CB8AC3E}">
        <p14:creationId xmlns:p14="http://schemas.microsoft.com/office/powerpoint/2010/main" val="12936294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71335"/>
            <a:ext cx="7886700" cy="721238"/>
          </a:xfrm>
        </p:spPr>
        <p:txBody>
          <a:bodyPr>
            <a:normAutofit fontScale="90000"/>
          </a:bodyPr>
          <a:lstStyle/>
          <a:p>
            <a:r>
              <a:rPr lang="ru-RU"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Решение задачи «Управление ИТ-проектом»</a:t>
            </a:r>
            <a:endParaRPr lang="ru-RU" dirty="0"/>
          </a:p>
        </p:txBody>
      </p:sp>
      <p:sp>
        <p:nvSpPr>
          <p:cNvPr id="4" name="Номер слайда 3"/>
          <p:cNvSpPr>
            <a:spLocks noGrp="1"/>
          </p:cNvSpPr>
          <p:nvPr>
            <p:ph type="sldNum" sz="quarter" idx="12"/>
          </p:nvPr>
        </p:nvSpPr>
        <p:spPr/>
        <p:txBody>
          <a:bodyPr/>
          <a:lstStyle/>
          <a:p>
            <a:fld id="{AFB88E7B-7A0C-4907-9308-8A5BB7783A69}" type="slidenum">
              <a:rPr lang="ru-RU" smtClean="0">
                <a:solidFill>
                  <a:schemeClr val="tx1"/>
                </a:solidFill>
              </a:rPr>
              <a:pPr/>
              <a:t>28</a:t>
            </a:fld>
            <a:endParaRPr lang="ru-RU">
              <a:solidFill>
                <a:schemeClr val="tx1"/>
              </a:solidFill>
            </a:endParaRPr>
          </a:p>
        </p:txBody>
      </p:sp>
      <p:pic>
        <p:nvPicPr>
          <p:cNvPr id="5" name="Рисунок 4">
            <a:extLst>
              <a:ext uri="{FF2B5EF4-FFF2-40B4-BE49-F238E27FC236}">
                <a16:creationId xmlns:a16="http://schemas.microsoft.com/office/drawing/2014/main" id="{8C4A73DA-2504-494A-AF22-2FC275E8AD03}"/>
              </a:ext>
            </a:extLst>
          </p:cNvPr>
          <p:cNvPicPr/>
          <p:nvPr/>
        </p:nvPicPr>
        <p:blipFill>
          <a:blip r:embed="rId2"/>
          <a:stretch>
            <a:fillRect/>
          </a:stretch>
        </p:blipFill>
        <p:spPr>
          <a:xfrm>
            <a:off x="967617" y="1354244"/>
            <a:ext cx="7208765" cy="4928021"/>
          </a:xfrm>
          <a:prstGeom prst="rect">
            <a:avLst/>
          </a:prstGeom>
        </p:spPr>
      </p:pic>
    </p:spTree>
    <p:extLst>
      <p:ext uri="{BB962C8B-B14F-4D97-AF65-F5344CB8AC3E}">
        <p14:creationId xmlns:p14="http://schemas.microsoft.com/office/powerpoint/2010/main" val="22958088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71335"/>
            <a:ext cx="7886700" cy="721238"/>
          </a:xfrm>
        </p:spPr>
        <p:txBody>
          <a:bodyPr>
            <a:normAutofit/>
          </a:bodyPr>
          <a:lstStyle/>
          <a:p>
            <a:r>
              <a:rPr lang="ru-RU"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Результаты исследований</a:t>
            </a:r>
            <a:endParaRPr lang="ru-RU" dirty="0"/>
          </a:p>
        </p:txBody>
      </p:sp>
      <p:sp>
        <p:nvSpPr>
          <p:cNvPr id="4" name="Номер слайда 3"/>
          <p:cNvSpPr>
            <a:spLocks noGrp="1"/>
          </p:cNvSpPr>
          <p:nvPr>
            <p:ph type="sldNum" sz="quarter" idx="12"/>
          </p:nvPr>
        </p:nvSpPr>
        <p:spPr/>
        <p:txBody>
          <a:bodyPr/>
          <a:lstStyle/>
          <a:p>
            <a:fld id="{AFB88E7B-7A0C-4907-9308-8A5BB7783A69}" type="slidenum">
              <a:rPr lang="ru-RU" smtClean="0">
                <a:solidFill>
                  <a:schemeClr val="tx1"/>
                </a:solidFill>
              </a:rPr>
              <a:pPr/>
              <a:t>29</a:t>
            </a:fld>
            <a:endParaRPr lang="ru-RU">
              <a:solidFill>
                <a:schemeClr val="tx1"/>
              </a:solidFill>
            </a:endParaRPr>
          </a:p>
        </p:txBody>
      </p:sp>
      <p:sp>
        <p:nvSpPr>
          <p:cNvPr id="5" name="Объект 2">
            <a:extLst>
              <a:ext uri="{FF2B5EF4-FFF2-40B4-BE49-F238E27FC236}">
                <a16:creationId xmlns:a16="http://schemas.microsoft.com/office/drawing/2014/main" id="{06D12C38-D359-432B-BD9A-9425DC900F37}"/>
              </a:ext>
            </a:extLst>
          </p:cNvPr>
          <p:cNvSpPr>
            <a:spLocks noGrp="1"/>
          </p:cNvSpPr>
          <p:nvPr>
            <p:ph idx="1"/>
          </p:nvPr>
        </p:nvSpPr>
        <p:spPr>
          <a:xfrm>
            <a:off x="628650" y="1230499"/>
            <a:ext cx="7886700" cy="4987925"/>
          </a:xfrm>
        </p:spPr>
        <p:txBody>
          <a:bodyPr>
            <a:noAutofit/>
          </a:bodyPr>
          <a:lstStyle/>
          <a:p>
            <a:pPr algn="just"/>
            <a:r>
              <a:rPr lang="ru-RU" sz="1750" dirty="0">
                <a:effectLst/>
                <a:latin typeface="Arial" panose="020B0604020202020204" pitchFamily="34" charset="0"/>
                <a:ea typeface="Calibri" panose="020F0502020204030204" pitchFamily="34" charset="0"/>
                <a:cs typeface="Arial" panose="020B0604020202020204" pitchFamily="34" charset="0"/>
              </a:rPr>
              <a:t>Выполнен анализ разновидностей нечетких когнитивных моделей, таких как нечеткие когнитивные модели Коско, нечеткие когнитивные модели Силова, нечеткие продукционные когнитивные модели и их обобщенная разновидность, нечеткие реляционные когнитивные модели, а также «совместимые» нечеткие когнитивные модели. Проведен анализ методов и подходов к их структурно-параметрической настройке, который показал, что существующие методы направлены на отдельные разновидности нечетких когнитивных моделей и позволяют осуществлять только параметрическую настройку.</a:t>
            </a:r>
          </a:p>
          <a:p>
            <a:pPr algn="just"/>
            <a:r>
              <a:rPr lang="ru-RU" sz="1750" dirty="0">
                <a:effectLst/>
                <a:latin typeface="Arial" panose="020B0604020202020204" pitchFamily="34" charset="0"/>
                <a:ea typeface="Calibri" panose="020F0502020204030204" pitchFamily="34" charset="0"/>
                <a:cs typeface="Arial" panose="020B0604020202020204" pitchFamily="34" charset="0"/>
              </a:rPr>
              <a:t>Создан способ структурно-параметрической настройки нечетких когнитивных моделей на основе генетических алгоритмов, который может быть применим к любой из разновидностей этих моделей.</a:t>
            </a:r>
            <a:endParaRPr lang="ru-RU" sz="1750" dirty="0">
              <a:latin typeface="Arial" panose="020B0604020202020204" pitchFamily="34" charset="0"/>
              <a:ea typeface="Calibri" panose="020F0502020204030204" pitchFamily="34" charset="0"/>
              <a:cs typeface="Arial" panose="020B0604020202020204" pitchFamily="34" charset="0"/>
            </a:endParaRPr>
          </a:p>
          <a:p>
            <a:pPr algn="just"/>
            <a:r>
              <a:rPr lang="ru-RU" sz="1750" dirty="0">
                <a:effectLst/>
                <a:latin typeface="Arial" panose="020B0604020202020204" pitchFamily="34" charset="0"/>
                <a:ea typeface="Calibri" panose="020F0502020204030204" pitchFamily="34" charset="0"/>
                <a:cs typeface="Arial" panose="020B0604020202020204" pitchFamily="34" charset="0"/>
              </a:rPr>
              <a:t>Разработаны алгоритмы и программные средства структурно-параметрической настройки нечетких когнитивных моделей Коско и Силова на основе генетических алгоритмов.</a:t>
            </a:r>
          </a:p>
          <a:p>
            <a:pPr algn="just"/>
            <a:r>
              <a:rPr lang="ru-RU" sz="1750" dirty="0">
                <a:effectLst/>
                <a:latin typeface="Arial" panose="020B0604020202020204" pitchFamily="34" charset="0"/>
                <a:ea typeface="Calibri" panose="020F0502020204030204" pitchFamily="34" charset="0"/>
                <a:cs typeface="Arial" panose="020B0604020202020204" pitchFamily="34" charset="0"/>
              </a:rPr>
              <a:t>Выполнена оценка качества и оперативности структурно-параметрической настройки нечетких когнитивных моделей на основе предлагаемого способа и программных средств, которая показала высокую степень качества и оперативности.</a:t>
            </a:r>
            <a:endParaRPr lang="ru-RU" sz="17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26992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89264"/>
            <a:ext cx="7886700" cy="721238"/>
          </a:xfrm>
        </p:spPr>
        <p:txBody>
          <a:bodyPr>
            <a:normAutofit fontScale="90000"/>
          </a:bodyPr>
          <a:lstStyle/>
          <a:p>
            <a:r>
              <a:rPr lang="ru-RU"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Цель, объект, предмет исследования, научная задача</a:t>
            </a:r>
            <a:endParaRPr lang="ru-RU" dirty="0"/>
          </a:p>
        </p:txBody>
      </p:sp>
      <p:sp>
        <p:nvSpPr>
          <p:cNvPr id="3" name="Объект 2"/>
          <p:cNvSpPr>
            <a:spLocks noGrp="1"/>
          </p:cNvSpPr>
          <p:nvPr>
            <p:ph idx="1"/>
          </p:nvPr>
        </p:nvSpPr>
        <p:spPr>
          <a:xfrm>
            <a:off x="628650" y="1397623"/>
            <a:ext cx="7886700" cy="4671607"/>
          </a:xfrm>
        </p:spPr>
        <p:txBody>
          <a:bodyPr>
            <a:noAutofit/>
          </a:bodyPr>
          <a:lstStyle/>
          <a:p>
            <a:pPr marL="0" indent="0" algn="just">
              <a:buNone/>
            </a:pPr>
            <a:r>
              <a:rPr lang="ru-RU" sz="2200" b="1" dirty="0">
                <a:latin typeface="Arial" panose="020B0604020202020204" pitchFamily="34" charset="0"/>
                <a:cs typeface="Arial" panose="020B0604020202020204" pitchFamily="34" charset="0"/>
              </a:rPr>
              <a:t>Цель исследования</a:t>
            </a:r>
            <a:r>
              <a:rPr lang="en-US" sz="2200" b="1" dirty="0">
                <a:latin typeface="Arial" panose="020B0604020202020204" pitchFamily="34" charset="0"/>
                <a:cs typeface="Arial" panose="020B0604020202020204" pitchFamily="34" charset="0"/>
              </a:rPr>
              <a:t>:</a:t>
            </a:r>
            <a:r>
              <a:rPr lang="ru-RU" sz="2200" dirty="0">
                <a:latin typeface="Arial" panose="020B0604020202020204" pitchFamily="34" charset="0"/>
                <a:cs typeface="Arial" panose="020B0604020202020204" pitchFamily="34" charset="0"/>
              </a:rPr>
              <a:t> повышение качества и оперативности структурно-параметрической</a:t>
            </a:r>
            <a:r>
              <a:rPr lang="en-US" sz="2200" dirty="0">
                <a:latin typeface="Arial" panose="020B0604020202020204" pitchFamily="34" charset="0"/>
                <a:cs typeface="Arial" panose="020B0604020202020204" pitchFamily="34" charset="0"/>
              </a:rPr>
              <a:t> </a:t>
            </a:r>
            <a:r>
              <a:rPr lang="ru-RU" sz="2200" dirty="0">
                <a:latin typeface="Arial" panose="020B0604020202020204" pitchFamily="34" charset="0"/>
                <a:cs typeface="Arial" panose="020B0604020202020204" pitchFamily="34" charset="0"/>
              </a:rPr>
              <a:t>настройки нечетких когнитивных моделей на основе использования генетических алгоритмов.</a:t>
            </a:r>
          </a:p>
          <a:p>
            <a:pPr marL="0" indent="0" algn="just">
              <a:buNone/>
            </a:pPr>
            <a:r>
              <a:rPr lang="ru-RU" sz="2200" b="1" dirty="0">
                <a:latin typeface="Arial" panose="020B0604020202020204" pitchFamily="34" charset="0"/>
                <a:cs typeface="Arial" panose="020B0604020202020204" pitchFamily="34" charset="0"/>
              </a:rPr>
              <a:t>Объект исследования</a:t>
            </a:r>
            <a:r>
              <a:rPr lang="en-US" sz="2200" b="1" dirty="0">
                <a:latin typeface="Arial" panose="020B0604020202020204" pitchFamily="34" charset="0"/>
                <a:cs typeface="Arial" panose="020B0604020202020204" pitchFamily="34" charset="0"/>
              </a:rPr>
              <a:t>: </a:t>
            </a:r>
            <a:r>
              <a:rPr lang="ru-RU" sz="2200" dirty="0">
                <a:latin typeface="Arial" panose="020B0604020202020204" pitchFamily="34" charset="0"/>
                <a:cs typeface="Arial" panose="020B0604020202020204" pitchFamily="34" charset="0"/>
              </a:rPr>
              <a:t>процессы построения, настройки и использования нечетких когнитивный моделей для анализа сложных систем и процессов.</a:t>
            </a:r>
          </a:p>
          <a:p>
            <a:pPr marL="0" indent="0" algn="just">
              <a:buNone/>
            </a:pPr>
            <a:r>
              <a:rPr lang="ru-RU" sz="2200" b="1" dirty="0">
                <a:latin typeface="Arial" panose="020B0604020202020204" pitchFamily="34" charset="0"/>
                <a:cs typeface="Arial" panose="020B0604020202020204" pitchFamily="34" charset="0"/>
              </a:rPr>
              <a:t>Предмет исследования</a:t>
            </a:r>
            <a:r>
              <a:rPr lang="en-US" sz="2200" b="1" dirty="0">
                <a:latin typeface="Arial" panose="020B0604020202020204" pitchFamily="34" charset="0"/>
                <a:cs typeface="Arial" panose="020B0604020202020204" pitchFamily="34" charset="0"/>
              </a:rPr>
              <a:t>:</a:t>
            </a:r>
            <a:r>
              <a:rPr lang="ru-RU" sz="2200" dirty="0">
                <a:latin typeface="Arial" panose="020B0604020202020204" pitchFamily="34" charset="0"/>
                <a:cs typeface="Arial" panose="020B0604020202020204" pitchFamily="34" charset="0"/>
              </a:rPr>
              <a:t> способы и программные средства структурно-параметрической настройки нечетких когнитивных моделей на основе генетических алгоритмов.</a:t>
            </a:r>
          </a:p>
          <a:p>
            <a:pPr marL="0" indent="0" algn="just">
              <a:buNone/>
            </a:pPr>
            <a:r>
              <a:rPr lang="ru-RU" sz="2200" b="1" dirty="0">
                <a:latin typeface="Arial" panose="020B0604020202020204" pitchFamily="34" charset="0"/>
                <a:cs typeface="Arial" panose="020B0604020202020204" pitchFamily="34" charset="0"/>
              </a:rPr>
              <a:t>Научная задача</a:t>
            </a:r>
            <a:r>
              <a:rPr lang="en-US" sz="2200" b="1" dirty="0">
                <a:latin typeface="Arial" panose="020B0604020202020204" pitchFamily="34" charset="0"/>
                <a:cs typeface="Arial" panose="020B0604020202020204" pitchFamily="34" charset="0"/>
              </a:rPr>
              <a:t>:</a:t>
            </a:r>
            <a:r>
              <a:rPr lang="ru-RU" sz="2200" dirty="0">
                <a:latin typeface="Arial" panose="020B0604020202020204" pitchFamily="34" charset="0"/>
                <a:cs typeface="Arial" panose="020B0604020202020204" pitchFamily="34" charset="0"/>
              </a:rPr>
              <a:t> исследование и разработка способа и программных средств структурно-параметрической настройки нечетких когнитивных моделей на основе генетических алгоритмов.</a:t>
            </a:r>
          </a:p>
        </p:txBody>
      </p:sp>
      <p:sp>
        <p:nvSpPr>
          <p:cNvPr id="4" name="Номер слайда 3"/>
          <p:cNvSpPr>
            <a:spLocks noGrp="1"/>
          </p:cNvSpPr>
          <p:nvPr>
            <p:ph type="sldNum" sz="quarter" idx="12"/>
          </p:nvPr>
        </p:nvSpPr>
        <p:spPr/>
        <p:txBody>
          <a:bodyPr/>
          <a:lstStyle/>
          <a:p>
            <a:fld id="{AFB88E7B-7A0C-4907-9308-8A5BB7783A69}" type="slidenum">
              <a:rPr lang="ru-RU" smtClean="0">
                <a:solidFill>
                  <a:schemeClr val="tx1"/>
                </a:solidFill>
                <a:latin typeface="Arial" panose="020B0604020202020204" pitchFamily="34" charset="0"/>
                <a:cs typeface="Arial" panose="020B0604020202020204" pitchFamily="34" charset="0"/>
              </a:rPr>
              <a:pPr/>
              <a:t>3</a:t>
            </a:fld>
            <a:endParaRPr lang="ru-RU"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3319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71335"/>
            <a:ext cx="7886700" cy="721238"/>
          </a:xfrm>
        </p:spPr>
        <p:txBody>
          <a:bodyPr>
            <a:normAutofit fontScale="90000"/>
          </a:bodyPr>
          <a:lstStyle/>
          <a:p>
            <a:r>
              <a:rPr lang="ru-RU"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Направление дальнейших исследований</a:t>
            </a:r>
            <a:endParaRPr lang="ru-RU" dirty="0"/>
          </a:p>
        </p:txBody>
      </p:sp>
      <p:sp>
        <p:nvSpPr>
          <p:cNvPr id="3" name="Объект 2"/>
          <p:cNvSpPr>
            <a:spLocks noGrp="1"/>
          </p:cNvSpPr>
          <p:nvPr>
            <p:ph idx="1"/>
          </p:nvPr>
        </p:nvSpPr>
        <p:spPr>
          <a:xfrm>
            <a:off x="628650" y="1370171"/>
            <a:ext cx="7886700" cy="4987179"/>
          </a:xfrm>
        </p:spPr>
        <p:txBody>
          <a:bodyPr>
            <a:noAutofit/>
          </a:bodyPr>
          <a:lstStyle/>
          <a:p>
            <a:pPr marL="0" lvl="0" indent="0" algn="just">
              <a:buNone/>
            </a:pPr>
            <a:r>
              <a:rPr lang="ru-RU" sz="2300" dirty="0">
                <a:effectLst/>
                <a:latin typeface="Arial" panose="020B0604020202020204" pitchFamily="34" charset="0"/>
                <a:ea typeface="Calibri" panose="020F0502020204030204" pitchFamily="34" charset="0"/>
                <a:cs typeface="Arial" panose="020B0604020202020204" pitchFamily="34" charset="0"/>
              </a:rPr>
              <a:t>Дальнейшее развитие исследования может заключаться в рассмотрении различных методов ускорения сходимости генетического алгоритма, а также в изучении возможности использования непрерывной функции принадлежности или нечетких продукций для нечетких реляционных когнитивных моделей.</a:t>
            </a:r>
            <a:endParaRPr lang="ru-RU" sz="2300" dirty="0">
              <a:latin typeface="Arial" panose="020B0604020202020204" pitchFamily="34" charset="0"/>
              <a:cs typeface="Arial" panose="020B0604020202020204" pitchFamily="34" charset="0"/>
            </a:endParaRPr>
          </a:p>
        </p:txBody>
      </p:sp>
      <p:sp>
        <p:nvSpPr>
          <p:cNvPr id="4" name="Номер слайда 3"/>
          <p:cNvSpPr>
            <a:spLocks noGrp="1"/>
          </p:cNvSpPr>
          <p:nvPr>
            <p:ph type="sldNum" sz="quarter" idx="12"/>
          </p:nvPr>
        </p:nvSpPr>
        <p:spPr/>
        <p:txBody>
          <a:bodyPr/>
          <a:lstStyle/>
          <a:p>
            <a:fld id="{AFB88E7B-7A0C-4907-9308-8A5BB7783A69}" type="slidenum">
              <a:rPr lang="ru-RU" smtClean="0">
                <a:solidFill>
                  <a:schemeClr val="tx1"/>
                </a:solidFill>
              </a:rPr>
              <a:pPr/>
              <a:t>30</a:t>
            </a:fld>
            <a:endParaRPr lang="ru-RU">
              <a:solidFill>
                <a:schemeClr val="tx1"/>
              </a:solidFill>
            </a:endParaRPr>
          </a:p>
        </p:txBody>
      </p:sp>
    </p:spTree>
    <p:extLst>
      <p:ext uri="{BB962C8B-B14F-4D97-AF65-F5344CB8AC3E}">
        <p14:creationId xmlns:p14="http://schemas.microsoft.com/office/powerpoint/2010/main" val="29497888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58190" y="2624614"/>
            <a:ext cx="7886700" cy="994172"/>
          </a:xfrm>
        </p:spPr>
        <p:txBody>
          <a:bodyPr/>
          <a:lstStyle/>
          <a:p>
            <a:pPr algn="ctr"/>
            <a:r>
              <a:rPr lang="ru-RU" dirty="0">
                <a:latin typeface="Arial" panose="020B0604020202020204" pitchFamily="34" charset="0"/>
                <a:cs typeface="Arial" panose="020B0604020202020204" pitchFamily="34" charset="0"/>
              </a:rPr>
              <a:t>Спасибо за внимание!</a:t>
            </a:r>
          </a:p>
        </p:txBody>
      </p:sp>
      <p:sp>
        <p:nvSpPr>
          <p:cNvPr id="3" name="Номер слайда 2"/>
          <p:cNvSpPr>
            <a:spLocks noGrp="1"/>
          </p:cNvSpPr>
          <p:nvPr>
            <p:ph type="sldNum" sz="quarter" idx="12"/>
          </p:nvPr>
        </p:nvSpPr>
        <p:spPr/>
        <p:txBody>
          <a:bodyPr/>
          <a:lstStyle/>
          <a:p>
            <a:fld id="{AFB88E7B-7A0C-4907-9308-8A5BB7783A69}" type="slidenum">
              <a:rPr lang="ru-RU" smtClean="0"/>
              <a:pPr/>
              <a:t>31</a:t>
            </a:fld>
            <a:endParaRPr lang="ru-RU" dirty="0"/>
          </a:p>
        </p:txBody>
      </p:sp>
    </p:spTree>
    <p:extLst>
      <p:ext uri="{BB962C8B-B14F-4D97-AF65-F5344CB8AC3E}">
        <p14:creationId xmlns:p14="http://schemas.microsoft.com/office/powerpoint/2010/main" val="2061893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71335"/>
            <a:ext cx="7886700" cy="721238"/>
          </a:xfrm>
        </p:spPr>
        <p:txBody>
          <a:bodyPr>
            <a:normAutofit/>
          </a:bodyPr>
          <a:lstStyle/>
          <a:p>
            <a:r>
              <a:rPr lang="ru-RU"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Задачи исследования</a:t>
            </a:r>
            <a:endParaRPr lang="ru-RU" dirty="0"/>
          </a:p>
        </p:txBody>
      </p:sp>
      <p:sp>
        <p:nvSpPr>
          <p:cNvPr id="3" name="Объект 2"/>
          <p:cNvSpPr>
            <a:spLocks noGrp="1"/>
          </p:cNvSpPr>
          <p:nvPr>
            <p:ph idx="1"/>
          </p:nvPr>
        </p:nvSpPr>
        <p:spPr>
          <a:xfrm>
            <a:off x="628650" y="1370171"/>
            <a:ext cx="7886700" cy="4987179"/>
          </a:xfrm>
        </p:spPr>
        <p:txBody>
          <a:bodyPr>
            <a:noAutofit/>
          </a:bodyPr>
          <a:lstStyle/>
          <a:p>
            <a:pPr lvl="0" algn="just"/>
            <a:r>
              <a:rPr lang="ru-RU" sz="2300" dirty="0">
                <a:latin typeface="Arial" panose="020B0604020202020204" pitchFamily="34" charset="0"/>
                <a:cs typeface="Arial" panose="020B0604020202020204" pitchFamily="34" charset="0"/>
              </a:rPr>
              <a:t>Анализ нечетких когнитивных моделей, а также методов и подходов к их структурно-параметрической настройке.</a:t>
            </a:r>
          </a:p>
          <a:p>
            <a:pPr lvl="0" algn="just"/>
            <a:r>
              <a:rPr lang="ru-RU" sz="2300" dirty="0">
                <a:latin typeface="Arial" panose="020B0604020202020204" pitchFamily="34" charset="0"/>
                <a:cs typeface="Arial" panose="020B0604020202020204" pitchFamily="34" charset="0"/>
              </a:rPr>
              <a:t>Создание способа структурно-параметрической настройки нечетких когнитивных моделей на основе генетических алгоритмов.</a:t>
            </a:r>
          </a:p>
          <a:p>
            <a:pPr lvl="0" algn="just"/>
            <a:r>
              <a:rPr lang="ru-RU" sz="2300" dirty="0">
                <a:latin typeface="Arial" panose="020B0604020202020204" pitchFamily="34" charset="0"/>
                <a:cs typeface="Arial" panose="020B0604020202020204" pitchFamily="34" charset="0"/>
              </a:rPr>
              <a:t>Разработка алгоритмов и программных средств структурно-параметрической настройки нечетких когнитивных моделей на основе генетических алгоритмов.</a:t>
            </a:r>
          </a:p>
          <a:p>
            <a:pPr lvl="0" algn="just"/>
            <a:r>
              <a:rPr lang="ru-RU" sz="2300" dirty="0">
                <a:latin typeface="Arial" panose="020B0604020202020204" pitchFamily="34" charset="0"/>
                <a:cs typeface="Arial" panose="020B0604020202020204" pitchFamily="34" charset="0"/>
              </a:rPr>
              <a:t>Оценка качества и оперативности структурно-параметрической</a:t>
            </a:r>
            <a:r>
              <a:rPr lang="en-US" sz="2300" dirty="0">
                <a:latin typeface="Arial" panose="020B0604020202020204" pitchFamily="34" charset="0"/>
                <a:cs typeface="Arial" panose="020B0604020202020204" pitchFamily="34" charset="0"/>
              </a:rPr>
              <a:t> </a:t>
            </a:r>
            <a:r>
              <a:rPr lang="ru-RU" sz="2300" dirty="0">
                <a:latin typeface="Arial" panose="020B0604020202020204" pitchFamily="34" charset="0"/>
                <a:cs typeface="Arial" panose="020B0604020202020204" pitchFamily="34" charset="0"/>
              </a:rPr>
              <a:t>настройки нечетких когнитивных моделей на основе предлагаемого способа и программных средств.</a:t>
            </a:r>
          </a:p>
          <a:p>
            <a:pPr lvl="0" algn="just"/>
            <a:endParaRPr lang="ru-RU" sz="2300" dirty="0">
              <a:latin typeface="Arial" panose="020B0604020202020204" pitchFamily="34" charset="0"/>
              <a:cs typeface="Arial" panose="020B0604020202020204" pitchFamily="34" charset="0"/>
            </a:endParaRPr>
          </a:p>
          <a:p>
            <a:pPr marL="0" lvl="0" indent="0" algn="just">
              <a:buNone/>
            </a:pPr>
            <a:endParaRPr lang="ru-RU" sz="2300" dirty="0">
              <a:latin typeface="Arial" panose="020B0604020202020204" pitchFamily="34" charset="0"/>
              <a:cs typeface="Arial" panose="020B0604020202020204" pitchFamily="34" charset="0"/>
            </a:endParaRPr>
          </a:p>
        </p:txBody>
      </p:sp>
      <p:sp>
        <p:nvSpPr>
          <p:cNvPr id="4" name="Номер слайда 3"/>
          <p:cNvSpPr>
            <a:spLocks noGrp="1"/>
          </p:cNvSpPr>
          <p:nvPr>
            <p:ph type="sldNum" sz="quarter" idx="12"/>
          </p:nvPr>
        </p:nvSpPr>
        <p:spPr/>
        <p:txBody>
          <a:bodyPr/>
          <a:lstStyle/>
          <a:p>
            <a:fld id="{AFB88E7B-7A0C-4907-9308-8A5BB7783A69}" type="slidenum">
              <a:rPr lang="ru-RU" smtClean="0">
                <a:solidFill>
                  <a:schemeClr val="tx1"/>
                </a:solidFill>
              </a:rPr>
              <a:pPr/>
              <a:t>4</a:t>
            </a:fld>
            <a:endParaRPr lang="ru-RU">
              <a:solidFill>
                <a:schemeClr val="tx1"/>
              </a:solidFill>
            </a:endParaRPr>
          </a:p>
        </p:txBody>
      </p:sp>
    </p:spTree>
    <p:extLst>
      <p:ext uri="{BB962C8B-B14F-4D97-AF65-F5344CB8AC3E}">
        <p14:creationId xmlns:p14="http://schemas.microsoft.com/office/powerpoint/2010/main" val="2032368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71335"/>
            <a:ext cx="7886700" cy="721238"/>
          </a:xfrm>
        </p:spPr>
        <p:txBody>
          <a:bodyPr>
            <a:normAutofit/>
          </a:bodyPr>
          <a:lstStyle/>
          <a:p>
            <a:r>
              <a:rPr lang="ru-RU"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Научная новизна</a:t>
            </a:r>
            <a:endParaRPr lang="ru-RU" dirty="0"/>
          </a:p>
        </p:txBody>
      </p:sp>
      <p:sp>
        <p:nvSpPr>
          <p:cNvPr id="3" name="Объект 2"/>
          <p:cNvSpPr>
            <a:spLocks noGrp="1"/>
          </p:cNvSpPr>
          <p:nvPr>
            <p:ph idx="1"/>
          </p:nvPr>
        </p:nvSpPr>
        <p:spPr>
          <a:xfrm>
            <a:off x="474785" y="1370171"/>
            <a:ext cx="8040565" cy="4987179"/>
          </a:xfrm>
        </p:spPr>
        <p:txBody>
          <a:bodyPr>
            <a:noAutofit/>
          </a:bodyPr>
          <a:lstStyle/>
          <a:p>
            <a:pPr indent="0" algn="just">
              <a:lnSpc>
                <a:spcPct val="100000"/>
              </a:lnSpc>
              <a:buNone/>
            </a:pPr>
            <a:r>
              <a:rPr lang="ru-RU" sz="2300" dirty="0">
                <a:latin typeface="Arial" panose="020B0604020202020204" pitchFamily="34" charset="0"/>
                <a:cs typeface="Arial" panose="020B0604020202020204" pitchFamily="34" charset="0"/>
              </a:rPr>
              <a:t>Разработан новый способ структурно-параметрической настройки нечетких когнитивных моделей на основе генетических алгоритмов, позволяющий повысить качество и оперативность такой настройки для решения задачи управления сложными и слабоструктурированными системами.</a:t>
            </a:r>
          </a:p>
          <a:p>
            <a:pPr lvl="0" algn="just"/>
            <a:endParaRPr lang="ru-RU" sz="2300" dirty="0">
              <a:latin typeface="Arial" panose="020B0604020202020204" pitchFamily="34" charset="0"/>
              <a:cs typeface="Arial" panose="020B0604020202020204" pitchFamily="34" charset="0"/>
            </a:endParaRPr>
          </a:p>
          <a:p>
            <a:pPr marL="0" lvl="0" indent="0" algn="just">
              <a:buNone/>
            </a:pPr>
            <a:endParaRPr lang="ru-RU" sz="2300" dirty="0">
              <a:latin typeface="Arial" panose="020B0604020202020204" pitchFamily="34" charset="0"/>
              <a:cs typeface="Arial" panose="020B0604020202020204" pitchFamily="34" charset="0"/>
            </a:endParaRPr>
          </a:p>
        </p:txBody>
      </p:sp>
      <p:sp>
        <p:nvSpPr>
          <p:cNvPr id="4" name="Номер слайда 3"/>
          <p:cNvSpPr>
            <a:spLocks noGrp="1"/>
          </p:cNvSpPr>
          <p:nvPr>
            <p:ph type="sldNum" sz="quarter" idx="12"/>
          </p:nvPr>
        </p:nvSpPr>
        <p:spPr/>
        <p:txBody>
          <a:bodyPr/>
          <a:lstStyle/>
          <a:p>
            <a:fld id="{AFB88E7B-7A0C-4907-9308-8A5BB7783A69}" type="slidenum">
              <a:rPr lang="ru-RU" smtClean="0">
                <a:solidFill>
                  <a:schemeClr val="tx1"/>
                </a:solidFill>
              </a:rPr>
              <a:pPr/>
              <a:t>5</a:t>
            </a:fld>
            <a:endParaRPr lang="ru-RU">
              <a:solidFill>
                <a:schemeClr val="tx1"/>
              </a:solidFill>
            </a:endParaRPr>
          </a:p>
        </p:txBody>
      </p:sp>
    </p:spTree>
    <p:extLst>
      <p:ext uri="{BB962C8B-B14F-4D97-AF65-F5344CB8AC3E}">
        <p14:creationId xmlns:p14="http://schemas.microsoft.com/office/powerpoint/2010/main" val="441496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71335"/>
            <a:ext cx="7886700" cy="721238"/>
          </a:xfrm>
        </p:spPr>
        <p:txBody>
          <a:bodyPr>
            <a:normAutofit/>
          </a:bodyPr>
          <a:lstStyle/>
          <a:p>
            <a:r>
              <a:rPr lang="ru-RU"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На защиту выносятся</a:t>
            </a:r>
            <a:endParaRPr lang="ru-RU" dirty="0"/>
          </a:p>
        </p:txBody>
      </p:sp>
      <p:sp>
        <p:nvSpPr>
          <p:cNvPr id="3" name="Объект 2"/>
          <p:cNvSpPr>
            <a:spLocks noGrp="1"/>
          </p:cNvSpPr>
          <p:nvPr>
            <p:ph idx="1"/>
          </p:nvPr>
        </p:nvSpPr>
        <p:spPr>
          <a:xfrm>
            <a:off x="628650" y="1370171"/>
            <a:ext cx="7886700" cy="4987179"/>
          </a:xfrm>
        </p:spPr>
        <p:txBody>
          <a:bodyPr>
            <a:noAutofit/>
          </a:bodyPr>
          <a:lstStyle/>
          <a:p>
            <a:pPr lvl="0" algn="just"/>
            <a:r>
              <a:rPr lang="ru-RU" sz="2300" dirty="0">
                <a:latin typeface="Arial" panose="020B0604020202020204" pitchFamily="34" charset="0"/>
                <a:cs typeface="Arial" panose="020B0604020202020204" pitchFamily="34" charset="0"/>
              </a:rPr>
              <a:t>Способ структурно-параметрической настройки нечетких когнитивных моделей на основе генетических алгоритмов.</a:t>
            </a:r>
          </a:p>
          <a:p>
            <a:pPr lvl="0" algn="just"/>
            <a:r>
              <a:rPr lang="ru-RU" sz="2300" dirty="0">
                <a:latin typeface="Arial" panose="020B0604020202020204" pitchFamily="34" charset="0"/>
                <a:cs typeface="Arial" panose="020B0604020202020204" pitchFamily="34" charset="0"/>
              </a:rPr>
              <a:t>Алгоритмы и программные средства, реализующие структурно-параметрическую настройку нечетких когнитивных моделей с помощью предложенного способа.</a:t>
            </a:r>
          </a:p>
          <a:p>
            <a:pPr marL="0" lvl="0" indent="0" algn="just">
              <a:buNone/>
            </a:pPr>
            <a:endParaRPr lang="ru-RU" sz="2300" dirty="0">
              <a:latin typeface="Arial" panose="020B0604020202020204" pitchFamily="34" charset="0"/>
              <a:cs typeface="Arial" panose="020B0604020202020204" pitchFamily="34" charset="0"/>
            </a:endParaRPr>
          </a:p>
        </p:txBody>
      </p:sp>
      <p:sp>
        <p:nvSpPr>
          <p:cNvPr id="4" name="Номер слайда 3"/>
          <p:cNvSpPr>
            <a:spLocks noGrp="1"/>
          </p:cNvSpPr>
          <p:nvPr>
            <p:ph type="sldNum" sz="quarter" idx="12"/>
          </p:nvPr>
        </p:nvSpPr>
        <p:spPr/>
        <p:txBody>
          <a:bodyPr/>
          <a:lstStyle/>
          <a:p>
            <a:fld id="{AFB88E7B-7A0C-4907-9308-8A5BB7783A69}" type="slidenum">
              <a:rPr lang="ru-RU" smtClean="0">
                <a:solidFill>
                  <a:schemeClr val="tx1"/>
                </a:solidFill>
              </a:rPr>
              <a:pPr/>
              <a:t>6</a:t>
            </a:fld>
            <a:endParaRPr lang="ru-RU">
              <a:solidFill>
                <a:schemeClr val="tx1"/>
              </a:solidFill>
            </a:endParaRPr>
          </a:p>
        </p:txBody>
      </p:sp>
    </p:spTree>
    <p:extLst>
      <p:ext uri="{BB962C8B-B14F-4D97-AF65-F5344CB8AC3E}">
        <p14:creationId xmlns:p14="http://schemas.microsoft.com/office/powerpoint/2010/main" val="1053800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71335"/>
            <a:ext cx="7886700" cy="721238"/>
          </a:xfrm>
        </p:spPr>
        <p:txBody>
          <a:bodyPr>
            <a:normAutofit fontScale="90000"/>
          </a:bodyPr>
          <a:lstStyle/>
          <a:p>
            <a:r>
              <a:rPr lang="ru-RU"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Нечеткие когнитивные модели</a:t>
            </a:r>
            <a:endParaRPr lang="ru-RU" dirty="0"/>
          </a:p>
        </p:txBody>
      </p:sp>
      <p:sp>
        <p:nvSpPr>
          <p:cNvPr id="3" name="Объект 2"/>
          <p:cNvSpPr>
            <a:spLocks noGrp="1"/>
          </p:cNvSpPr>
          <p:nvPr>
            <p:ph idx="1"/>
          </p:nvPr>
        </p:nvSpPr>
        <p:spPr>
          <a:xfrm>
            <a:off x="628650" y="1370171"/>
            <a:ext cx="7886700" cy="4987179"/>
          </a:xfrm>
        </p:spPr>
        <p:txBody>
          <a:bodyPr>
            <a:noAutofit/>
          </a:bodyPr>
          <a:lstStyle/>
          <a:p>
            <a:pPr marL="0" lvl="0" indent="0" algn="just">
              <a:buNone/>
            </a:pPr>
            <a:r>
              <a:rPr lang="ru-RU" sz="2300" dirty="0">
                <a:latin typeface="Arial" panose="020B0604020202020204" pitchFamily="34" charset="0"/>
                <a:cs typeface="Arial" panose="020B0604020202020204" pitchFamily="34" charset="0"/>
              </a:rPr>
              <a:t>В общем случае нечеткая когнитивная модель представляет собой причинно-следственную сеть, в которой вершины соответствуют концептам </a:t>
            </a:r>
            <a:r>
              <a:rPr lang="ru-RU" sz="2300" dirty="0">
                <a:effectLst/>
                <a:latin typeface="Arial" panose="020B0604020202020204" pitchFamily="34" charset="0"/>
                <a:ea typeface="Calibri" panose="020F0502020204030204" pitchFamily="34" charset="0"/>
                <a:cs typeface="Arial" panose="020B0604020202020204" pitchFamily="34" charset="0"/>
              </a:rPr>
              <a:t>–</a:t>
            </a:r>
            <a:r>
              <a:rPr lang="en-US" sz="2300" dirty="0">
                <a:effectLst/>
                <a:latin typeface="Arial" panose="020B0604020202020204" pitchFamily="34" charset="0"/>
                <a:ea typeface="Calibri" panose="020F0502020204030204" pitchFamily="34" charset="0"/>
                <a:cs typeface="Arial" panose="020B0604020202020204" pitchFamily="34" charset="0"/>
              </a:rPr>
              <a:t> </a:t>
            </a:r>
            <a:r>
              <a:rPr lang="ru-RU" sz="2300" dirty="0">
                <a:effectLst/>
                <a:latin typeface="Arial" panose="020B0604020202020204" pitchFamily="34" charset="0"/>
                <a:ea typeface="Calibri" panose="020F0502020204030204" pitchFamily="34" charset="0"/>
                <a:cs typeface="Arial" panose="020B0604020202020204" pitchFamily="34" charset="0"/>
              </a:rPr>
              <a:t>значимым для цели моделирования факторам предметной области, а дуги отражают причинно-следственные связи между концептами.</a:t>
            </a:r>
            <a:r>
              <a:rPr lang="ru-RU" sz="2300" dirty="0">
                <a:latin typeface="Arial" panose="020B0604020202020204" pitchFamily="34" charset="0"/>
                <a:cs typeface="Arial" panose="020B0604020202020204" pitchFamily="34" charset="0"/>
              </a:rPr>
              <a:t> Наиболее известными разновидностями нечетких когнитивных моделей являются</a:t>
            </a:r>
            <a:r>
              <a:rPr lang="en-US" sz="2300" dirty="0">
                <a:latin typeface="Arial" panose="020B0604020202020204" pitchFamily="34" charset="0"/>
                <a:cs typeface="Arial" panose="020B0604020202020204" pitchFamily="34" charset="0"/>
              </a:rPr>
              <a:t>:</a:t>
            </a:r>
          </a:p>
          <a:p>
            <a:pPr algn="just"/>
            <a:r>
              <a:rPr lang="ru-RU" sz="2300" dirty="0">
                <a:latin typeface="Arial" panose="020B0604020202020204" pitchFamily="34" charset="0"/>
                <a:cs typeface="Arial" panose="020B0604020202020204" pitchFamily="34" charset="0"/>
              </a:rPr>
              <a:t>нечеткие когнитивные модели</a:t>
            </a:r>
            <a:r>
              <a:rPr lang="en-US" sz="2300" dirty="0">
                <a:latin typeface="Arial" panose="020B0604020202020204" pitchFamily="34" charset="0"/>
                <a:cs typeface="Arial" panose="020B0604020202020204" pitchFamily="34" charset="0"/>
              </a:rPr>
              <a:t> </a:t>
            </a:r>
            <a:r>
              <a:rPr lang="ru-RU" sz="2300" dirty="0">
                <a:latin typeface="Arial" panose="020B0604020202020204" pitchFamily="34" charset="0"/>
                <a:cs typeface="Arial" panose="020B0604020202020204" pitchFamily="34" charset="0"/>
              </a:rPr>
              <a:t>Б. Коско</a:t>
            </a:r>
            <a:r>
              <a:rPr lang="en-US" sz="2300" dirty="0">
                <a:latin typeface="Arial" panose="020B0604020202020204" pitchFamily="34" charset="0"/>
                <a:cs typeface="Arial" panose="020B0604020202020204" pitchFamily="34" charset="0"/>
              </a:rPr>
              <a:t>;</a:t>
            </a:r>
          </a:p>
          <a:p>
            <a:pPr algn="just"/>
            <a:r>
              <a:rPr lang="ru-RU" sz="2300" dirty="0">
                <a:latin typeface="Arial" panose="020B0604020202020204" pitchFamily="34" charset="0"/>
                <a:cs typeface="Arial" panose="020B0604020202020204" pitchFamily="34" charset="0"/>
              </a:rPr>
              <a:t>нечеткие когнитивные модели В. Силова</a:t>
            </a:r>
            <a:r>
              <a:rPr lang="en-US" sz="2300" dirty="0">
                <a:latin typeface="Arial" panose="020B0604020202020204" pitchFamily="34" charset="0"/>
                <a:cs typeface="Arial" panose="020B0604020202020204" pitchFamily="34" charset="0"/>
              </a:rPr>
              <a:t>;</a:t>
            </a:r>
            <a:endParaRPr lang="ru-RU" sz="2300" dirty="0">
              <a:latin typeface="Arial" panose="020B0604020202020204" pitchFamily="34" charset="0"/>
              <a:cs typeface="Arial" panose="020B0604020202020204" pitchFamily="34" charset="0"/>
            </a:endParaRPr>
          </a:p>
          <a:p>
            <a:pPr algn="just"/>
            <a:r>
              <a:rPr lang="ru-RU" sz="2300" dirty="0">
                <a:latin typeface="Arial" panose="020B0604020202020204" pitchFamily="34" charset="0"/>
                <a:cs typeface="Arial" panose="020B0604020202020204" pitchFamily="34" charset="0"/>
              </a:rPr>
              <a:t>обобщенные</a:t>
            </a:r>
            <a:r>
              <a:rPr lang="en-US" sz="2300" dirty="0">
                <a:latin typeface="Arial" panose="020B0604020202020204" pitchFamily="34" charset="0"/>
                <a:cs typeface="Arial" panose="020B0604020202020204" pitchFamily="34" charset="0"/>
              </a:rPr>
              <a:t> </a:t>
            </a:r>
            <a:r>
              <a:rPr lang="ru-RU" sz="2300" dirty="0">
                <a:latin typeface="Arial" panose="020B0604020202020204" pitchFamily="34" charset="0"/>
                <a:cs typeface="Arial" panose="020B0604020202020204" pitchFamily="34" charset="0"/>
              </a:rPr>
              <a:t>нечеткие продукционные модели</a:t>
            </a:r>
            <a:r>
              <a:rPr lang="en-US" sz="2300" dirty="0">
                <a:latin typeface="Arial" panose="020B0604020202020204" pitchFamily="34" charset="0"/>
                <a:cs typeface="Arial" panose="020B0604020202020204" pitchFamily="34" charset="0"/>
              </a:rPr>
              <a:t>;</a:t>
            </a:r>
          </a:p>
          <a:p>
            <a:pPr algn="just"/>
            <a:r>
              <a:rPr lang="ru-RU" sz="2300" dirty="0">
                <a:latin typeface="Arial" panose="020B0604020202020204" pitchFamily="34" charset="0"/>
                <a:cs typeface="Arial" panose="020B0604020202020204" pitchFamily="34" charset="0"/>
              </a:rPr>
              <a:t>нечеткие реляционные когнитивные модели</a:t>
            </a:r>
            <a:r>
              <a:rPr lang="en-US" sz="2300" dirty="0">
                <a:latin typeface="Arial" panose="020B0604020202020204" pitchFamily="34" charset="0"/>
                <a:cs typeface="Arial" panose="020B0604020202020204" pitchFamily="34" charset="0"/>
              </a:rPr>
              <a:t>;</a:t>
            </a:r>
            <a:endParaRPr lang="ru-RU" sz="2300" dirty="0">
              <a:latin typeface="Arial" panose="020B0604020202020204" pitchFamily="34" charset="0"/>
              <a:cs typeface="Arial" panose="020B0604020202020204" pitchFamily="34" charset="0"/>
            </a:endParaRPr>
          </a:p>
          <a:p>
            <a:pPr algn="just"/>
            <a:r>
              <a:rPr lang="ru-RU" sz="2300" dirty="0">
                <a:latin typeface="Arial" panose="020B0604020202020204" pitchFamily="34" charset="0"/>
                <a:cs typeface="Arial" panose="020B0604020202020204" pitchFamily="34" charset="0"/>
              </a:rPr>
              <a:t>«совместимые» нечеткие когнитивные модели.</a:t>
            </a:r>
          </a:p>
        </p:txBody>
      </p:sp>
      <p:sp>
        <p:nvSpPr>
          <p:cNvPr id="4" name="Номер слайда 3"/>
          <p:cNvSpPr>
            <a:spLocks noGrp="1"/>
          </p:cNvSpPr>
          <p:nvPr>
            <p:ph type="sldNum" sz="quarter" idx="12"/>
          </p:nvPr>
        </p:nvSpPr>
        <p:spPr/>
        <p:txBody>
          <a:bodyPr/>
          <a:lstStyle/>
          <a:p>
            <a:fld id="{AFB88E7B-7A0C-4907-9308-8A5BB7783A69}" type="slidenum">
              <a:rPr lang="ru-RU" smtClean="0">
                <a:solidFill>
                  <a:schemeClr val="tx1"/>
                </a:solidFill>
              </a:rPr>
              <a:pPr/>
              <a:t>7</a:t>
            </a:fld>
            <a:endParaRPr lang="ru-RU">
              <a:solidFill>
                <a:schemeClr val="tx1"/>
              </a:solidFill>
            </a:endParaRPr>
          </a:p>
        </p:txBody>
      </p:sp>
    </p:spTree>
    <p:extLst>
      <p:ext uri="{BB962C8B-B14F-4D97-AF65-F5344CB8AC3E}">
        <p14:creationId xmlns:p14="http://schemas.microsoft.com/office/powerpoint/2010/main" val="2471143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71335"/>
            <a:ext cx="7886700" cy="721238"/>
          </a:xfrm>
        </p:spPr>
        <p:txBody>
          <a:bodyPr>
            <a:normAutofit fontScale="90000"/>
          </a:bodyPr>
          <a:lstStyle/>
          <a:p>
            <a:r>
              <a:rPr lang="ru-RU"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Пример нечеткой когнитивной модели Б. Коско</a:t>
            </a:r>
            <a:endParaRPr lang="ru-RU" dirty="0"/>
          </a:p>
        </p:txBody>
      </p:sp>
      <p:sp>
        <p:nvSpPr>
          <p:cNvPr id="4" name="Номер слайда 3"/>
          <p:cNvSpPr>
            <a:spLocks noGrp="1"/>
          </p:cNvSpPr>
          <p:nvPr>
            <p:ph type="sldNum" sz="quarter" idx="12"/>
          </p:nvPr>
        </p:nvSpPr>
        <p:spPr/>
        <p:txBody>
          <a:bodyPr/>
          <a:lstStyle/>
          <a:p>
            <a:fld id="{AFB88E7B-7A0C-4907-9308-8A5BB7783A69}" type="slidenum">
              <a:rPr lang="ru-RU" smtClean="0">
                <a:solidFill>
                  <a:schemeClr val="tx1"/>
                </a:solidFill>
              </a:rPr>
              <a:pPr/>
              <a:t>8</a:t>
            </a:fld>
            <a:endParaRPr lang="ru-RU">
              <a:solidFill>
                <a:schemeClr val="tx1"/>
              </a:solidFill>
            </a:endParaRPr>
          </a:p>
        </p:txBody>
      </p:sp>
      <p:pic>
        <p:nvPicPr>
          <p:cNvPr id="8" name="Рисунок 7">
            <a:extLst>
              <a:ext uri="{FF2B5EF4-FFF2-40B4-BE49-F238E27FC236}">
                <a16:creationId xmlns:a16="http://schemas.microsoft.com/office/drawing/2014/main" id="{05AC4CB9-7555-4B9C-85B3-E22AFC0CF574}"/>
              </a:ext>
            </a:extLst>
          </p:cNvPr>
          <p:cNvPicPr>
            <a:picLocks noChangeAspect="1"/>
          </p:cNvPicPr>
          <p:nvPr/>
        </p:nvPicPr>
        <p:blipFill>
          <a:blip r:embed="rId2"/>
          <a:stretch>
            <a:fillRect/>
          </a:stretch>
        </p:blipFill>
        <p:spPr>
          <a:xfrm>
            <a:off x="628650" y="1791930"/>
            <a:ext cx="7886700" cy="3865064"/>
          </a:xfrm>
          <a:prstGeom prst="rect">
            <a:avLst/>
          </a:prstGeom>
        </p:spPr>
      </p:pic>
    </p:spTree>
    <p:extLst>
      <p:ext uri="{BB962C8B-B14F-4D97-AF65-F5344CB8AC3E}">
        <p14:creationId xmlns:p14="http://schemas.microsoft.com/office/powerpoint/2010/main" val="3665533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71335"/>
            <a:ext cx="7804150" cy="721238"/>
          </a:xfrm>
        </p:spPr>
        <p:txBody>
          <a:bodyPr>
            <a:normAutofit fontScale="90000"/>
          </a:bodyPr>
          <a:lstStyle/>
          <a:p>
            <a:r>
              <a:rPr lang="ru-RU"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Параметрическая</a:t>
            </a:r>
            <a:r>
              <a:rPr lang="en-US"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 </a:t>
            </a:r>
            <a:r>
              <a:rPr lang="ru-RU"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и структурная настройка</a:t>
            </a:r>
            <a:endParaRPr lang="ru-RU" dirty="0"/>
          </a:p>
        </p:txBody>
      </p:sp>
      <p:sp>
        <p:nvSpPr>
          <p:cNvPr id="4" name="Номер слайда 3"/>
          <p:cNvSpPr>
            <a:spLocks noGrp="1"/>
          </p:cNvSpPr>
          <p:nvPr>
            <p:ph type="sldNum" sz="quarter" idx="12"/>
          </p:nvPr>
        </p:nvSpPr>
        <p:spPr/>
        <p:txBody>
          <a:bodyPr/>
          <a:lstStyle/>
          <a:p>
            <a:fld id="{AFB88E7B-7A0C-4907-9308-8A5BB7783A69}" type="slidenum">
              <a:rPr lang="ru-RU" smtClean="0">
                <a:solidFill>
                  <a:schemeClr val="tx1"/>
                </a:solidFill>
              </a:rPr>
              <a:pPr/>
              <a:t>9</a:t>
            </a:fld>
            <a:endParaRPr lang="ru-RU">
              <a:solidFill>
                <a:schemeClr val="tx1"/>
              </a:solidFill>
            </a:endParaRPr>
          </a:p>
        </p:txBody>
      </p:sp>
      <p:pic>
        <p:nvPicPr>
          <p:cNvPr id="23" name="Рисунок 22">
            <a:extLst>
              <a:ext uri="{FF2B5EF4-FFF2-40B4-BE49-F238E27FC236}">
                <a16:creationId xmlns:a16="http://schemas.microsoft.com/office/drawing/2014/main" id="{5924A237-1523-40F5-8074-1CDC156BF837}"/>
              </a:ext>
            </a:extLst>
          </p:cNvPr>
          <p:cNvPicPr>
            <a:picLocks noChangeAspect="1"/>
          </p:cNvPicPr>
          <p:nvPr/>
        </p:nvPicPr>
        <p:blipFill>
          <a:blip r:embed="rId2"/>
          <a:stretch>
            <a:fillRect/>
          </a:stretch>
        </p:blipFill>
        <p:spPr>
          <a:xfrm>
            <a:off x="4743816" y="1976302"/>
            <a:ext cx="3115110" cy="1933845"/>
          </a:xfrm>
          <a:prstGeom prst="rect">
            <a:avLst/>
          </a:prstGeom>
        </p:spPr>
      </p:pic>
      <p:pic>
        <p:nvPicPr>
          <p:cNvPr id="25" name="Рисунок 24">
            <a:extLst>
              <a:ext uri="{FF2B5EF4-FFF2-40B4-BE49-F238E27FC236}">
                <a16:creationId xmlns:a16="http://schemas.microsoft.com/office/drawing/2014/main" id="{6E4A151B-70D0-44D8-915D-26687315009E}"/>
              </a:ext>
            </a:extLst>
          </p:cNvPr>
          <p:cNvPicPr>
            <a:picLocks noChangeAspect="1"/>
          </p:cNvPicPr>
          <p:nvPr/>
        </p:nvPicPr>
        <p:blipFill>
          <a:blip r:embed="rId3"/>
          <a:stretch>
            <a:fillRect/>
          </a:stretch>
        </p:blipFill>
        <p:spPr>
          <a:xfrm>
            <a:off x="711201" y="1976302"/>
            <a:ext cx="3115110" cy="1943371"/>
          </a:xfrm>
          <a:prstGeom prst="rect">
            <a:avLst/>
          </a:prstGeom>
        </p:spPr>
      </p:pic>
      <p:sp>
        <p:nvSpPr>
          <p:cNvPr id="26" name="TextBox 25">
            <a:extLst>
              <a:ext uri="{FF2B5EF4-FFF2-40B4-BE49-F238E27FC236}">
                <a16:creationId xmlns:a16="http://schemas.microsoft.com/office/drawing/2014/main" id="{F575BB1D-CC24-423C-A251-9FED98603A73}"/>
              </a:ext>
            </a:extLst>
          </p:cNvPr>
          <p:cNvSpPr txBox="1"/>
          <p:nvPr/>
        </p:nvSpPr>
        <p:spPr>
          <a:xfrm>
            <a:off x="628650" y="1434075"/>
            <a:ext cx="4115166" cy="446276"/>
          </a:xfrm>
          <a:prstGeom prst="rect">
            <a:avLst/>
          </a:prstGeom>
          <a:noFill/>
        </p:spPr>
        <p:txBody>
          <a:bodyPr wrap="none" rtlCol="0">
            <a:spAutoFit/>
          </a:bodyPr>
          <a:lstStyle/>
          <a:p>
            <a:r>
              <a:rPr lang="ru-RU" sz="2300" dirty="0">
                <a:latin typeface="Arial" panose="020B0604020202020204" pitchFamily="34" charset="0"/>
                <a:cs typeface="Arial" panose="020B0604020202020204" pitchFamily="34" charset="0"/>
              </a:rPr>
              <a:t>Параметрическая настройка</a:t>
            </a:r>
          </a:p>
        </p:txBody>
      </p:sp>
      <p:sp>
        <p:nvSpPr>
          <p:cNvPr id="28" name="Стрелка: вправо 27">
            <a:extLst>
              <a:ext uri="{FF2B5EF4-FFF2-40B4-BE49-F238E27FC236}">
                <a16:creationId xmlns:a16="http://schemas.microsoft.com/office/drawing/2014/main" id="{6B6DBDCE-5F67-46C3-A3D2-11E994ADFFC0}"/>
              </a:ext>
            </a:extLst>
          </p:cNvPr>
          <p:cNvSpPr/>
          <p:nvPr/>
        </p:nvSpPr>
        <p:spPr>
          <a:xfrm>
            <a:off x="3919303" y="2817494"/>
            <a:ext cx="731520" cy="2514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30" name="Рисунок 29">
            <a:extLst>
              <a:ext uri="{FF2B5EF4-FFF2-40B4-BE49-F238E27FC236}">
                <a16:creationId xmlns:a16="http://schemas.microsoft.com/office/drawing/2014/main" id="{F58E30DF-A077-4D73-AD60-7C5022A61B1F}"/>
              </a:ext>
            </a:extLst>
          </p:cNvPr>
          <p:cNvPicPr>
            <a:picLocks noChangeAspect="1"/>
          </p:cNvPicPr>
          <p:nvPr/>
        </p:nvPicPr>
        <p:blipFill>
          <a:blip r:embed="rId4"/>
          <a:stretch>
            <a:fillRect/>
          </a:stretch>
        </p:blipFill>
        <p:spPr>
          <a:xfrm>
            <a:off x="4743815" y="4720096"/>
            <a:ext cx="2276793" cy="1790950"/>
          </a:xfrm>
          <a:prstGeom prst="rect">
            <a:avLst/>
          </a:prstGeom>
        </p:spPr>
      </p:pic>
      <p:sp>
        <p:nvSpPr>
          <p:cNvPr id="31" name="TextBox 30">
            <a:extLst>
              <a:ext uri="{FF2B5EF4-FFF2-40B4-BE49-F238E27FC236}">
                <a16:creationId xmlns:a16="http://schemas.microsoft.com/office/drawing/2014/main" id="{CBB215EA-EEEC-460F-BDAA-4EE019E4C237}"/>
              </a:ext>
            </a:extLst>
          </p:cNvPr>
          <p:cNvSpPr txBox="1"/>
          <p:nvPr/>
        </p:nvSpPr>
        <p:spPr>
          <a:xfrm>
            <a:off x="674534" y="4119125"/>
            <a:ext cx="3389133" cy="446276"/>
          </a:xfrm>
          <a:prstGeom prst="rect">
            <a:avLst/>
          </a:prstGeom>
          <a:noFill/>
        </p:spPr>
        <p:txBody>
          <a:bodyPr wrap="none" rtlCol="0">
            <a:spAutoFit/>
          </a:bodyPr>
          <a:lstStyle/>
          <a:p>
            <a:r>
              <a:rPr lang="ru-RU" sz="2300" dirty="0">
                <a:latin typeface="Arial" panose="020B0604020202020204" pitchFamily="34" charset="0"/>
                <a:cs typeface="Arial" panose="020B0604020202020204" pitchFamily="34" charset="0"/>
              </a:rPr>
              <a:t>Структурная настройка</a:t>
            </a:r>
          </a:p>
        </p:txBody>
      </p:sp>
      <p:pic>
        <p:nvPicPr>
          <p:cNvPr id="32" name="Рисунок 31">
            <a:extLst>
              <a:ext uri="{FF2B5EF4-FFF2-40B4-BE49-F238E27FC236}">
                <a16:creationId xmlns:a16="http://schemas.microsoft.com/office/drawing/2014/main" id="{322B3C0B-7457-4754-8A05-E30B42A7410C}"/>
              </a:ext>
            </a:extLst>
          </p:cNvPr>
          <p:cNvPicPr>
            <a:picLocks noChangeAspect="1"/>
          </p:cNvPicPr>
          <p:nvPr/>
        </p:nvPicPr>
        <p:blipFill>
          <a:blip r:embed="rId3"/>
          <a:stretch>
            <a:fillRect/>
          </a:stretch>
        </p:blipFill>
        <p:spPr>
          <a:xfrm>
            <a:off x="711201" y="4643886"/>
            <a:ext cx="3115110" cy="1943371"/>
          </a:xfrm>
          <a:prstGeom prst="rect">
            <a:avLst/>
          </a:prstGeom>
        </p:spPr>
      </p:pic>
      <p:sp>
        <p:nvSpPr>
          <p:cNvPr id="33" name="Стрелка: вправо 32">
            <a:extLst>
              <a:ext uri="{FF2B5EF4-FFF2-40B4-BE49-F238E27FC236}">
                <a16:creationId xmlns:a16="http://schemas.microsoft.com/office/drawing/2014/main" id="{9A242D4C-629A-4333-BC12-C2719B7EE1A5}"/>
              </a:ext>
            </a:extLst>
          </p:cNvPr>
          <p:cNvSpPr/>
          <p:nvPr/>
        </p:nvSpPr>
        <p:spPr>
          <a:xfrm>
            <a:off x="3919303" y="5489841"/>
            <a:ext cx="731520" cy="2514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216136352"/>
      </p:ext>
    </p:extLst>
  </p:cSld>
  <p:clrMapOvr>
    <a:masterClrMapping/>
  </p:clrMapOvr>
</p:sld>
</file>

<file path=ppt/theme/theme1.xml><?xml version="1.0" encoding="utf-8"?>
<a:theme xmlns:a="http://schemas.openxmlformats.org/drawingml/2006/main" name="Office Them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3581</TotalTime>
  <Words>1524</Words>
  <Application>Microsoft Office PowerPoint</Application>
  <PresentationFormat>Экран (4:3)</PresentationFormat>
  <Paragraphs>175</Paragraphs>
  <Slides>31</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31</vt:i4>
      </vt:variant>
    </vt:vector>
  </HeadingPairs>
  <TitlesOfParts>
    <vt:vector size="37" baseType="lpstr">
      <vt:lpstr>Arial</vt:lpstr>
      <vt:lpstr>Calibri</vt:lpstr>
      <vt:lpstr>Calibri Light</vt:lpstr>
      <vt:lpstr>Cambria Math</vt:lpstr>
      <vt:lpstr>Times New Roman</vt:lpstr>
      <vt:lpstr>Office Theme</vt:lpstr>
      <vt:lpstr>Способ и программные средства структурно-параметрической настройки нечетких когнитивных моделей на основе генетических алгоритмов </vt:lpstr>
      <vt:lpstr>Актуальность</vt:lpstr>
      <vt:lpstr>Цель, объект, предмет исследования, научная задача</vt:lpstr>
      <vt:lpstr>Задачи исследования</vt:lpstr>
      <vt:lpstr>Научная новизна</vt:lpstr>
      <vt:lpstr>На защиту выносятся</vt:lpstr>
      <vt:lpstr>Нечеткие когнитивные модели</vt:lpstr>
      <vt:lpstr>Пример нечеткой когнитивной модели Б. Коско</vt:lpstr>
      <vt:lpstr>Параметрическая и структурная настройка</vt:lpstr>
      <vt:lpstr>Недостатки существующих способов настройки</vt:lpstr>
      <vt:lpstr>Виды концептов и связей</vt:lpstr>
      <vt:lpstr>Ограничения управляющих концептов</vt:lpstr>
      <vt:lpstr>Ограничения управляющих связей</vt:lpstr>
      <vt:lpstr>Значения целевых концептов</vt:lpstr>
      <vt:lpstr>Динамические модели концептов</vt:lpstr>
      <vt:lpstr>Вид особи</vt:lpstr>
      <vt:lpstr>Генерация новой особи</vt:lpstr>
      <vt:lpstr>Оператор скрещивания</vt:lpstr>
      <vt:lpstr>Оператор мутации</vt:lpstr>
      <vt:lpstr>Оператор селекции</vt:lpstr>
      <vt:lpstr>Оператор селекции</vt:lpstr>
      <vt:lpstr>Генетический алгоритм</vt:lpstr>
      <vt:lpstr>Осуществление структурной настройки</vt:lpstr>
      <vt:lpstr>Оценка качества разработанного способа</vt:lpstr>
      <vt:lpstr>Оценка оперативности разработанного способа</vt:lpstr>
      <vt:lpstr>Оценка оперативности разработанного способа</vt:lpstr>
      <vt:lpstr>Решение задачи «Управление ИТ-проектом»</vt:lpstr>
      <vt:lpstr>Решение задачи «Управление ИТ-проектом»</vt:lpstr>
      <vt:lpstr>Результаты исследований</vt:lpstr>
      <vt:lpstr>Направление дальнейших исследований</vt:lpstr>
      <vt:lpstr>Спасибо за внимание!</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Прогнозирование электрических нагрузок с помощью нечетких временных рядов</dc:title>
  <dc:creator>Виктор Луферов</dc:creator>
  <cp:lastModifiedBy>Артем Орлов</cp:lastModifiedBy>
  <cp:revision>214</cp:revision>
  <dcterms:created xsi:type="dcterms:W3CDTF">2017-03-27T19:20:09Z</dcterms:created>
  <dcterms:modified xsi:type="dcterms:W3CDTF">2023-06-25T16:46:44Z</dcterms:modified>
</cp:coreProperties>
</file>