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1" r:id="rId4"/>
    <p:sldId id="292" r:id="rId5"/>
    <p:sldId id="297" r:id="rId6"/>
    <p:sldId id="296" r:id="rId7"/>
    <p:sldId id="29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E04143A8-4EB5-4A67-A8C3-A6B7757A722C}">
          <p14:sldIdLst>
            <p14:sldId id="256"/>
            <p14:sldId id="257"/>
            <p14:sldId id="291"/>
            <p14:sldId id="292"/>
            <p14:sldId id="297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488-63D3-4764-8352-CF301584D11C}" type="datetimeFigureOut">
              <a:rPr lang="ru-RU" smtClean="0"/>
              <a:pPr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2F22-E015-4490-BBD3-23738B5CB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27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5A0B-8D32-41B0-A61A-1EF2F9BC048D}" type="datetimeFigureOut">
              <a:rPr lang="ru-RU" smtClean="0"/>
              <a:pPr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43F7-4A52-4120-AF35-939F471804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9327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9173-593A-4C3C-B303-E4EEE2211D7C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93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525D-A537-434D-8ECF-F985A02C2ACA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43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D733-C814-439B-8E02-890D3FFEF13E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283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97E-3358-4497-8B1D-CD8DBEB0F70C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77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329A-ED6E-4464-88AD-B32EC16DF484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84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5F06-488E-4F49-8F9D-11A987DD4BFF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1919-59AB-4829-8722-B45304DD1A12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56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39FA-8085-489F-92BF-872329FA4B63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08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4F4F-1BC8-4547-871F-84C52324B268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4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911A-946A-4B8D-A499-A34E8653DA80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0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5FD4-ADA4-4ABE-8DAB-F7AE92914B09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077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CC34-43B6-4C65-A00E-DB2D3504CD2F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611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43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096" y="604920"/>
            <a:ext cx="8477795" cy="2191871"/>
          </a:xfrm>
        </p:spPr>
        <p:txBody>
          <a:bodyPr>
            <a:normAutofit fontScale="90000"/>
          </a:bodyPr>
          <a:lstStyle/>
          <a:p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Способ и программные средства структурно-параметрической настройки нечетких когнитивных моделей на основе генетических алгоритмов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7121" y="5048362"/>
            <a:ext cx="5129734" cy="6178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ВМ-21(маг): Орлов А.И.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д.т.н., профессор Борисов В.В.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2D8801-D75F-4E43-ACA6-D298CED8146F}"/>
              </a:ext>
            </a:extLst>
          </p:cNvPr>
          <p:cNvSpPr txBox="1"/>
          <p:nvPr/>
        </p:nvSpPr>
        <p:spPr>
          <a:xfrm>
            <a:off x="590873" y="2796791"/>
            <a:ext cx="7758239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Направление подготовки: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09.04.01 – Информатика и вычислительная техника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FA616B-E2E0-461A-B92C-A57FC60D7BAE}"/>
              </a:ext>
            </a:extLst>
          </p:cNvPr>
          <p:cNvSpPr txBox="1"/>
          <p:nvPr/>
        </p:nvSpPr>
        <p:spPr>
          <a:xfrm>
            <a:off x="1265766" y="3633946"/>
            <a:ext cx="661246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Bef>
                <a:spcPts val="600"/>
              </a:spcBef>
              <a:tabLst>
                <a:tab pos="90170" algn="l"/>
                <a:tab pos="3060065" algn="ctr"/>
                <a:tab pos="4399915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Профиль подготовки: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Информационное и программное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автоматизированных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CDBFCFAD-5ADB-4573-A51E-58BC39516BC5}"/>
              </a:ext>
            </a:extLst>
          </p:cNvPr>
          <p:cNvSpPr txBox="1">
            <a:spLocks/>
          </p:cNvSpPr>
          <p:nvPr/>
        </p:nvSpPr>
        <p:spPr>
          <a:xfrm>
            <a:off x="1371600" y="6207828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Смоленск,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16621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367553"/>
            <a:ext cx="7886700" cy="692808"/>
          </a:xfrm>
        </p:spPr>
        <p:txBody>
          <a:bodyPr>
            <a:normAutofit/>
          </a:bodyPr>
          <a:lstStyle/>
          <a:p>
            <a:r>
              <a:rPr lang="ru-RU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23741"/>
            <a:ext cx="8153762" cy="4812456"/>
          </a:xfrm>
        </p:spPr>
        <p:txBody>
          <a:bodyPr>
            <a:noAutofit/>
          </a:bodyPr>
          <a:lstStyle/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Возрастание потребностей анализа  сложных и слабоструктурированных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и ситуаций.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использования когнитивного подхода к моделированию и управлению слабоструктурированными системами благодаря учету в когнитивных моделях возможностей восприятия,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представления и объяснения … и чего .</a:t>
            </a:r>
            <a:endParaRPr lang="ru-RU" sz="2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Сложность структурно-параметрической настройки нечетких когнитивных моделей для задач прогнозирования, сценарного моделирования, принятия решений, диагностики  и управления.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Недостаточная оперативность структурно-параметрической настройки нечетких когнитивных моделей с использованием существующих методов.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9264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Цель, объект, предмет исследования, научная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7623"/>
            <a:ext cx="7886700" cy="46716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повышение оперативности структурно-параметрической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использования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процессы настройки нечетких когнитивный моделей в ходе анализа сложных систем и процессов.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способ и программные средства структурно-параметрической настройки нечетких когнитивных моделей на основе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задача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и исследование способа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Анализ нечетких когнитивных моделей, а также методов и подходов к их структурно-параметрической настройке.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Создание способа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алгоритмов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Оценка оперативности структурно-параметрической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предлагаемого способа и программных средств.</a:t>
            </a:r>
          </a:p>
          <a:p>
            <a:pPr lvl="0" algn="just"/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 защиту выносятся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Способ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Алгоритмы и программные средства, реализующие структурно-параметрическую настройку нечетких когнитивных моделей с помощью предложенного способа.</a:t>
            </a: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80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37375"/>
            <a:ext cx="7886700" cy="721238"/>
          </a:xfrm>
        </p:spPr>
        <p:txBody>
          <a:bodyPr>
            <a:noAutofit/>
          </a:bodyPr>
          <a:lstStyle/>
          <a:p>
            <a:r>
              <a:rPr lang="ru-RU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Входные данные для разработанного способа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75DF44C0-E81B-4958-B0C9-02E4A720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170"/>
            <a:ext cx="7886700" cy="4870831"/>
          </a:xfrm>
        </p:spPr>
        <p:txBody>
          <a:bodyPr>
            <a:noAutofit/>
          </a:bodyPr>
          <a:lstStyle/>
          <a:p>
            <a:pPr lvl="0"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матрица смежности когнитивной карты для предметной области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управляющих концептов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ограничения, накладываемые на управляющие концепты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X(0)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вектор начального состояни</a:t>
            </a:r>
            <a:r>
              <a:rPr lang="ru-RU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</a:t>
            </a:r>
            <a:r>
              <a:rPr lang="ru-RU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целевых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концептов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желаемого состояния целевых концептов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динамики для когнитивной карты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максимальное модельное время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размер поколения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число наиболее приспособленных особей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условие остановки (абсолютная погрешность, максимальное число поколений и максимальное число поколений без улучшений).</a:t>
            </a:r>
            <a:endParaRPr lang="ru-RU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68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Схема разработанного способа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6117" y="6389864"/>
            <a:ext cx="2057400" cy="365125"/>
          </a:xfrm>
        </p:spPr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xmlns="" id="{EF97C2D7-ABF6-4DC5-ACE4-971314E0AE30}"/>
              </a:ext>
            </a:extLst>
          </p:cNvPr>
          <p:cNvSpPr/>
          <p:nvPr/>
        </p:nvSpPr>
        <p:spPr>
          <a:xfrm>
            <a:off x="3051798" y="1181473"/>
            <a:ext cx="2324977" cy="47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начального поколения из 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особей</a:t>
            </a:r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xmlns="" id="{733104D4-2BD4-45CE-94CE-BD9C9157D5E0}"/>
              </a:ext>
            </a:extLst>
          </p:cNvPr>
          <p:cNvSpPr/>
          <p:nvPr/>
        </p:nvSpPr>
        <p:spPr>
          <a:xfrm>
            <a:off x="1663699" y="1252169"/>
            <a:ext cx="933455" cy="33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&lt;A, U, R&gt;</a:t>
            </a:r>
            <a:endParaRPr lang="ru-RU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xmlns="" id="{9EA20E14-A250-4AF0-BEB1-8B6FA00352FD}"/>
              </a:ext>
            </a:extLst>
          </p:cNvPr>
          <p:cNvCxnSpPr>
            <a:cxnSpLocks/>
            <a:stCxn id="200" idx="3"/>
            <a:endCxn id="199" idx="1"/>
          </p:cNvCxnSpPr>
          <p:nvPr/>
        </p:nvCxnSpPr>
        <p:spPr>
          <a:xfrm>
            <a:off x="2597154" y="1418353"/>
            <a:ext cx="45464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xmlns="" id="{739148EF-1F3E-4149-8E41-7C2E38D056B4}"/>
              </a:ext>
            </a:extLst>
          </p:cNvPr>
          <p:cNvSpPr/>
          <p:nvPr/>
        </p:nvSpPr>
        <p:spPr>
          <a:xfrm>
            <a:off x="5831418" y="1181473"/>
            <a:ext cx="2448619" cy="4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генерации особи</a:t>
            </a:r>
          </a:p>
        </p:txBody>
      </p: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xmlns="" id="{5CF9A5DA-9823-4AD9-933A-C4ABD5523820}"/>
              </a:ext>
            </a:extLst>
          </p:cNvPr>
          <p:cNvCxnSpPr>
            <a:cxnSpLocks/>
            <a:stCxn id="204" idx="1"/>
            <a:endCxn id="199" idx="3"/>
          </p:cNvCxnSpPr>
          <p:nvPr/>
        </p:nvCxnSpPr>
        <p:spPr>
          <a:xfrm flipH="1">
            <a:off x="5376775" y="1417541"/>
            <a:ext cx="454643" cy="81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xmlns="" id="{4F04234E-BF92-4A55-BC4D-8F42FEFBD93B}"/>
              </a:ext>
            </a:extLst>
          </p:cNvPr>
          <p:cNvSpPr/>
          <p:nvPr/>
        </p:nvSpPr>
        <p:spPr>
          <a:xfrm>
            <a:off x="3051795" y="1892113"/>
            <a:ext cx="2324977" cy="473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приспособленности особей</a:t>
            </a:r>
          </a:p>
        </p:txBody>
      </p: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xmlns="" id="{23412F9A-560F-4188-900D-1F76F4378074}"/>
              </a:ext>
            </a:extLst>
          </p:cNvPr>
          <p:cNvSpPr/>
          <p:nvPr/>
        </p:nvSpPr>
        <p:spPr>
          <a:xfrm>
            <a:off x="3051795" y="2604377"/>
            <a:ext cx="2324977" cy="473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наиболее приспособленных особей</a:t>
            </a:r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xmlns="" id="{D588DCD8-E774-43B4-80F7-5EFDE89306FC}"/>
              </a:ext>
            </a:extLst>
          </p:cNvPr>
          <p:cNvSpPr/>
          <p:nvPr/>
        </p:nvSpPr>
        <p:spPr>
          <a:xfrm>
            <a:off x="3051794" y="3316637"/>
            <a:ext cx="2324977" cy="54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новых особей</a:t>
            </a:r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xmlns="" id="{AFF47F3F-DDF3-4B30-89CF-5C21EEA2370B}"/>
              </a:ext>
            </a:extLst>
          </p:cNvPr>
          <p:cNvSpPr/>
          <p:nvPr/>
        </p:nvSpPr>
        <p:spPr>
          <a:xfrm>
            <a:off x="3051793" y="4106875"/>
            <a:ext cx="2324977" cy="54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нового поколения</a:t>
            </a:r>
          </a:p>
        </p:txBody>
      </p:sp>
      <p:sp>
        <p:nvSpPr>
          <p:cNvPr id="214" name="Блок-схема: решение 213">
            <a:extLst>
              <a:ext uri="{FF2B5EF4-FFF2-40B4-BE49-F238E27FC236}">
                <a16:creationId xmlns:a16="http://schemas.microsoft.com/office/drawing/2014/main" xmlns="" id="{13C8D596-A5A0-445D-BCAD-F3A56272252F}"/>
              </a:ext>
            </a:extLst>
          </p:cNvPr>
          <p:cNvSpPr/>
          <p:nvPr/>
        </p:nvSpPr>
        <p:spPr>
          <a:xfrm>
            <a:off x="3368463" y="4892390"/>
            <a:ext cx="1691635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</a:t>
            </a:r>
            <a:endParaRPr lang="ru-RU" sz="1300" dirty="0">
              <a:solidFill>
                <a:schemeClr val="tx1"/>
              </a:solidFill>
            </a:endParaRP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xmlns="" id="{51975B9B-4B62-41A2-B14D-5A079A5147D6}"/>
              </a:ext>
            </a:extLst>
          </p:cNvPr>
          <p:cNvSpPr/>
          <p:nvPr/>
        </p:nvSpPr>
        <p:spPr>
          <a:xfrm>
            <a:off x="2756734" y="5626829"/>
            <a:ext cx="2915092" cy="494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наиболее приспособленной особи из последнего поколения</a:t>
            </a:r>
          </a:p>
        </p:txBody>
      </p: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xmlns="" id="{29AC7676-0A80-4BCC-A6DE-0D6386C3C698}"/>
              </a:ext>
            </a:extLst>
          </p:cNvPr>
          <p:cNvCxnSpPr>
            <a:cxnSpLocks/>
            <a:stCxn id="199" idx="2"/>
            <a:endCxn id="210" idx="0"/>
          </p:cNvCxnSpPr>
          <p:nvPr/>
        </p:nvCxnSpPr>
        <p:spPr>
          <a:xfrm flipH="1">
            <a:off x="4214284" y="1655233"/>
            <a:ext cx="3" cy="2368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xmlns="" id="{6A44A0DB-14D7-48A2-BB86-6806126B2DD3}"/>
              </a:ext>
            </a:extLst>
          </p:cNvPr>
          <p:cNvCxnSpPr>
            <a:cxnSpLocks/>
            <a:stCxn id="210" idx="2"/>
            <a:endCxn id="211" idx="0"/>
          </p:cNvCxnSpPr>
          <p:nvPr/>
        </p:nvCxnSpPr>
        <p:spPr>
          <a:xfrm>
            <a:off x="4214284" y="2365872"/>
            <a:ext cx="0" cy="2385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>
            <a:extLst>
              <a:ext uri="{FF2B5EF4-FFF2-40B4-BE49-F238E27FC236}">
                <a16:creationId xmlns:a16="http://schemas.microsoft.com/office/drawing/2014/main" xmlns="" id="{A75D06BA-88A1-4BD8-8989-10C16156FF88}"/>
              </a:ext>
            </a:extLst>
          </p:cNvPr>
          <p:cNvCxnSpPr>
            <a:cxnSpLocks/>
            <a:stCxn id="211" idx="2"/>
            <a:endCxn id="212" idx="0"/>
          </p:cNvCxnSpPr>
          <p:nvPr/>
        </p:nvCxnSpPr>
        <p:spPr>
          <a:xfrm flipH="1">
            <a:off x="4214283" y="3078132"/>
            <a:ext cx="1" cy="2385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>
            <a:extLst>
              <a:ext uri="{FF2B5EF4-FFF2-40B4-BE49-F238E27FC236}">
                <a16:creationId xmlns:a16="http://schemas.microsoft.com/office/drawing/2014/main" xmlns="" id="{CB54FF43-ADFE-4AF8-B717-962228CEC479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flipH="1">
            <a:off x="4214282" y="3863647"/>
            <a:ext cx="1" cy="24322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>
            <a:extLst>
              <a:ext uri="{FF2B5EF4-FFF2-40B4-BE49-F238E27FC236}">
                <a16:creationId xmlns:a16="http://schemas.microsoft.com/office/drawing/2014/main" xmlns="" id="{BE5A1258-67E2-496B-BE6E-8099A33162AF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flipH="1">
            <a:off x="4214281" y="4651959"/>
            <a:ext cx="1" cy="24043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xmlns="" id="{027E2C74-91F4-4DE4-8D03-65E3B54C18FC}"/>
              </a:ext>
            </a:extLst>
          </p:cNvPr>
          <p:cNvSpPr/>
          <p:nvPr/>
        </p:nvSpPr>
        <p:spPr>
          <a:xfrm>
            <a:off x="1078136" y="1962808"/>
            <a:ext cx="1519019" cy="33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&lt;X(0), G, Y, D, T&gt;</a:t>
            </a:r>
            <a:endParaRPr lang="ru-RU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Прямая соединительная линия 235">
            <a:extLst>
              <a:ext uri="{FF2B5EF4-FFF2-40B4-BE49-F238E27FC236}">
                <a16:creationId xmlns:a16="http://schemas.microsoft.com/office/drawing/2014/main" xmlns="" id="{72921B6B-4204-4E5E-A016-1836EB1E6975}"/>
              </a:ext>
            </a:extLst>
          </p:cNvPr>
          <p:cNvCxnSpPr>
            <a:cxnSpLocks/>
            <a:stCxn id="232" idx="3"/>
            <a:endCxn id="210" idx="1"/>
          </p:cNvCxnSpPr>
          <p:nvPr/>
        </p:nvCxnSpPr>
        <p:spPr>
          <a:xfrm>
            <a:off x="2597155" y="2128992"/>
            <a:ext cx="454640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xmlns="" id="{3CA5CE57-ED79-47F0-9E04-B25F3E1453E2}"/>
              </a:ext>
            </a:extLst>
          </p:cNvPr>
          <p:cNvGrpSpPr/>
          <p:nvPr/>
        </p:nvGrpSpPr>
        <p:grpSpPr>
          <a:xfrm>
            <a:off x="2817809" y="1548486"/>
            <a:ext cx="233982" cy="431049"/>
            <a:chOff x="2614174" y="1621631"/>
            <a:chExt cx="233982" cy="590550"/>
          </a:xfrm>
        </p:grpSpPr>
        <p:cxnSp>
          <p:nvCxnSpPr>
            <p:cNvPr id="240" name="Прямая соединительная линия 239">
              <a:extLst>
                <a:ext uri="{FF2B5EF4-FFF2-40B4-BE49-F238E27FC236}">
                  <a16:creationId xmlns:a16="http://schemas.microsoft.com/office/drawing/2014/main" xmlns="" id="{C061D425-C819-45C5-B202-C197F7F91762}"/>
                </a:ext>
              </a:extLst>
            </p:cNvPr>
            <p:cNvCxnSpPr/>
            <p:nvPr/>
          </p:nvCxnSpPr>
          <p:spPr>
            <a:xfrm flipH="1">
              <a:off x="2614174" y="1621631"/>
              <a:ext cx="2339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Прямая соединительная линия 240">
              <a:extLst>
                <a:ext uri="{FF2B5EF4-FFF2-40B4-BE49-F238E27FC236}">
                  <a16:creationId xmlns:a16="http://schemas.microsoft.com/office/drawing/2014/main" xmlns="" id="{2EC42842-63DD-461A-A61C-B7CF1DB0D08D}"/>
                </a:ext>
              </a:extLst>
            </p:cNvPr>
            <p:cNvCxnSpPr/>
            <p:nvPr/>
          </p:nvCxnSpPr>
          <p:spPr>
            <a:xfrm>
              <a:off x="2614174" y="1621631"/>
              <a:ext cx="0" cy="590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>
              <a:extLst>
                <a:ext uri="{FF2B5EF4-FFF2-40B4-BE49-F238E27FC236}">
                  <a16:creationId xmlns:a16="http://schemas.microsoft.com/office/drawing/2014/main" xmlns="" id="{3A153056-7DA5-495F-BCCF-EA2BF3D5AB01}"/>
                </a:ext>
              </a:extLst>
            </p:cNvPr>
            <p:cNvCxnSpPr/>
            <p:nvPr/>
          </p:nvCxnSpPr>
          <p:spPr>
            <a:xfrm flipH="1">
              <a:off x="2614174" y="2212181"/>
              <a:ext cx="233982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108658EB-3D7A-4917-AA8F-9366527F5E24}"/>
              </a:ext>
            </a:extLst>
          </p:cNvPr>
          <p:cNvSpPr txBox="1"/>
          <p:nvPr/>
        </p:nvSpPr>
        <p:spPr>
          <a:xfrm>
            <a:off x="940489" y="1612419"/>
            <a:ext cx="18976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Начальное поколение</a:t>
            </a:r>
          </a:p>
        </p:txBody>
      </p:sp>
      <p:grpSp>
        <p:nvGrpSpPr>
          <p:cNvPr id="244" name="Группа 243">
            <a:extLst>
              <a:ext uri="{FF2B5EF4-FFF2-40B4-BE49-F238E27FC236}">
                <a16:creationId xmlns:a16="http://schemas.microsoft.com/office/drawing/2014/main" xmlns="" id="{64D13B59-F627-4BA7-B4FA-38A431F083F2}"/>
              </a:ext>
            </a:extLst>
          </p:cNvPr>
          <p:cNvGrpSpPr/>
          <p:nvPr/>
        </p:nvGrpSpPr>
        <p:grpSpPr>
          <a:xfrm>
            <a:off x="2814950" y="2264137"/>
            <a:ext cx="233982" cy="431049"/>
            <a:chOff x="2614174" y="1621631"/>
            <a:chExt cx="233982" cy="590550"/>
          </a:xfrm>
        </p:grpSpPr>
        <p:cxnSp>
          <p:nvCxnSpPr>
            <p:cNvPr id="245" name="Прямая соединительная линия 244">
              <a:extLst>
                <a:ext uri="{FF2B5EF4-FFF2-40B4-BE49-F238E27FC236}">
                  <a16:creationId xmlns:a16="http://schemas.microsoft.com/office/drawing/2014/main" xmlns="" id="{88639B7B-A5D4-40C4-8A1C-021BE597032D}"/>
                </a:ext>
              </a:extLst>
            </p:cNvPr>
            <p:cNvCxnSpPr/>
            <p:nvPr/>
          </p:nvCxnSpPr>
          <p:spPr>
            <a:xfrm flipH="1">
              <a:off x="2614174" y="1621631"/>
              <a:ext cx="2339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Прямая соединительная линия 245">
              <a:extLst>
                <a:ext uri="{FF2B5EF4-FFF2-40B4-BE49-F238E27FC236}">
                  <a16:creationId xmlns:a16="http://schemas.microsoft.com/office/drawing/2014/main" xmlns="" id="{3D5FC3B8-EA94-46F4-ACE8-B4ADCD0854FB}"/>
                </a:ext>
              </a:extLst>
            </p:cNvPr>
            <p:cNvCxnSpPr/>
            <p:nvPr/>
          </p:nvCxnSpPr>
          <p:spPr>
            <a:xfrm>
              <a:off x="2614174" y="1621631"/>
              <a:ext cx="0" cy="590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Прямая соединительная линия 246">
              <a:extLst>
                <a:ext uri="{FF2B5EF4-FFF2-40B4-BE49-F238E27FC236}">
                  <a16:creationId xmlns:a16="http://schemas.microsoft.com/office/drawing/2014/main" xmlns="" id="{A7BD5491-FD38-4AE6-98A9-162F969DDFCF}"/>
                </a:ext>
              </a:extLst>
            </p:cNvPr>
            <p:cNvCxnSpPr/>
            <p:nvPr/>
          </p:nvCxnSpPr>
          <p:spPr>
            <a:xfrm flipH="1">
              <a:off x="2614174" y="2212181"/>
              <a:ext cx="233982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FA579469-EC3F-46CE-8ECA-3F08BA95F005}"/>
              </a:ext>
            </a:extLst>
          </p:cNvPr>
          <p:cNvSpPr txBox="1"/>
          <p:nvPr/>
        </p:nvSpPr>
        <p:spPr>
          <a:xfrm>
            <a:off x="353631" y="2350151"/>
            <a:ext cx="26247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особей</a:t>
            </a:r>
          </a:p>
        </p:txBody>
      </p:sp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xmlns="" id="{ED16CC1C-A6D4-4FF5-B305-2ADC38F9268E}"/>
              </a:ext>
            </a:extLst>
          </p:cNvPr>
          <p:cNvGrpSpPr/>
          <p:nvPr/>
        </p:nvGrpSpPr>
        <p:grpSpPr>
          <a:xfrm>
            <a:off x="2817809" y="2966115"/>
            <a:ext cx="233982" cy="431049"/>
            <a:chOff x="2614174" y="1621631"/>
            <a:chExt cx="233982" cy="590550"/>
          </a:xfrm>
        </p:grpSpPr>
        <p:cxnSp>
          <p:nvCxnSpPr>
            <p:cNvPr id="250" name="Прямая соединительная линия 249">
              <a:extLst>
                <a:ext uri="{FF2B5EF4-FFF2-40B4-BE49-F238E27FC236}">
                  <a16:creationId xmlns:a16="http://schemas.microsoft.com/office/drawing/2014/main" xmlns="" id="{322F3F2D-AC24-4A7B-AFA1-5658805D2982}"/>
                </a:ext>
              </a:extLst>
            </p:cNvPr>
            <p:cNvCxnSpPr/>
            <p:nvPr/>
          </p:nvCxnSpPr>
          <p:spPr>
            <a:xfrm flipH="1">
              <a:off x="2614174" y="1621631"/>
              <a:ext cx="2339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Прямая соединительная линия 250">
              <a:extLst>
                <a:ext uri="{FF2B5EF4-FFF2-40B4-BE49-F238E27FC236}">
                  <a16:creationId xmlns:a16="http://schemas.microsoft.com/office/drawing/2014/main" xmlns="" id="{5767D867-1C86-4E30-9E81-5D96B04F3229}"/>
                </a:ext>
              </a:extLst>
            </p:cNvPr>
            <p:cNvCxnSpPr/>
            <p:nvPr/>
          </p:nvCxnSpPr>
          <p:spPr>
            <a:xfrm>
              <a:off x="2614174" y="1621631"/>
              <a:ext cx="0" cy="590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Прямая соединительная линия 251">
              <a:extLst>
                <a:ext uri="{FF2B5EF4-FFF2-40B4-BE49-F238E27FC236}">
                  <a16:creationId xmlns:a16="http://schemas.microsoft.com/office/drawing/2014/main" xmlns="" id="{94EAF5C5-1D69-4489-962D-54C4CA564428}"/>
                </a:ext>
              </a:extLst>
            </p:cNvPr>
            <p:cNvCxnSpPr/>
            <p:nvPr/>
          </p:nvCxnSpPr>
          <p:spPr>
            <a:xfrm flipH="1">
              <a:off x="2614174" y="2212181"/>
              <a:ext cx="233982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2020E108-E568-4B72-A592-3D4D580A58DE}"/>
              </a:ext>
            </a:extLst>
          </p:cNvPr>
          <p:cNvSpPr txBox="1"/>
          <p:nvPr/>
        </p:nvSpPr>
        <p:spPr>
          <a:xfrm>
            <a:off x="655394" y="2933937"/>
            <a:ext cx="2256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Наиболее приспособленные особи</a:t>
            </a:r>
          </a:p>
        </p:txBody>
      </p: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xmlns="" id="{3E961045-B7FB-4042-A4B3-A41B4FEA3DAD}"/>
              </a:ext>
            </a:extLst>
          </p:cNvPr>
          <p:cNvSpPr/>
          <p:nvPr/>
        </p:nvSpPr>
        <p:spPr>
          <a:xfrm>
            <a:off x="5831412" y="1892112"/>
            <a:ext cx="2448625" cy="473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моделирования по времени</a:t>
            </a:r>
          </a:p>
        </p:txBody>
      </p: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xmlns="" id="{5F8F9150-1537-4F86-BB60-5709CFFF0047}"/>
              </a:ext>
            </a:extLst>
          </p:cNvPr>
          <p:cNvCxnSpPr>
            <a:cxnSpLocks/>
            <a:stCxn id="255" idx="1"/>
            <a:endCxn id="210" idx="3"/>
          </p:cNvCxnSpPr>
          <p:nvPr/>
        </p:nvCxnSpPr>
        <p:spPr>
          <a:xfrm flipH="1">
            <a:off x="5376772" y="2128992"/>
            <a:ext cx="454640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xmlns="" id="{8BDE4072-CA6F-480E-9AF7-0FC94E48FD79}"/>
              </a:ext>
            </a:extLst>
          </p:cNvPr>
          <p:cNvGrpSpPr/>
          <p:nvPr/>
        </p:nvGrpSpPr>
        <p:grpSpPr>
          <a:xfrm>
            <a:off x="2811775" y="3748295"/>
            <a:ext cx="233982" cy="431049"/>
            <a:chOff x="2614174" y="1621631"/>
            <a:chExt cx="233982" cy="590550"/>
          </a:xfrm>
        </p:grpSpPr>
        <p:cxnSp>
          <p:nvCxnSpPr>
            <p:cNvPr id="260" name="Прямая соединительная линия 259">
              <a:extLst>
                <a:ext uri="{FF2B5EF4-FFF2-40B4-BE49-F238E27FC236}">
                  <a16:creationId xmlns:a16="http://schemas.microsoft.com/office/drawing/2014/main" xmlns="" id="{18418D6C-7FCF-4DC3-B228-1C349F7AA6D6}"/>
                </a:ext>
              </a:extLst>
            </p:cNvPr>
            <p:cNvCxnSpPr/>
            <p:nvPr/>
          </p:nvCxnSpPr>
          <p:spPr>
            <a:xfrm flipH="1">
              <a:off x="2614174" y="1621631"/>
              <a:ext cx="2339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Прямая соединительная линия 260">
              <a:extLst>
                <a:ext uri="{FF2B5EF4-FFF2-40B4-BE49-F238E27FC236}">
                  <a16:creationId xmlns:a16="http://schemas.microsoft.com/office/drawing/2014/main" xmlns="" id="{C44BD5E0-BA5E-4DEA-89B5-08F8677ABD1C}"/>
                </a:ext>
              </a:extLst>
            </p:cNvPr>
            <p:cNvCxnSpPr/>
            <p:nvPr/>
          </p:nvCxnSpPr>
          <p:spPr>
            <a:xfrm>
              <a:off x="2614174" y="1621631"/>
              <a:ext cx="0" cy="590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Прямая соединительная линия 261">
              <a:extLst>
                <a:ext uri="{FF2B5EF4-FFF2-40B4-BE49-F238E27FC236}">
                  <a16:creationId xmlns:a16="http://schemas.microsoft.com/office/drawing/2014/main" xmlns="" id="{D9672468-76C4-4392-8963-E2C56C3388EB}"/>
                </a:ext>
              </a:extLst>
            </p:cNvPr>
            <p:cNvCxnSpPr/>
            <p:nvPr/>
          </p:nvCxnSpPr>
          <p:spPr>
            <a:xfrm flipH="1">
              <a:off x="2614174" y="2212181"/>
              <a:ext cx="233982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8E08EFEB-B70C-48D5-A59C-1FEB16975960}"/>
              </a:ext>
            </a:extLst>
          </p:cNvPr>
          <p:cNvSpPr txBox="1"/>
          <p:nvPr/>
        </p:nvSpPr>
        <p:spPr>
          <a:xfrm>
            <a:off x="1609952" y="3839523"/>
            <a:ext cx="12281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Новые особи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xmlns="" id="{CA9E70CD-4CFD-4E2C-8159-3432C26681C6}"/>
              </a:ext>
            </a:extLst>
          </p:cNvPr>
          <p:cNvSpPr/>
          <p:nvPr/>
        </p:nvSpPr>
        <p:spPr>
          <a:xfrm>
            <a:off x="5831412" y="2606225"/>
            <a:ext cx="2445205" cy="47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скрещивания особей</a:t>
            </a:r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xmlns="" id="{44D99A13-2342-4341-9B6A-B09087D9234B}"/>
              </a:ext>
            </a:extLst>
          </p:cNvPr>
          <p:cNvSpPr/>
          <p:nvPr/>
        </p:nvSpPr>
        <p:spPr>
          <a:xfrm>
            <a:off x="5827998" y="3316637"/>
            <a:ext cx="2448619" cy="53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мутации особи</a:t>
            </a:r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xmlns="" id="{D88318B3-E99C-4B49-A019-7DA607180FDA}"/>
              </a:ext>
            </a:extLst>
          </p:cNvPr>
          <p:cNvCxnSpPr>
            <a:stCxn id="267" idx="1"/>
          </p:cNvCxnSpPr>
          <p:nvPr/>
        </p:nvCxnSpPr>
        <p:spPr>
          <a:xfrm flipH="1">
            <a:off x="5610225" y="2841368"/>
            <a:ext cx="221187" cy="3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xmlns="" id="{8C5F11B7-CF99-4FAD-A5E8-E72DC2CE3B71}"/>
              </a:ext>
            </a:extLst>
          </p:cNvPr>
          <p:cNvCxnSpPr/>
          <p:nvPr/>
        </p:nvCxnSpPr>
        <p:spPr>
          <a:xfrm>
            <a:off x="5610225" y="2841368"/>
            <a:ext cx="0" cy="555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xmlns="" id="{8D755C60-DC67-48BE-A97F-217EF600766D}"/>
              </a:ext>
            </a:extLst>
          </p:cNvPr>
          <p:cNvCxnSpPr/>
          <p:nvPr/>
        </p:nvCxnSpPr>
        <p:spPr>
          <a:xfrm flipH="1">
            <a:off x="5376768" y="3397164"/>
            <a:ext cx="23345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xmlns="" id="{EA88C55D-54D3-4ABE-B251-AAC3B3776EFE}"/>
              </a:ext>
            </a:extLst>
          </p:cNvPr>
          <p:cNvCxnSpPr>
            <a:cxnSpLocks/>
            <a:stCxn id="268" idx="1"/>
            <a:endCxn id="212" idx="3"/>
          </p:cNvCxnSpPr>
          <p:nvPr/>
        </p:nvCxnSpPr>
        <p:spPr>
          <a:xfrm flipH="1">
            <a:off x="5376771" y="3585976"/>
            <a:ext cx="451227" cy="416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: уступ 281">
            <a:extLst>
              <a:ext uri="{FF2B5EF4-FFF2-40B4-BE49-F238E27FC236}">
                <a16:creationId xmlns:a16="http://schemas.microsoft.com/office/drawing/2014/main" xmlns="" id="{91296A8C-204D-403E-BF1D-20D5D222555D}"/>
              </a:ext>
            </a:extLst>
          </p:cNvPr>
          <p:cNvCxnSpPr>
            <a:cxnSpLocks/>
            <a:stCxn id="214" idx="3"/>
          </p:cNvCxnSpPr>
          <p:nvPr/>
        </p:nvCxnSpPr>
        <p:spPr>
          <a:xfrm flipH="1" flipV="1">
            <a:off x="4739218" y="1892113"/>
            <a:ext cx="320880" cy="3249766"/>
          </a:xfrm>
          <a:prstGeom prst="bentConnector4">
            <a:avLst>
              <a:gd name="adj1" fmla="val -1050154"/>
              <a:gd name="adj2" fmla="val 1046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xmlns="" id="{BB039F5F-741B-4194-A50C-1D700D738BEA}"/>
              </a:ext>
            </a:extLst>
          </p:cNvPr>
          <p:cNvSpPr txBox="1"/>
          <p:nvPr/>
        </p:nvSpPr>
        <p:spPr>
          <a:xfrm>
            <a:off x="5050571" y="4862813"/>
            <a:ext cx="469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</p:txBody>
      </p: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xmlns="" id="{F512C4D9-0D96-4A12-A243-27F283EDFE90}"/>
              </a:ext>
            </a:extLst>
          </p:cNvPr>
          <p:cNvCxnSpPr>
            <a:cxnSpLocks/>
            <a:stCxn id="214" idx="2"/>
            <a:endCxn id="215" idx="0"/>
          </p:cNvCxnSpPr>
          <p:nvPr/>
        </p:nvCxnSpPr>
        <p:spPr>
          <a:xfrm flipH="1">
            <a:off x="4214280" y="5391368"/>
            <a:ext cx="1" cy="2354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xmlns="" id="{A5BFC07A-5122-491E-97B0-21CE5168F906}"/>
              </a:ext>
            </a:extLst>
          </p:cNvPr>
          <p:cNvSpPr txBox="1"/>
          <p:nvPr/>
        </p:nvSpPr>
        <p:spPr>
          <a:xfrm>
            <a:off x="4281825" y="5334441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xmlns="" id="{4DBCE088-EDA8-451D-B6A9-E1FBA64146AA}"/>
              </a:ext>
            </a:extLst>
          </p:cNvPr>
          <p:cNvSpPr/>
          <p:nvPr/>
        </p:nvSpPr>
        <p:spPr>
          <a:xfrm>
            <a:off x="6219217" y="5626829"/>
            <a:ext cx="2057400" cy="494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Наиболее приспособленная особь</a:t>
            </a:r>
          </a:p>
        </p:txBody>
      </p: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xmlns="" id="{34BF5560-4E50-48D5-89D9-CF1195699760}"/>
              </a:ext>
            </a:extLst>
          </p:cNvPr>
          <p:cNvCxnSpPr>
            <a:cxnSpLocks/>
            <a:stCxn id="215" idx="3"/>
            <a:endCxn id="296" idx="1"/>
          </p:cNvCxnSpPr>
          <p:nvPr/>
        </p:nvCxnSpPr>
        <p:spPr>
          <a:xfrm>
            <a:off x="5671826" y="5874236"/>
            <a:ext cx="5473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132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2204</TotalTime>
  <Words>462</Words>
  <Application>Microsoft Office PowerPoint</Application>
  <PresentationFormat>Экран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Способ и программные средства структурно-параметрической настройки нечетких когнитивных моделей на основе генетических алгоритмов </vt:lpstr>
      <vt:lpstr>Актуальность</vt:lpstr>
      <vt:lpstr>Цель, объект, предмет исследования, научная задача</vt:lpstr>
      <vt:lpstr>Задачи исследования</vt:lpstr>
      <vt:lpstr>На защиту выносятся</vt:lpstr>
      <vt:lpstr>Входные данные для разработанного способа</vt:lpstr>
      <vt:lpstr>Схема разработанного способа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электрических нагрузок с помощью нечетких временных рядов</dc:title>
  <dc:creator>Виктор Луферов</dc:creator>
  <cp:lastModifiedBy>Toshiba</cp:lastModifiedBy>
  <cp:revision>151</cp:revision>
  <dcterms:created xsi:type="dcterms:W3CDTF">2017-03-27T19:20:09Z</dcterms:created>
  <dcterms:modified xsi:type="dcterms:W3CDTF">2022-12-13T14:23:03Z</dcterms:modified>
</cp:coreProperties>
</file>