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Estilo Claro 3 - Destaqu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787"/>
  </p:normalViewPr>
  <p:slideViewPr>
    <p:cSldViewPr snapToGrid="0" snapToObjects="1">
      <p:cViewPr>
        <p:scale>
          <a:sx n="94" d="100"/>
          <a:sy n="94" d="100"/>
        </p:scale>
        <p:origin x="103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lha_de_C_lculo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lha_de_C_lculo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lha_de_C_lculo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badi MT Condensed Light" panose="020B0306030101010103" pitchFamily="34" charset="77"/>
                <a:ea typeface="+mj-ea"/>
                <a:cs typeface="+mj-cs"/>
              </a:defRPr>
            </a:pPr>
            <a:r>
              <a:rPr lang="pt-PT" dirty="0">
                <a:latin typeface="Abadi MT Condensed Light" panose="020B0306030101010103" pitchFamily="34" charset="77"/>
              </a:rPr>
              <a:t>Rácio de compressão 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Abadi MT Condensed Light" panose="020B0306030101010103" pitchFamily="34" charset="77"/>
              <a:ea typeface="+mj-ea"/>
              <a:cs typeface="+mj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egg.bmp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Folha1!$A$2:$A$12</c:f>
              <c:strCache>
                <c:ptCount val="11"/>
                <c:pt idx="0">
                  <c:v>BMR</c:v>
                </c:pt>
                <c:pt idx="1">
                  <c:v>BMR -&gt; Deflate</c:v>
                </c:pt>
                <c:pt idx="2">
                  <c:v>BMR -&gt; Huffman</c:v>
                </c:pt>
                <c:pt idx="3">
                  <c:v>BMR -&gt; PPM</c:v>
                </c:pt>
                <c:pt idx="4">
                  <c:v>Delta -&gt; Huffman</c:v>
                </c:pt>
                <c:pt idx="6">
                  <c:v>Delta -&gt; RLE -&gt; Huffman</c:v>
                </c:pt>
                <c:pt idx="7">
                  <c:v>CALIC</c:v>
                </c:pt>
                <c:pt idx="8">
                  <c:v>PPM</c:v>
                </c:pt>
                <c:pt idx="9">
                  <c:v>Deflate</c:v>
                </c:pt>
                <c:pt idx="10">
                  <c:v>PNG</c:v>
                </c:pt>
              </c:strCache>
            </c:strRef>
          </c:cat>
          <c:val>
            <c:numRef>
              <c:f>Folha1!$B$2:$B$12</c:f>
              <c:numCache>
                <c:formatCode>General</c:formatCode>
                <c:ptCount val="11"/>
                <c:pt idx="0">
                  <c:v>-18.399999999999999</c:v>
                </c:pt>
                <c:pt idx="1">
                  <c:v>53.33</c:v>
                </c:pt>
                <c:pt idx="2">
                  <c:v>52.95</c:v>
                </c:pt>
                <c:pt idx="3">
                  <c:v>61.74</c:v>
                </c:pt>
                <c:pt idx="4">
                  <c:v>65.87</c:v>
                </c:pt>
                <c:pt idx="5">
                  <c:v>-224.38</c:v>
                </c:pt>
                <c:pt idx="6">
                  <c:v>61.29</c:v>
                </c:pt>
                <c:pt idx="7">
                  <c:v>28.44</c:v>
                </c:pt>
                <c:pt idx="8">
                  <c:v>71.650000000000006</c:v>
                </c:pt>
                <c:pt idx="9">
                  <c:v>63.08</c:v>
                </c:pt>
                <c:pt idx="10">
                  <c:v>73.89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23-BF43-8947-56CEEEA23181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landscape.bmp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Folha1!$A$2:$A$12</c:f>
              <c:strCache>
                <c:ptCount val="11"/>
                <c:pt idx="0">
                  <c:v>BMR</c:v>
                </c:pt>
                <c:pt idx="1">
                  <c:v>BMR -&gt; Deflate</c:v>
                </c:pt>
                <c:pt idx="2">
                  <c:v>BMR -&gt; Huffman</c:v>
                </c:pt>
                <c:pt idx="3">
                  <c:v>BMR -&gt; PPM</c:v>
                </c:pt>
                <c:pt idx="4">
                  <c:v>Delta -&gt; Huffman</c:v>
                </c:pt>
                <c:pt idx="6">
                  <c:v>Delta -&gt; RLE -&gt; Huffman</c:v>
                </c:pt>
                <c:pt idx="7">
                  <c:v>CALIC</c:v>
                </c:pt>
                <c:pt idx="8">
                  <c:v>PPM</c:v>
                </c:pt>
                <c:pt idx="9">
                  <c:v>Deflate</c:v>
                </c:pt>
                <c:pt idx="10">
                  <c:v>PNG</c:v>
                </c:pt>
              </c:strCache>
            </c:strRef>
          </c:cat>
          <c:val>
            <c:numRef>
              <c:f>Folha1!$C$2:$C$12</c:f>
              <c:numCache>
                <c:formatCode>General</c:formatCode>
                <c:ptCount val="11"/>
                <c:pt idx="0">
                  <c:v>61.47</c:v>
                </c:pt>
                <c:pt idx="1">
                  <c:v>86.31</c:v>
                </c:pt>
                <c:pt idx="2">
                  <c:v>86.52</c:v>
                </c:pt>
                <c:pt idx="3">
                  <c:v>88.88</c:v>
                </c:pt>
                <c:pt idx="4">
                  <c:v>90.99</c:v>
                </c:pt>
                <c:pt idx="5">
                  <c:v>-54.23</c:v>
                </c:pt>
                <c:pt idx="6">
                  <c:v>88.79</c:v>
                </c:pt>
                <c:pt idx="7">
                  <c:v>7.23</c:v>
                </c:pt>
                <c:pt idx="8">
                  <c:v>91.81</c:v>
                </c:pt>
                <c:pt idx="9">
                  <c:v>59.59</c:v>
                </c:pt>
                <c:pt idx="10">
                  <c:v>92.42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23-BF43-8947-56CEEEA23181}"/>
            </c:ext>
          </c:extLst>
        </c:ser>
        <c:ser>
          <c:idx val="2"/>
          <c:order val="2"/>
          <c:tx>
            <c:strRef>
              <c:f>Folha1!$D$1</c:f>
              <c:strCache>
                <c:ptCount val="1"/>
                <c:pt idx="0">
                  <c:v>pattern.bmp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Folha1!$A$2:$A$12</c:f>
              <c:strCache>
                <c:ptCount val="11"/>
                <c:pt idx="0">
                  <c:v>BMR</c:v>
                </c:pt>
                <c:pt idx="1">
                  <c:v>BMR -&gt; Deflate</c:v>
                </c:pt>
                <c:pt idx="2">
                  <c:v>BMR -&gt; Huffman</c:v>
                </c:pt>
                <c:pt idx="3">
                  <c:v>BMR -&gt; PPM</c:v>
                </c:pt>
                <c:pt idx="4">
                  <c:v>Delta -&gt; Huffman</c:v>
                </c:pt>
                <c:pt idx="6">
                  <c:v>Delta -&gt; RLE -&gt; Huffman</c:v>
                </c:pt>
                <c:pt idx="7">
                  <c:v>CALIC</c:v>
                </c:pt>
                <c:pt idx="8">
                  <c:v>PPM</c:v>
                </c:pt>
                <c:pt idx="9">
                  <c:v>Deflate</c:v>
                </c:pt>
                <c:pt idx="10">
                  <c:v>PNG</c:v>
                </c:pt>
              </c:strCache>
            </c:strRef>
          </c:cat>
          <c:val>
            <c:numRef>
              <c:f>Folha1!$D$2:$D$12</c:f>
              <c:numCache>
                <c:formatCode>General</c:formatCode>
                <c:ptCount val="11"/>
                <c:pt idx="0">
                  <c:v>83.08</c:v>
                </c:pt>
                <c:pt idx="1">
                  <c:v>91.33</c:v>
                </c:pt>
                <c:pt idx="2">
                  <c:v>92.43</c:v>
                </c:pt>
                <c:pt idx="3">
                  <c:v>94.42</c:v>
                </c:pt>
                <c:pt idx="4">
                  <c:v>83.67</c:v>
                </c:pt>
                <c:pt idx="5">
                  <c:v>58.55</c:v>
                </c:pt>
                <c:pt idx="6">
                  <c:v>93.37</c:v>
                </c:pt>
                <c:pt idx="7">
                  <c:v>77.12</c:v>
                </c:pt>
                <c:pt idx="8">
                  <c:v>95.57</c:v>
                </c:pt>
                <c:pt idx="9">
                  <c:v>95.04</c:v>
                </c:pt>
                <c:pt idx="10">
                  <c:v>95.24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23-BF43-8947-56CEEEA23181}"/>
            </c:ext>
          </c:extLst>
        </c:ser>
        <c:ser>
          <c:idx val="3"/>
          <c:order val="3"/>
          <c:tx>
            <c:strRef>
              <c:f>Folha1!$E$1</c:f>
              <c:strCache>
                <c:ptCount val="1"/>
                <c:pt idx="0">
                  <c:v>zebra.bmp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Folha1!$A$2:$A$12</c:f>
              <c:strCache>
                <c:ptCount val="11"/>
                <c:pt idx="0">
                  <c:v>BMR</c:v>
                </c:pt>
                <c:pt idx="1">
                  <c:v>BMR -&gt; Deflate</c:v>
                </c:pt>
                <c:pt idx="2">
                  <c:v>BMR -&gt; Huffman</c:v>
                </c:pt>
                <c:pt idx="3">
                  <c:v>BMR -&gt; PPM</c:v>
                </c:pt>
                <c:pt idx="4">
                  <c:v>Delta -&gt; Huffman</c:v>
                </c:pt>
                <c:pt idx="6">
                  <c:v>Delta -&gt; RLE -&gt; Huffman</c:v>
                </c:pt>
                <c:pt idx="7">
                  <c:v>CALIC</c:v>
                </c:pt>
                <c:pt idx="8">
                  <c:v>PPM</c:v>
                </c:pt>
                <c:pt idx="9">
                  <c:v>Deflate</c:v>
                </c:pt>
                <c:pt idx="10">
                  <c:v>PNG</c:v>
                </c:pt>
              </c:strCache>
            </c:strRef>
          </c:cat>
          <c:val>
            <c:numRef>
              <c:f>Folha1!$E$2:$E$12</c:f>
              <c:numCache>
                <c:formatCode>General</c:formatCode>
                <c:ptCount val="11"/>
                <c:pt idx="0">
                  <c:v>-32.67</c:v>
                </c:pt>
                <c:pt idx="1">
                  <c:v>40.9</c:v>
                </c:pt>
                <c:pt idx="2">
                  <c:v>42.91</c:v>
                </c:pt>
                <c:pt idx="3">
                  <c:v>54.42</c:v>
                </c:pt>
                <c:pt idx="4">
                  <c:v>59.39</c:v>
                </c:pt>
                <c:pt idx="5">
                  <c:v>-259.91000000000003</c:v>
                </c:pt>
                <c:pt idx="6">
                  <c:v>53.01</c:v>
                </c:pt>
                <c:pt idx="7">
                  <c:v>27.1</c:v>
                </c:pt>
                <c:pt idx="8">
                  <c:v>64.45</c:v>
                </c:pt>
                <c:pt idx="9">
                  <c:v>54.84</c:v>
                </c:pt>
                <c:pt idx="10">
                  <c:v>67.319999999999993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23-BF43-8947-56CEEEA2318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-25"/>
        <c:axId val="1526202512"/>
        <c:axId val="1526188384"/>
      </c:barChart>
      <c:catAx>
        <c:axId val="152620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526188384"/>
        <c:crosses val="autoZero"/>
        <c:auto val="1"/>
        <c:lblAlgn val="ctr"/>
        <c:lblOffset val="100"/>
        <c:noMultiLvlLbl val="0"/>
      </c:catAx>
      <c:valAx>
        <c:axId val="152618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526202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badi MT Condensed Light" panose="020B0306030101010103" pitchFamily="34" charset="77"/>
                <a:ea typeface="+mn-ea"/>
                <a:cs typeface="+mn-cs"/>
              </a:defRPr>
            </a:pPr>
            <a:r>
              <a:rPr lang="pt-PT" dirty="0">
                <a:latin typeface="Abadi MT Condensed Light" panose="020B0306030101010103" pitchFamily="34" charset="77"/>
              </a:rPr>
              <a:t>Rácio de compressão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badi MT Condensed Light" panose="020B0306030101010103" pitchFamily="34" charset="77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egg.bmp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Folha1!$A$2:$A$12</c:f>
              <c:strCache>
                <c:ptCount val="11"/>
                <c:pt idx="0">
                  <c:v>BMR</c:v>
                </c:pt>
                <c:pt idx="1">
                  <c:v>BMR -&gt; Deflate</c:v>
                </c:pt>
                <c:pt idx="2">
                  <c:v>BMR-&gt; Huffman</c:v>
                </c:pt>
                <c:pt idx="3">
                  <c:v>BMR-&gt; PPM</c:v>
                </c:pt>
                <c:pt idx="4">
                  <c:v>Delta -&gt; Huffman</c:v>
                </c:pt>
                <c:pt idx="5">
                  <c:v>Delta -&gt; RLE</c:v>
                </c:pt>
                <c:pt idx="6">
                  <c:v>Delta -&gt; RLE -&gt; Huffman</c:v>
                </c:pt>
                <c:pt idx="7">
                  <c:v>CALIC</c:v>
                </c:pt>
                <c:pt idx="8">
                  <c:v>PPM</c:v>
                </c:pt>
                <c:pt idx="9">
                  <c:v>Deflate</c:v>
                </c:pt>
                <c:pt idx="10">
                  <c:v>PNG</c:v>
                </c:pt>
              </c:strCache>
            </c:strRef>
          </c:cat>
          <c:val>
            <c:numRef>
              <c:f>Folha1!$B$2:$B$12</c:f>
              <c:numCache>
                <c:formatCode>General</c:formatCode>
                <c:ptCount val="11"/>
                <c:pt idx="0">
                  <c:v>0.84</c:v>
                </c:pt>
                <c:pt idx="1">
                  <c:v>2.14</c:v>
                </c:pt>
                <c:pt idx="2">
                  <c:v>2.13</c:v>
                </c:pt>
                <c:pt idx="3">
                  <c:v>2.61</c:v>
                </c:pt>
                <c:pt idx="4">
                  <c:v>2.93</c:v>
                </c:pt>
                <c:pt idx="5">
                  <c:v>0.31</c:v>
                </c:pt>
                <c:pt idx="6">
                  <c:v>2.58</c:v>
                </c:pt>
                <c:pt idx="7">
                  <c:v>1.39</c:v>
                </c:pt>
                <c:pt idx="8">
                  <c:v>3.53</c:v>
                </c:pt>
                <c:pt idx="9">
                  <c:v>2.7</c:v>
                </c:pt>
                <c:pt idx="10">
                  <c:v>3.83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7E-0744-A94C-F6D56ACBE0BB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landscape.bmp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t" anchorCtr="0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Folha1!$A$2:$A$12</c:f>
              <c:strCache>
                <c:ptCount val="11"/>
                <c:pt idx="0">
                  <c:v>BMR</c:v>
                </c:pt>
                <c:pt idx="1">
                  <c:v>BMR -&gt; Deflate</c:v>
                </c:pt>
                <c:pt idx="2">
                  <c:v>BMR-&gt; Huffman</c:v>
                </c:pt>
                <c:pt idx="3">
                  <c:v>BMR-&gt; PPM</c:v>
                </c:pt>
                <c:pt idx="4">
                  <c:v>Delta -&gt; Huffman</c:v>
                </c:pt>
                <c:pt idx="5">
                  <c:v>Delta -&gt; RLE</c:v>
                </c:pt>
                <c:pt idx="6">
                  <c:v>Delta -&gt; RLE -&gt; Huffman</c:v>
                </c:pt>
                <c:pt idx="7">
                  <c:v>CALIC</c:v>
                </c:pt>
                <c:pt idx="8">
                  <c:v>PPM</c:v>
                </c:pt>
                <c:pt idx="9">
                  <c:v>Deflate</c:v>
                </c:pt>
                <c:pt idx="10">
                  <c:v>PNG</c:v>
                </c:pt>
              </c:strCache>
            </c:strRef>
          </c:cat>
          <c:val>
            <c:numRef>
              <c:f>Folha1!$C$2:$C$12</c:f>
              <c:numCache>
                <c:formatCode>General</c:formatCode>
                <c:ptCount val="11"/>
                <c:pt idx="0">
                  <c:v>2.6</c:v>
                </c:pt>
                <c:pt idx="1">
                  <c:v>7.3</c:v>
                </c:pt>
                <c:pt idx="2">
                  <c:v>7.42</c:v>
                </c:pt>
                <c:pt idx="3">
                  <c:v>8.99</c:v>
                </c:pt>
                <c:pt idx="4">
                  <c:v>2.79</c:v>
                </c:pt>
                <c:pt idx="5">
                  <c:v>1.02</c:v>
                </c:pt>
                <c:pt idx="6">
                  <c:v>8.92</c:v>
                </c:pt>
                <c:pt idx="7">
                  <c:v>1.08</c:v>
                </c:pt>
                <c:pt idx="8">
                  <c:v>12.21</c:v>
                </c:pt>
                <c:pt idx="9">
                  <c:v>2.4700000000000002</c:v>
                </c:pt>
                <c:pt idx="10">
                  <c:v>13.2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7E-0744-A94C-F6D56ACBE0BB}"/>
            </c:ext>
          </c:extLst>
        </c:ser>
        <c:ser>
          <c:idx val="2"/>
          <c:order val="2"/>
          <c:tx>
            <c:strRef>
              <c:f>Folha1!$D$1</c:f>
              <c:strCache>
                <c:ptCount val="1"/>
                <c:pt idx="0">
                  <c:v>pattern.bmp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Folha1!$A$2:$A$12</c:f>
              <c:strCache>
                <c:ptCount val="11"/>
                <c:pt idx="0">
                  <c:v>BMR</c:v>
                </c:pt>
                <c:pt idx="1">
                  <c:v>BMR -&gt; Deflate</c:v>
                </c:pt>
                <c:pt idx="2">
                  <c:v>BMR-&gt; Huffman</c:v>
                </c:pt>
                <c:pt idx="3">
                  <c:v>BMR-&gt; PPM</c:v>
                </c:pt>
                <c:pt idx="4">
                  <c:v>Delta -&gt; Huffman</c:v>
                </c:pt>
                <c:pt idx="5">
                  <c:v>Delta -&gt; RLE</c:v>
                </c:pt>
                <c:pt idx="6">
                  <c:v>Delta -&gt; RLE -&gt; Huffman</c:v>
                </c:pt>
                <c:pt idx="7">
                  <c:v>CALIC</c:v>
                </c:pt>
                <c:pt idx="8">
                  <c:v>PPM</c:v>
                </c:pt>
                <c:pt idx="9">
                  <c:v>Deflate</c:v>
                </c:pt>
                <c:pt idx="10">
                  <c:v>PNG</c:v>
                </c:pt>
              </c:strCache>
            </c:strRef>
          </c:cat>
          <c:val>
            <c:numRef>
              <c:f>Folha1!$D$2:$D$12</c:f>
              <c:numCache>
                <c:formatCode>General</c:formatCode>
                <c:ptCount val="11"/>
                <c:pt idx="0">
                  <c:v>5.91</c:v>
                </c:pt>
                <c:pt idx="1">
                  <c:v>11.53</c:v>
                </c:pt>
                <c:pt idx="2">
                  <c:v>13.21</c:v>
                </c:pt>
                <c:pt idx="3">
                  <c:v>17.899999999999999</c:v>
                </c:pt>
                <c:pt idx="4">
                  <c:v>6.13</c:v>
                </c:pt>
                <c:pt idx="5">
                  <c:v>2.41</c:v>
                </c:pt>
                <c:pt idx="6">
                  <c:v>15.09</c:v>
                </c:pt>
                <c:pt idx="7">
                  <c:v>4.37</c:v>
                </c:pt>
                <c:pt idx="8">
                  <c:v>22.56</c:v>
                </c:pt>
                <c:pt idx="9">
                  <c:v>20.14</c:v>
                </c:pt>
                <c:pt idx="10">
                  <c:v>21.02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7E-0744-A94C-F6D56ACBE0BB}"/>
            </c:ext>
          </c:extLst>
        </c:ser>
        <c:ser>
          <c:idx val="3"/>
          <c:order val="3"/>
          <c:tx>
            <c:strRef>
              <c:f>Folha1!$E$1</c:f>
              <c:strCache>
                <c:ptCount val="1"/>
                <c:pt idx="0">
                  <c:v>zebra.bmp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Folha1!$A$2:$A$12</c:f>
              <c:strCache>
                <c:ptCount val="11"/>
                <c:pt idx="0">
                  <c:v>BMR</c:v>
                </c:pt>
                <c:pt idx="1">
                  <c:v>BMR -&gt; Deflate</c:v>
                </c:pt>
                <c:pt idx="2">
                  <c:v>BMR-&gt; Huffman</c:v>
                </c:pt>
                <c:pt idx="3">
                  <c:v>BMR-&gt; PPM</c:v>
                </c:pt>
                <c:pt idx="4">
                  <c:v>Delta -&gt; Huffman</c:v>
                </c:pt>
                <c:pt idx="5">
                  <c:v>Delta -&gt; RLE</c:v>
                </c:pt>
                <c:pt idx="6">
                  <c:v>Delta -&gt; RLE -&gt; Huffman</c:v>
                </c:pt>
                <c:pt idx="7">
                  <c:v>CALIC</c:v>
                </c:pt>
                <c:pt idx="8">
                  <c:v>PPM</c:v>
                </c:pt>
                <c:pt idx="9">
                  <c:v>Deflate</c:v>
                </c:pt>
                <c:pt idx="10">
                  <c:v>PNG</c:v>
                </c:pt>
              </c:strCache>
            </c:strRef>
          </c:cat>
          <c:val>
            <c:numRef>
              <c:f>Folha1!$E$2:$E$12</c:f>
              <c:numCache>
                <c:formatCode>General</c:formatCode>
                <c:ptCount val="11"/>
                <c:pt idx="0">
                  <c:v>0.75</c:v>
                </c:pt>
                <c:pt idx="1">
                  <c:v>1.7</c:v>
                </c:pt>
                <c:pt idx="2">
                  <c:v>1.78</c:v>
                </c:pt>
                <c:pt idx="3">
                  <c:v>2.2400000000000002</c:v>
                </c:pt>
                <c:pt idx="4">
                  <c:v>2.4700000000000002</c:v>
                </c:pt>
                <c:pt idx="5">
                  <c:v>0.72</c:v>
                </c:pt>
                <c:pt idx="6">
                  <c:v>2.13</c:v>
                </c:pt>
                <c:pt idx="7">
                  <c:v>1.37</c:v>
                </c:pt>
                <c:pt idx="8">
                  <c:v>2.81</c:v>
                </c:pt>
                <c:pt idx="9">
                  <c:v>2.21</c:v>
                </c:pt>
                <c:pt idx="10">
                  <c:v>3.06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7E-0744-A94C-F6D56ACBE0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"/>
        <c:overlap val="-58"/>
        <c:axId val="1245256624"/>
        <c:axId val="1244863296"/>
      </c:barChart>
      <c:catAx>
        <c:axId val="124525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244863296"/>
        <c:crosses val="autoZero"/>
        <c:auto val="1"/>
        <c:lblAlgn val="ctr"/>
        <c:lblOffset val="100"/>
        <c:tickMarkSkip val="10"/>
        <c:noMultiLvlLbl val="0"/>
      </c:catAx>
      <c:valAx>
        <c:axId val="124486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245256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badi MT Condensed Light" panose="020B0306030101010103" pitchFamily="34" charset="77"/>
                <a:ea typeface="+mn-ea"/>
                <a:cs typeface="+mn-cs"/>
              </a:defRPr>
            </a:pPr>
            <a:r>
              <a:rPr lang="pt-PT" dirty="0">
                <a:latin typeface="Abadi MT Condensed Light" panose="020B0306030101010103" pitchFamily="34" charset="77"/>
              </a:rPr>
              <a:t>Tempo</a:t>
            </a:r>
            <a:r>
              <a:rPr lang="pt-PT" baseline="0" dirty="0">
                <a:latin typeface="Abadi MT Condensed Light" panose="020B0306030101010103" pitchFamily="34" charset="77"/>
              </a:rPr>
              <a:t> de compressão (segundos)</a:t>
            </a:r>
            <a:endParaRPr lang="pt-PT" dirty="0">
              <a:latin typeface="Abadi MT Condensed Light" panose="020B0306030101010103" pitchFamily="34" charset="7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badi MT Condensed Light" panose="020B0306030101010103" pitchFamily="34" charset="77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egg.bmp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Folha1!$A$2:$A$10</c:f>
              <c:strCache>
                <c:ptCount val="9"/>
                <c:pt idx="0">
                  <c:v>BMR</c:v>
                </c:pt>
                <c:pt idx="1">
                  <c:v>BMR-&gt; Deflate</c:v>
                </c:pt>
                <c:pt idx="2">
                  <c:v>BMR -&gt; Huffman</c:v>
                </c:pt>
                <c:pt idx="3">
                  <c:v>BMR -&gt; PPM</c:v>
                </c:pt>
                <c:pt idx="4">
                  <c:v>Delta -&gt; Huffman</c:v>
                </c:pt>
                <c:pt idx="5">
                  <c:v>Delta -&gt; RLE</c:v>
                </c:pt>
                <c:pt idx="6">
                  <c:v>Delta -&gt; RLE -&gt; Huffman</c:v>
                </c:pt>
                <c:pt idx="7">
                  <c:v>PPM</c:v>
                </c:pt>
                <c:pt idx="8">
                  <c:v>Deflate</c:v>
                </c:pt>
              </c:strCache>
            </c:strRef>
          </c:cat>
          <c:val>
            <c:numRef>
              <c:f>Folha1!$B$2:$B$10</c:f>
              <c:numCache>
                <c:formatCode>General</c:formatCode>
                <c:ptCount val="9"/>
                <c:pt idx="0">
                  <c:v>145</c:v>
                </c:pt>
                <c:pt idx="1">
                  <c:v>183</c:v>
                </c:pt>
                <c:pt idx="2">
                  <c:v>154</c:v>
                </c:pt>
                <c:pt idx="3">
                  <c:v>182</c:v>
                </c:pt>
                <c:pt idx="4">
                  <c:v>2</c:v>
                </c:pt>
                <c:pt idx="5">
                  <c:v>27</c:v>
                </c:pt>
                <c:pt idx="6">
                  <c:v>2</c:v>
                </c:pt>
                <c:pt idx="7">
                  <c:v>16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13-C04D-9757-97D92D86D131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landscape.bmp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Folha1!$A$2:$A$10</c:f>
              <c:strCache>
                <c:ptCount val="9"/>
                <c:pt idx="0">
                  <c:v>BMR</c:v>
                </c:pt>
                <c:pt idx="1">
                  <c:v>BMR-&gt; Deflate</c:v>
                </c:pt>
                <c:pt idx="2">
                  <c:v>BMR -&gt; Huffman</c:v>
                </c:pt>
                <c:pt idx="3">
                  <c:v>BMR -&gt; PPM</c:v>
                </c:pt>
                <c:pt idx="4">
                  <c:v>Delta -&gt; Huffman</c:v>
                </c:pt>
                <c:pt idx="5">
                  <c:v>Delta -&gt; RLE</c:v>
                </c:pt>
                <c:pt idx="6">
                  <c:v>Delta -&gt; RLE -&gt; Huffman</c:v>
                </c:pt>
                <c:pt idx="7">
                  <c:v>PPM</c:v>
                </c:pt>
                <c:pt idx="8">
                  <c:v>Deflate</c:v>
                </c:pt>
              </c:strCache>
            </c:strRef>
          </c:cat>
          <c:val>
            <c:numRef>
              <c:f>Folha1!$C$2:$C$10</c:f>
              <c:numCache>
                <c:formatCode>General</c:formatCode>
                <c:ptCount val="9"/>
                <c:pt idx="0">
                  <c:v>88</c:v>
                </c:pt>
                <c:pt idx="1">
                  <c:v>117</c:v>
                </c:pt>
                <c:pt idx="2">
                  <c:v>98</c:v>
                </c:pt>
                <c:pt idx="3">
                  <c:v>114</c:v>
                </c:pt>
                <c:pt idx="4">
                  <c:v>1</c:v>
                </c:pt>
                <c:pt idx="5">
                  <c:v>21</c:v>
                </c:pt>
                <c:pt idx="6">
                  <c:v>2</c:v>
                </c:pt>
                <c:pt idx="7">
                  <c:v>9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13-C04D-9757-97D92D86D131}"/>
            </c:ext>
          </c:extLst>
        </c:ser>
        <c:ser>
          <c:idx val="2"/>
          <c:order val="2"/>
          <c:tx>
            <c:strRef>
              <c:f>Folha1!$D$1</c:f>
              <c:strCache>
                <c:ptCount val="1"/>
                <c:pt idx="0">
                  <c:v>pattern.bmp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Folha1!$A$2:$A$10</c:f>
              <c:strCache>
                <c:ptCount val="9"/>
                <c:pt idx="0">
                  <c:v>BMR</c:v>
                </c:pt>
                <c:pt idx="1">
                  <c:v>BMR-&gt; Deflate</c:v>
                </c:pt>
                <c:pt idx="2">
                  <c:v>BMR -&gt; Huffman</c:v>
                </c:pt>
                <c:pt idx="3">
                  <c:v>BMR -&gt; PPM</c:v>
                </c:pt>
                <c:pt idx="4">
                  <c:v>Delta -&gt; Huffman</c:v>
                </c:pt>
                <c:pt idx="5">
                  <c:v>Delta -&gt; RLE</c:v>
                </c:pt>
                <c:pt idx="6">
                  <c:v>Delta -&gt; RLE -&gt; Huffman</c:v>
                </c:pt>
                <c:pt idx="7">
                  <c:v>PPM</c:v>
                </c:pt>
                <c:pt idx="8">
                  <c:v>Deflate</c:v>
                </c:pt>
              </c:strCache>
            </c:strRef>
          </c:cat>
          <c:val>
            <c:numRef>
              <c:f>Folha1!$D$2:$D$10</c:f>
              <c:numCache>
                <c:formatCode>General</c:formatCode>
                <c:ptCount val="9"/>
                <c:pt idx="0">
                  <c:v>411</c:v>
                </c:pt>
                <c:pt idx="1">
                  <c:v>485</c:v>
                </c:pt>
                <c:pt idx="2">
                  <c:v>482</c:v>
                </c:pt>
                <c:pt idx="3">
                  <c:v>560</c:v>
                </c:pt>
                <c:pt idx="4">
                  <c:v>7</c:v>
                </c:pt>
                <c:pt idx="5">
                  <c:v>15</c:v>
                </c:pt>
                <c:pt idx="6">
                  <c:v>5</c:v>
                </c:pt>
                <c:pt idx="7">
                  <c:v>35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13-C04D-9757-97D92D86D131}"/>
            </c:ext>
          </c:extLst>
        </c:ser>
        <c:ser>
          <c:idx val="3"/>
          <c:order val="3"/>
          <c:tx>
            <c:strRef>
              <c:f>Folha1!$E$1</c:f>
              <c:strCache>
                <c:ptCount val="1"/>
                <c:pt idx="0">
                  <c:v>zebra.bmp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Folha1!$A$2:$A$10</c:f>
              <c:strCache>
                <c:ptCount val="9"/>
                <c:pt idx="0">
                  <c:v>BMR</c:v>
                </c:pt>
                <c:pt idx="1">
                  <c:v>BMR-&gt; Deflate</c:v>
                </c:pt>
                <c:pt idx="2">
                  <c:v>BMR -&gt; Huffman</c:v>
                </c:pt>
                <c:pt idx="3">
                  <c:v>BMR -&gt; PPM</c:v>
                </c:pt>
                <c:pt idx="4">
                  <c:v>Delta -&gt; Huffman</c:v>
                </c:pt>
                <c:pt idx="5">
                  <c:v>Delta -&gt; RLE</c:v>
                </c:pt>
                <c:pt idx="6">
                  <c:v>Delta -&gt; RLE -&gt; Huffman</c:v>
                </c:pt>
                <c:pt idx="7">
                  <c:v>PPM</c:v>
                </c:pt>
                <c:pt idx="8">
                  <c:v>Deflate</c:v>
                </c:pt>
              </c:strCache>
            </c:strRef>
          </c:cat>
          <c:val>
            <c:numRef>
              <c:f>Folha1!$E$2:$E$10</c:f>
              <c:numCache>
                <c:formatCode>General</c:formatCode>
                <c:ptCount val="9"/>
                <c:pt idx="0">
                  <c:v>132</c:v>
                </c:pt>
                <c:pt idx="1">
                  <c:v>180</c:v>
                </c:pt>
                <c:pt idx="2">
                  <c:v>149</c:v>
                </c:pt>
                <c:pt idx="3">
                  <c:v>181</c:v>
                </c:pt>
                <c:pt idx="4">
                  <c:v>2</c:v>
                </c:pt>
                <c:pt idx="5">
                  <c:v>31</c:v>
                </c:pt>
                <c:pt idx="6">
                  <c:v>3</c:v>
                </c:pt>
                <c:pt idx="7">
                  <c:v>21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13-C04D-9757-97D92D86D13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89123680"/>
        <c:axId val="1189923280"/>
      </c:barChart>
      <c:catAx>
        <c:axId val="1189123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189923280"/>
        <c:crosses val="autoZero"/>
        <c:auto val="1"/>
        <c:lblAlgn val="ctr"/>
        <c:lblOffset val="100"/>
        <c:noMultiLvlLbl val="0"/>
      </c:catAx>
      <c:valAx>
        <c:axId val="1189923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189123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E9156-568A-9745-9408-5DB36D97E738}" type="datetimeFigureOut">
              <a:rPr lang="pt-PT" smtClean="0"/>
              <a:t>23/12/20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8EAE1-EB28-6146-A7A6-4EA4ED3C9A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385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EAE1-EB28-6146-A7A6-4EA4ED3C9AEC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458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03900-B4A3-DF4B-9F16-EB5254826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2DD5B0-EA8E-1749-A1D5-F9AF9A085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5AAD02C-E92D-C84E-BA20-6E890275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0DE9-0834-7D4C-BE24-8398C33EE5E7}" type="datetimeFigureOut">
              <a:rPr lang="pt-PT" smtClean="0"/>
              <a:t>23/12/20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FF052FE-2ADC-B34F-B7DD-630B5EAE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620A85-E090-C444-9404-3ABA78CE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03A1-6C3B-654A-A2E4-B47D7BFF8C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413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31C2F-5CC5-8141-A3B0-5BBC1775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418A7EA-05AB-2F47-9B18-E005D1D2D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1B1871C-9B44-6D43-A49A-7642DA9D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0DE9-0834-7D4C-BE24-8398C33EE5E7}" type="datetimeFigureOut">
              <a:rPr lang="pt-PT" smtClean="0"/>
              <a:t>23/12/20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1C2E9F8-2A42-DB48-A592-F21BB181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C22EBB-DD58-8147-80AC-DD61F986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03A1-6C3B-654A-A2E4-B47D7BFF8C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320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47DBAC-84DC-D048-8BF3-A4EEFF6BB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7466B8F-8482-B549-8430-8677A1C37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6B482C5-6F6C-0141-9F35-93C23E4BF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0DE9-0834-7D4C-BE24-8398C33EE5E7}" type="datetimeFigureOut">
              <a:rPr lang="pt-PT" smtClean="0"/>
              <a:t>23/12/20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6E104C3-6B71-4740-850C-921A9F48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5ED423B-FBE5-3B4D-B0D0-40397858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03A1-6C3B-654A-A2E4-B47D7BFF8C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729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9B62A-F610-AD4F-94CA-221ABCFC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1117EF-EBB1-344B-8AAB-E8B34AA9B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808B35-1496-9E45-A360-5D969397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0DE9-0834-7D4C-BE24-8398C33EE5E7}" type="datetimeFigureOut">
              <a:rPr lang="pt-PT" smtClean="0"/>
              <a:t>23/12/20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2A122E8-BEFD-E546-A28E-2DAC277B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B330280-2A06-1C41-9BE1-D91F50A4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03A1-6C3B-654A-A2E4-B47D7BFF8C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313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095F0-1495-4E49-9E3C-7EC52B9BE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7A56C0E-C6DA-1247-AE16-A2F5780DD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85DB533-7C61-7445-9691-7A3D60E7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0DE9-0834-7D4C-BE24-8398C33EE5E7}" type="datetimeFigureOut">
              <a:rPr lang="pt-PT" smtClean="0"/>
              <a:t>23/12/20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DCBCEEF-7DA4-454A-AEAB-33C01CDD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2539F7-0056-9142-BB31-20276F77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03A1-6C3B-654A-A2E4-B47D7BFF8C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590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4536D-5781-AA43-9D4F-A7C635DC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75FD3A-B85C-C248-A26B-D431197AA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09A2636-4E54-1646-B820-E9D9B83DA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0B52B8F-F4A1-824E-954A-A821E590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0DE9-0834-7D4C-BE24-8398C33EE5E7}" type="datetimeFigureOut">
              <a:rPr lang="pt-PT" smtClean="0"/>
              <a:t>23/12/20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527872D-E6D6-544A-8502-F2388926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AD60F7C-A156-DD49-8CB9-C7481AE2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03A1-6C3B-654A-A2E4-B47D7BFF8C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808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B558D-857A-D14D-B206-9383A1B6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30449EA-705A-8D41-AF0F-960092245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B3C34F3-E383-F540-90DB-0FCBB0816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0C6D950-539B-9743-9F54-D6DC30220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24017A8-8852-5C4A-BD72-0735A1F03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6342E5F-78C0-DB42-8C0C-DA4AD372B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0DE9-0834-7D4C-BE24-8398C33EE5E7}" type="datetimeFigureOut">
              <a:rPr lang="pt-PT" smtClean="0"/>
              <a:t>23/12/20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636796E-FEBD-B24A-ACD2-F7F2E289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C5B23FD-DFF6-2B47-9A2A-4D97DF0E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03A1-6C3B-654A-A2E4-B47D7BFF8C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362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6EB72-9CDA-424B-A40D-AB2E5E04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36FEBB2-E008-F441-9C9E-CF7B8797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0DE9-0834-7D4C-BE24-8398C33EE5E7}" type="datetimeFigureOut">
              <a:rPr lang="pt-PT" smtClean="0"/>
              <a:t>23/12/20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EDE7C63-CC80-8941-B7E1-1F98084A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BAF99F3-06F4-D646-A2B5-668C363E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03A1-6C3B-654A-A2E4-B47D7BFF8C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781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B44FE0A-F3AC-C740-8F5A-D5755E02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0DE9-0834-7D4C-BE24-8398C33EE5E7}" type="datetimeFigureOut">
              <a:rPr lang="pt-PT" smtClean="0"/>
              <a:t>23/12/20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17BC3E6-9730-8C41-B8B7-4F5DF3E9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77EF160-D806-D545-84BB-5886B062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03A1-6C3B-654A-A2E4-B47D7BFF8C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697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D0DD9-D809-434A-AA1E-420F48EA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FE15A3-1F05-7E4B-813D-181028284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3F45C67-499C-4844-812E-52330DBCA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EF48407-6374-CB44-A217-72160B4B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0DE9-0834-7D4C-BE24-8398C33EE5E7}" type="datetimeFigureOut">
              <a:rPr lang="pt-PT" smtClean="0"/>
              <a:t>23/12/20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94A876C-9856-5B41-A712-B6B4FCD0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8369FC6-7099-F547-A469-1EA62EC1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03A1-6C3B-654A-A2E4-B47D7BFF8C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480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BEEDD-6C52-F44D-862B-44740670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3E6AC72-C5D9-834B-83D0-6B49D1D6C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8341130-0E2B-2F45-B4BC-1FDE24A15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F4AB961-E5CA-174C-9511-241909FC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0DE9-0834-7D4C-BE24-8398C33EE5E7}" type="datetimeFigureOut">
              <a:rPr lang="pt-PT" smtClean="0"/>
              <a:t>23/12/20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B57E83A-AE88-C547-8D96-7CDF438D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131DB86-7270-3549-92FC-9CFF88DA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03A1-6C3B-654A-A2E4-B47D7BFF8C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79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DC768BD-55A7-5743-A28A-252AB34A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A5BF4AC-238D-924A-98DA-F94E815DD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7202CC5-954A-9940-8081-E45C9ACC4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B0DE9-0834-7D4C-BE24-8398C33EE5E7}" type="datetimeFigureOut">
              <a:rPr lang="pt-PT" smtClean="0"/>
              <a:t>23/12/20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81BDD86-A6CB-3C40-8838-44BC8113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A25593-B87A-4346-8651-2630D474C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703A1-6C3B-654A-A2E4-B47D7BFF8C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802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EFDA6F-1F9C-BB41-8871-E2F412D2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 fontScale="90000"/>
          </a:bodyPr>
          <a:lstStyle/>
          <a:p>
            <a:pPr algn="l"/>
            <a:r>
              <a:rPr lang="pt-PT" sz="8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Trabalho Prático n.º 2 </a:t>
            </a:r>
            <a:br>
              <a:rPr lang="pt-PT" sz="8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PT" sz="8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CODEC não destrutivo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D5F267-055F-014C-98C7-BA19B7599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8150" y="4619624"/>
            <a:ext cx="5159554" cy="1038225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pt-PT" dirty="0">
                <a:latin typeface="Avenir Next" panose="020B0503020202020204" pitchFamily="34" charset="0"/>
              </a:rPr>
              <a:t>Alexy de Almeida, 2019192123</a:t>
            </a:r>
          </a:p>
          <a:p>
            <a:pPr algn="r"/>
            <a:r>
              <a:rPr lang="pt-PT" dirty="0">
                <a:latin typeface="Avenir Next" panose="020B0503020202020204" pitchFamily="34" charset="0"/>
              </a:rPr>
              <a:t>Sofia Alves, 2019227240</a:t>
            </a:r>
          </a:p>
          <a:p>
            <a:pPr algn="r"/>
            <a:r>
              <a:rPr lang="pt-PT" dirty="0">
                <a:latin typeface="Avenir Next" panose="020B0503020202020204" pitchFamily="34" charset="0"/>
              </a:rPr>
              <a:t>Sofia Neves, 2019220082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5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571FCBF5-A0BB-5246-8C83-5968C90A13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4083491"/>
              </p:ext>
            </p:extLst>
          </p:nvPr>
        </p:nvGraphicFramePr>
        <p:xfrm>
          <a:off x="1867800" y="1255662"/>
          <a:ext cx="8456400" cy="541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DBFCE80C-4919-7146-A057-24DFB400DF7F}"/>
              </a:ext>
            </a:extLst>
          </p:cNvPr>
          <p:cNvSpPr txBox="1"/>
          <p:nvPr/>
        </p:nvSpPr>
        <p:spPr>
          <a:xfrm>
            <a:off x="5689679" y="6542857"/>
            <a:ext cx="1222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Delta -&gt; RLE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11576D4-B3E2-6246-95CF-1F17654F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Rácio de compressão (%)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0404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689A9-B9F9-264F-9570-C2A5D3AF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Rácio de compressão</a:t>
            </a:r>
            <a:endParaRPr lang="pt-PT" dirty="0"/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50CC362E-7FBE-6C46-A48E-576B52C6C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724265"/>
              </p:ext>
            </p:extLst>
          </p:nvPr>
        </p:nvGraphicFramePr>
        <p:xfrm>
          <a:off x="1867800" y="1436400"/>
          <a:ext cx="8456400" cy="542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037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0319CA1B-55F7-4044-A953-FBAF7543A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862366"/>
              </p:ext>
            </p:extLst>
          </p:nvPr>
        </p:nvGraphicFramePr>
        <p:xfrm>
          <a:off x="1867800" y="1334305"/>
          <a:ext cx="8456400" cy="542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60F70E1C-FE5E-5F46-A9C1-AAA3CC16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Tempo de compressão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5477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C34FA0C-A778-0D47-9B78-D64D0087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Entropia</a:t>
            </a:r>
            <a:endParaRPr lang="pt-PT" dirty="0"/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36CA8537-0D06-7448-8C87-D47D4BBFA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8269"/>
              </p:ext>
            </p:extLst>
          </p:nvPr>
        </p:nvGraphicFramePr>
        <p:xfrm>
          <a:off x="2149294" y="1690688"/>
          <a:ext cx="7893412" cy="3931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526">
                  <a:extLst>
                    <a:ext uri="{9D8B030D-6E8A-4147-A177-3AD203B41FA5}">
                      <a16:colId xmlns:a16="http://schemas.microsoft.com/office/drawing/2014/main" val="897737070"/>
                    </a:ext>
                  </a:extLst>
                </a:gridCol>
                <a:gridCol w="844009">
                  <a:extLst>
                    <a:ext uri="{9D8B030D-6E8A-4147-A177-3AD203B41FA5}">
                      <a16:colId xmlns:a16="http://schemas.microsoft.com/office/drawing/2014/main" val="3705581534"/>
                    </a:ext>
                  </a:extLst>
                </a:gridCol>
                <a:gridCol w="955411">
                  <a:extLst>
                    <a:ext uri="{9D8B030D-6E8A-4147-A177-3AD203B41FA5}">
                      <a16:colId xmlns:a16="http://schemas.microsoft.com/office/drawing/2014/main" val="2742787538"/>
                    </a:ext>
                  </a:extLst>
                </a:gridCol>
                <a:gridCol w="955411">
                  <a:extLst>
                    <a:ext uri="{9D8B030D-6E8A-4147-A177-3AD203B41FA5}">
                      <a16:colId xmlns:a16="http://schemas.microsoft.com/office/drawing/2014/main" val="2024302048"/>
                    </a:ext>
                  </a:extLst>
                </a:gridCol>
                <a:gridCol w="955411">
                  <a:extLst>
                    <a:ext uri="{9D8B030D-6E8A-4147-A177-3AD203B41FA5}">
                      <a16:colId xmlns:a16="http://schemas.microsoft.com/office/drawing/2014/main" val="1495790068"/>
                    </a:ext>
                  </a:extLst>
                </a:gridCol>
                <a:gridCol w="955411">
                  <a:extLst>
                    <a:ext uri="{9D8B030D-6E8A-4147-A177-3AD203B41FA5}">
                      <a16:colId xmlns:a16="http://schemas.microsoft.com/office/drawing/2014/main" val="3951424144"/>
                    </a:ext>
                  </a:extLst>
                </a:gridCol>
                <a:gridCol w="955411">
                  <a:extLst>
                    <a:ext uri="{9D8B030D-6E8A-4147-A177-3AD203B41FA5}">
                      <a16:colId xmlns:a16="http://schemas.microsoft.com/office/drawing/2014/main" val="3838257564"/>
                    </a:ext>
                  </a:extLst>
                </a:gridCol>
                <a:gridCol w="955411">
                  <a:extLst>
                    <a:ext uri="{9D8B030D-6E8A-4147-A177-3AD203B41FA5}">
                      <a16:colId xmlns:a16="http://schemas.microsoft.com/office/drawing/2014/main" val="1677100928"/>
                    </a:ext>
                  </a:extLst>
                </a:gridCol>
                <a:gridCol w="955411">
                  <a:extLst>
                    <a:ext uri="{9D8B030D-6E8A-4147-A177-3AD203B41FA5}">
                      <a16:colId xmlns:a16="http://schemas.microsoft.com/office/drawing/2014/main" val="101393374"/>
                    </a:ext>
                  </a:extLst>
                </a:gridCol>
              </a:tblGrid>
              <a:tr h="365524">
                <a:tc>
                  <a:txBody>
                    <a:bodyPr/>
                    <a:lstStyle/>
                    <a:p>
                      <a:endParaRPr lang="pt-PT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BMR</a:t>
                      </a:r>
                      <a:endParaRPr lang="pt-PT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BMR-&gt; Deflate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BMR-&gt; Huffman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BMR-&gt; PPM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Delta -&gt; Huffman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Delta -&gt; RLE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Delta -&gt; RLE -&gt; Huffman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606402"/>
                  </a:ext>
                </a:extLst>
              </a:tr>
              <a:tr h="426777">
                <a:tc rowSpan="2"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Egg.bmp</a:t>
                      </a:r>
                    </a:p>
                  </a:txBody>
                  <a:tcPr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100" dirty="0"/>
                        <a:t>Entropia </a:t>
                      </a:r>
                    </a:p>
                    <a:p>
                      <a:r>
                        <a:rPr lang="pt-PT" sz="1100" dirty="0"/>
                        <a:t>Inicial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5,724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5,724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5,724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5,724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5,724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5,724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5,724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154312"/>
                  </a:ext>
                </a:extLst>
              </a:tr>
              <a:tr h="426777">
                <a:tc vMerge="1">
                  <a:txBody>
                    <a:bodyPr/>
                    <a:lstStyle/>
                    <a:p>
                      <a:endParaRPr lang="pt-PT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/>
                        <a:t>Entropia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3,344</a:t>
                      </a:r>
                      <a:endParaRPr lang="pt-PT" sz="11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3,344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3,344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3,344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2,706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2,706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2,706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955238"/>
                  </a:ext>
                </a:extLst>
              </a:tr>
              <a:tr h="426777">
                <a:tc rowSpan="2">
                  <a:txBody>
                    <a:bodyPr/>
                    <a:lstStyle/>
                    <a:p>
                      <a:r>
                        <a:rPr lang="pt-PT" sz="1050" dirty="0"/>
                        <a:t>Landscape.bmp</a:t>
                      </a:r>
                    </a:p>
                  </a:txBody>
                  <a:tcPr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/>
                        <a:t>Entropia Inicial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7,421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7,421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7,421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7,421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7,421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7,421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7,421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244474"/>
                  </a:ext>
                </a:extLst>
              </a:tr>
              <a:tr h="578236">
                <a:tc vMerge="1">
                  <a:txBody>
                    <a:bodyPr/>
                    <a:lstStyle/>
                    <a:p>
                      <a:endParaRPr lang="pt-PT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/>
                        <a:t>Entropia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3,425</a:t>
                      </a:r>
                      <a:endParaRPr lang="pt-PT" sz="11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3,425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3,425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3,425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2,825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2,825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2,825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765780"/>
                  </a:ext>
                </a:extLst>
              </a:tr>
              <a:tr h="4267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/>
                        <a:t>Pattern.bmp</a:t>
                      </a:r>
                    </a:p>
                  </a:txBody>
                  <a:tcPr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/>
                        <a:t>Entropia Inicial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1,829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1,829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1,829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1,829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1,829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1,829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1,829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493172"/>
                  </a:ext>
                </a:extLst>
              </a:tr>
              <a:tr h="426777">
                <a:tc vMerge="1">
                  <a:txBody>
                    <a:bodyPr/>
                    <a:lstStyle/>
                    <a:p>
                      <a:endParaRPr lang="pt-PT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/>
                        <a:t>Entropia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0,635</a:t>
                      </a:r>
                      <a:endParaRPr lang="pt-PT" sz="11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0,635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0,635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0,635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0,610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0,610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0,610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65901"/>
                  </a:ext>
                </a:extLst>
              </a:tr>
              <a:tr h="426777">
                <a:tc rowSpan="2"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Zebra.bmp</a:t>
                      </a:r>
                    </a:p>
                  </a:txBody>
                  <a:tcPr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/>
                        <a:t>Entropia Inicial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5,831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5,831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5,831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5,831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5,831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5,831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5,831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397108"/>
                  </a:ext>
                </a:extLst>
              </a:tr>
              <a:tr h="426777">
                <a:tc vMerge="1">
                  <a:txBody>
                    <a:bodyPr/>
                    <a:lstStyle/>
                    <a:p>
                      <a:endParaRPr lang="pt-PT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/>
                        <a:t>Entropia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3,948</a:t>
                      </a:r>
                      <a:endParaRPr lang="pt-PT" sz="11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3,948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3,948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3,948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3,224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3,224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3,224</a:t>
                      </a:r>
                      <a:endParaRPr lang="pt-PT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274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047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156</Words>
  <Application>Microsoft Macintosh PowerPoint</Application>
  <PresentationFormat>Ecrã Panorâmico</PresentationFormat>
  <Paragraphs>89</Paragraphs>
  <Slides>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2" baseType="lpstr">
      <vt:lpstr>Abadi MT Condensed Light</vt:lpstr>
      <vt:lpstr>Aharoni</vt:lpstr>
      <vt:lpstr>Arial</vt:lpstr>
      <vt:lpstr>Avenir Next</vt:lpstr>
      <vt:lpstr>Calibri</vt:lpstr>
      <vt:lpstr>Calibri Light</vt:lpstr>
      <vt:lpstr>Tema do Office</vt:lpstr>
      <vt:lpstr>Trabalho Prático n.º 2  CODEC não destrutivo</vt:lpstr>
      <vt:lpstr>Rácio de compressão (%)</vt:lpstr>
      <vt:lpstr>Rácio de compressão</vt:lpstr>
      <vt:lpstr>Tempo de compressão</vt:lpstr>
      <vt:lpstr>Entropia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n.º 2  CODEC não destrutivo</dc:title>
  <dc:creator>Sofia Botelho Vieira Alves</dc:creator>
  <cp:lastModifiedBy>Sofia Botelho Vieira Alves</cp:lastModifiedBy>
  <cp:revision>44</cp:revision>
  <dcterms:created xsi:type="dcterms:W3CDTF">2020-12-22T16:16:35Z</dcterms:created>
  <dcterms:modified xsi:type="dcterms:W3CDTF">2020-12-23T22:29:42Z</dcterms:modified>
</cp:coreProperties>
</file>