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302" r:id="rId2"/>
    <p:sldId id="327" r:id="rId3"/>
    <p:sldId id="351" r:id="rId4"/>
    <p:sldId id="352" r:id="rId5"/>
  </p:sldIdLst>
  <p:sldSz cx="9906000" cy="6858000" type="A4"/>
  <p:notesSz cx="6799263" cy="9929813"/>
  <p:defaultTextStyle>
    <a:defPPr>
      <a:defRPr lang="ru-RU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B59225"/>
    <a:srgbClr val="A88000"/>
    <a:srgbClr val="8064A2"/>
    <a:srgbClr val="9BBB59"/>
    <a:srgbClr val="0270C5"/>
    <a:srgbClr val="07C93A"/>
    <a:srgbClr val="75A16B"/>
    <a:srgbClr val="0CB4A0"/>
    <a:srgbClr val="EB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95" autoAdjust="0"/>
  </p:normalViewPr>
  <p:slideViewPr>
    <p:cSldViewPr snapToGrid="0">
      <p:cViewPr varScale="1">
        <p:scale>
          <a:sx n="110" d="100"/>
          <a:sy n="110" d="100"/>
        </p:scale>
        <p:origin x="141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34E00-BCD0-4E66-A58B-7B61E38ABC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8D8EDD9-3086-4A0A-8D53-638F3B4A1948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</a:t>
          </a:r>
        </a:p>
      </dgm:t>
    </dgm:pt>
    <dgm:pt modelId="{96E99FA1-A7A7-4417-A0C5-3FD94B2DF68E}" type="parTrans" cxnId="{8E5DAF05-2958-465B-96D1-D7C225D6093B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855F7-5712-4554-ACFE-DC339A0B80C8}" type="sibTrans" cxnId="{8E5DAF05-2958-465B-96D1-D7C225D6093B}">
      <dgm:prSet custT="1"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2816B5-FDE9-4E7C-A854-6942CC59F42A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АКТУАЛИЗАЦИЯ</a:t>
          </a:r>
        </a:p>
      </dgm:t>
    </dgm:pt>
    <dgm:pt modelId="{61900C57-9C3D-494C-9B66-45CECBFCDFE9}" type="parTrans" cxnId="{ED925E21-6E17-40CA-ADEB-2DBD66ECB61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7456C2-7E69-42F5-93E7-4B3C12A9A0A2}" type="sibTrans" cxnId="{ED925E21-6E17-40CA-ADEB-2DBD66ECB616}">
      <dgm:prSet custT="1"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74D0A1-9D63-4DE6-9EAF-382FF845FB32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</a:t>
          </a:r>
        </a:p>
      </dgm:t>
    </dgm:pt>
    <dgm:pt modelId="{29C1B040-5F74-4430-BD8A-6936164A3A84}" type="parTrans" cxnId="{03FD3D1C-4F68-4A67-BBBF-4041CDD2B3B5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CA284-27DD-43BF-83D0-B426C746132D}" type="sibTrans" cxnId="{03FD3D1C-4F68-4A67-BBBF-4041CDD2B3B5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67E5C3-C345-4389-8BB9-8C103990113C}" type="pres">
      <dgm:prSet presAssocID="{EF234E00-BCD0-4E66-A58B-7B61E38ABC53}" presName="Name0" presStyleCnt="0">
        <dgm:presLayoutVars>
          <dgm:dir/>
          <dgm:resizeHandles val="exact"/>
        </dgm:presLayoutVars>
      </dgm:prSet>
      <dgm:spPr/>
    </dgm:pt>
    <dgm:pt modelId="{89E542BF-4A9F-4704-AF48-47DD6C479195}" type="pres">
      <dgm:prSet presAssocID="{88D8EDD9-3086-4A0A-8D53-638F3B4A1948}" presName="node" presStyleLbl="node1" presStyleIdx="0" presStyleCnt="3">
        <dgm:presLayoutVars>
          <dgm:bulletEnabled val="1"/>
        </dgm:presLayoutVars>
      </dgm:prSet>
      <dgm:spPr/>
    </dgm:pt>
    <dgm:pt modelId="{4FA103A3-0DB3-45B2-8CBA-8F8E6DCFBC80}" type="pres">
      <dgm:prSet presAssocID="{87A855F7-5712-4554-ACFE-DC339A0B80C8}" presName="sibTrans" presStyleLbl="sibTrans2D1" presStyleIdx="0" presStyleCnt="2"/>
      <dgm:spPr/>
    </dgm:pt>
    <dgm:pt modelId="{00214D04-5483-40EC-B892-D7F8BBC4857D}" type="pres">
      <dgm:prSet presAssocID="{87A855F7-5712-4554-ACFE-DC339A0B80C8}" presName="connectorText" presStyleLbl="sibTrans2D1" presStyleIdx="0" presStyleCnt="2"/>
      <dgm:spPr/>
    </dgm:pt>
    <dgm:pt modelId="{93E63B5E-F0CA-4ED9-9848-8158C6261E05}" type="pres">
      <dgm:prSet presAssocID="{982816B5-FDE9-4E7C-A854-6942CC59F42A}" presName="node" presStyleLbl="node1" presStyleIdx="1" presStyleCnt="3">
        <dgm:presLayoutVars>
          <dgm:bulletEnabled val="1"/>
        </dgm:presLayoutVars>
      </dgm:prSet>
      <dgm:spPr/>
    </dgm:pt>
    <dgm:pt modelId="{FC5BB6C3-46F4-4F8D-84CF-59F46DDE44DF}" type="pres">
      <dgm:prSet presAssocID="{F57456C2-7E69-42F5-93E7-4B3C12A9A0A2}" presName="sibTrans" presStyleLbl="sibTrans2D1" presStyleIdx="1" presStyleCnt="2"/>
      <dgm:spPr/>
    </dgm:pt>
    <dgm:pt modelId="{3E2FBC08-0C85-44EC-A29E-8A94A523A3F2}" type="pres">
      <dgm:prSet presAssocID="{F57456C2-7E69-42F5-93E7-4B3C12A9A0A2}" presName="connectorText" presStyleLbl="sibTrans2D1" presStyleIdx="1" presStyleCnt="2"/>
      <dgm:spPr/>
    </dgm:pt>
    <dgm:pt modelId="{4FB8E2D3-AAB7-4D74-AE75-BBC87991C780}" type="pres">
      <dgm:prSet presAssocID="{9E74D0A1-9D63-4DE6-9EAF-382FF845FB32}" presName="node" presStyleLbl="node1" presStyleIdx="2" presStyleCnt="3" custLinFactNeighborY="1322">
        <dgm:presLayoutVars>
          <dgm:bulletEnabled val="1"/>
        </dgm:presLayoutVars>
      </dgm:prSet>
      <dgm:spPr/>
    </dgm:pt>
  </dgm:ptLst>
  <dgm:cxnLst>
    <dgm:cxn modelId="{DC0C7104-AC10-4E6B-ADE8-2E034FA15FA1}" type="presOf" srcId="{F57456C2-7E69-42F5-93E7-4B3C12A9A0A2}" destId="{FC5BB6C3-46F4-4F8D-84CF-59F46DDE44DF}" srcOrd="0" destOrd="0" presId="urn:microsoft.com/office/officeart/2005/8/layout/process1"/>
    <dgm:cxn modelId="{8E5DAF05-2958-465B-96D1-D7C225D6093B}" srcId="{EF234E00-BCD0-4E66-A58B-7B61E38ABC53}" destId="{88D8EDD9-3086-4A0A-8D53-638F3B4A1948}" srcOrd="0" destOrd="0" parTransId="{96E99FA1-A7A7-4417-A0C5-3FD94B2DF68E}" sibTransId="{87A855F7-5712-4554-ACFE-DC339A0B80C8}"/>
    <dgm:cxn modelId="{BE940116-E8FF-4E45-B25B-D0A42C8DA76F}" type="presOf" srcId="{87A855F7-5712-4554-ACFE-DC339A0B80C8}" destId="{00214D04-5483-40EC-B892-D7F8BBC4857D}" srcOrd="1" destOrd="0" presId="urn:microsoft.com/office/officeart/2005/8/layout/process1"/>
    <dgm:cxn modelId="{03FD3D1C-4F68-4A67-BBBF-4041CDD2B3B5}" srcId="{EF234E00-BCD0-4E66-A58B-7B61E38ABC53}" destId="{9E74D0A1-9D63-4DE6-9EAF-382FF845FB32}" srcOrd="2" destOrd="0" parTransId="{29C1B040-5F74-4430-BD8A-6936164A3A84}" sibTransId="{01ECA284-27DD-43BF-83D0-B426C746132D}"/>
    <dgm:cxn modelId="{0C8B741D-261D-4C65-A481-032BDCBAC143}" type="presOf" srcId="{EF234E00-BCD0-4E66-A58B-7B61E38ABC53}" destId="{9D67E5C3-C345-4389-8BB9-8C103990113C}" srcOrd="0" destOrd="0" presId="urn:microsoft.com/office/officeart/2005/8/layout/process1"/>
    <dgm:cxn modelId="{ED925E21-6E17-40CA-ADEB-2DBD66ECB616}" srcId="{EF234E00-BCD0-4E66-A58B-7B61E38ABC53}" destId="{982816B5-FDE9-4E7C-A854-6942CC59F42A}" srcOrd="1" destOrd="0" parTransId="{61900C57-9C3D-494C-9B66-45CECBFCDFE9}" sibTransId="{F57456C2-7E69-42F5-93E7-4B3C12A9A0A2}"/>
    <dgm:cxn modelId="{A086CA48-F2C9-4453-9F37-6500503ED1EE}" type="presOf" srcId="{87A855F7-5712-4554-ACFE-DC339A0B80C8}" destId="{4FA103A3-0DB3-45B2-8CBA-8F8E6DCFBC80}" srcOrd="0" destOrd="0" presId="urn:microsoft.com/office/officeart/2005/8/layout/process1"/>
    <dgm:cxn modelId="{2141854D-DC37-4267-AD4E-89011C60B8A5}" type="presOf" srcId="{982816B5-FDE9-4E7C-A854-6942CC59F42A}" destId="{93E63B5E-F0CA-4ED9-9848-8158C6261E05}" srcOrd="0" destOrd="0" presId="urn:microsoft.com/office/officeart/2005/8/layout/process1"/>
    <dgm:cxn modelId="{37CB9499-0C24-48B8-9063-BB550B1ECD1E}" type="presOf" srcId="{9E74D0A1-9D63-4DE6-9EAF-382FF845FB32}" destId="{4FB8E2D3-AAB7-4D74-AE75-BBC87991C780}" srcOrd="0" destOrd="0" presId="urn:microsoft.com/office/officeart/2005/8/layout/process1"/>
    <dgm:cxn modelId="{87A0B8CA-D61B-49E5-B3AB-8A6ED4611D42}" type="presOf" srcId="{F57456C2-7E69-42F5-93E7-4B3C12A9A0A2}" destId="{3E2FBC08-0C85-44EC-A29E-8A94A523A3F2}" srcOrd="1" destOrd="0" presId="urn:microsoft.com/office/officeart/2005/8/layout/process1"/>
    <dgm:cxn modelId="{FD3892E8-1F56-4535-A507-3675F28F8131}" type="presOf" srcId="{88D8EDD9-3086-4A0A-8D53-638F3B4A1948}" destId="{89E542BF-4A9F-4704-AF48-47DD6C479195}" srcOrd="0" destOrd="0" presId="urn:microsoft.com/office/officeart/2005/8/layout/process1"/>
    <dgm:cxn modelId="{2C5619CF-6B61-49CD-90E0-A7269875D221}" type="presParOf" srcId="{9D67E5C3-C345-4389-8BB9-8C103990113C}" destId="{89E542BF-4A9F-4704-AF48-47DD6C479195}" srcOrd="0" destOrd="0" presId="urn:microsoft.com/office/officeart/2005/8/layout/process1"/>
    <dgm:cxn modelId="{2E32F87C-DC9E-431E-996D-8A5E5C304D04}" type="presParOf" srcId="{9D67E5C3-C345-4389-8BB9-8C103990113C}" destId="{4FA103A3-0DB3-45B2-8CBA-8F8E6DCFBC80}" srcOrd="1" destOrd="0" presId="urn:microsoft.com/office/officeart/2005/8/layout/process1"/>
    <dgm:cxn modelId="{BFACDDFC-9E63-44B9-9A27-E19AE7F22025}" type="presParOf" srcId="{4FA103A3-0DB3-45B2-8CBA-8F8E6DCFBC80}" destId="{00214D04-5483-40EC-B892-D7F8BBC4857D}" srcOrd="0" destOrd="0" presId="urn:microsoft.com/office/officeart/2005/8/layout/process1"/>
    <dgm:cxn modelId="{E805EEBA-6E8E-471A-AA06-15E537534F9C}" type="presParOf" srcId="{9D67E5C3-C345-4389-8BB9-8C103990113C}" destId="{93E63B5E-F0CA-4ED9-9848-8158C6261E05}" srcOrd="2" destOrd="0" presId="urn:microsoft.com/office/officeart/2005/8/layout/process1"/>
    <dgm:cxn modelId="{2A9D29F0-C6E2-4053-AA00-30935BB6DACF}" type="presParOf" srcId="{9D67E5C3-C345-4389-8BB9-8C103990113C}" destId="{FC5BB6C3-46F4-4F8D-84CF-59F46DDE44DF}" srcOrd="3" destOrd="0" presId="urn:microsoft.com/office/officeart/2005/8/layout/process1"/>
    <dgm:cxn modelId="{B2E7C369-EA0A-42F3-A7E1-DAB695143EEE}" type="presParOf" srcId="{FC5BB6C3-46F4-4F8D-84CF-59F46DDE44DF}" destId="{3E2FBC08-0C85-44EC-A29E-8A94A523A3F2}" srcOrd="0" destOrd="0" presId="urn:microsoft.com/office/officeart/2005/8/layout/process1"/>
    <dgm:cxn modelId="{BE1A2D8A-096C-4380-8C4C-6A23626FAA78}" type="presParOf" srcId="{9D67E5C3-C345-4389-8BB9-8C103990113C}" destId="{4FB8E2D3-AAB7-4D74-AE75-BBC87991C78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542BF-4A9F-4704-AF48-47DD6C479195}">
      <dsp:nvSpPr>
        <dsp:cNvPr id="0" name=""/>
        <dsp:cNvSpPr/>
      </dsp:nvSpPr>
      <dsp:spPr>
        <a:xfrm>
          <a:off x="7304" y="0"/>
          <a:ext cx="2183085" cy="953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</a:t>
          </a:r>
        </a:p>
      </dsp:txBody>
      <dsp:txXfrm>
        <a:off x="35226" y="27922"/>
        <a:ext cx="2127241" cy="897467"/>
      </dsp:txXfrm>
    </dsp:sp>
    <dsp:sp modelId="{4FA103A3-0DB3-45B2-8CBA-8F8E6DCFBC80}">
      <dsp:nvSpPr>
        <dsp:cNvPr id="0" name=""/>
        <dsp:cNvSpPr/>
      </dsp:nvSpPr>
      <dsp:spPr>
        <a:xfrm>
          <a:off x="2408698" y="205952"/>
          <a:ext cx="462814" cy="541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08698" y="314233"/>
        <a:ext cx="323970" cy="324843"/>
      </dsp:txXfrm>
    </dsp:sp>
    <dsp:sp modelId="{93E63B5E-F0CA-4ED9-9848-8158C6261E05}">
      <dsp:nvSpPr>
        <dsp:cNvPr id="0" name=""/>
        <dsp:cNvSpPr/>
      </dsp:nvSpPr>
      <dsp:spPr>
        <a:xfrm>
          <a:off x="3063623" y="0"/>
          <a:ext cx="2183085" cy="953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АКТУАЛИЗАЦИЯ</a:t>
          </a:r>
        </a:p>
      </dsp:txBody>
      <dsp:txXfrm>
        <a:off x="3091545" y="27922"/>
        <a:ext cx="2127241" cy="897467"/>
      </dsp:txXfrm>
    </dsp:sp>
    <dsp:sp modelId="{FC5BB6C3-46F4-4F8D-84CF-59F46DDE44DF}">
      <dsp:nvSpPr>
        <dsp:cNvPr id="0" name=""/>
        <dsp:cNvSpPr/>
      </dsp:nvSpPr>
      <dsp:spPr>
        <a:xfrm>
          <a:off x="5465017" y="205952"/>
          <a:ext cx="462814" cy="541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65017" y="314233"/>
        <a:ext cx="323970" cy="324843"/>
      </dsp:txXfrm>
    </dsp:sp>
    <dsp:sp modelId="{4FB8E2D3-AAB7-4D74-AE75-BBC87991C780}">
      <dsp:nvSpPr>
        <dsp:cNvPr id="0" name=""/>
        <dsp:cNvSpPr/>
      </dsp:nvSpPr>
      <dsp:spPr>
        <a:xfrm>
          <a:off x="6119943" y="0"/>
          <a:ext cx="2183085" cy="953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</a:t>
          </a:r>
        </a:p>
      </dsp:txBody>
      <dsp:txXfrm>
        <a:off x="6147865" y="27922"/>
        <a:ext cx="2127241" cy="897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0" y="3"/>
            <a:ext cx="2946347" cy="498214"/>
          </a:xfrm>
          <a:prstGeom prst="rect">
            <a:avLst/>
          </a:prstGeom>
        </p:spPr>
        <p:txBody>
          <a:bodyPr vert="horz" lIns="91269" tIns="45634" rIns="91269" bIns="45634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351" y="3"/>
            <a:ext cx="2946347" cy="498214"/>
          </a:xfrm>
          <a:prstGeom prst="rect">
            <a:avLst/>
          </a:prstGeom>
        </p:spPr>
        <p:txBody>
          <a:bodyPr vert="horz" lIns="91269" tIns="45634" rIns="91269" bIns="45634" rtlCol="0"/>
          <a:lstStyle>
            <a:lvl1pPr algn="r">
              <a:defRPr sz="1200"/>
            </a:lvl1pPr>
          </a:lstStyle>
          <a:p>
            <a:fld id="{0FD48D7B-6586-4AB3-ADB9-A6596FB7F94C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76313" y="1238250"/>
            <a:ext cx="4846637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9" tIns="45634" rIns="91269" bIns="4563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927" y="4778729"/>
            <a:ext cx="5439410" cy="3909864"/>
          </a:xfrm>
          <a:prstGeom prst="rect">
            <a:avLst/>
          </a:prstGeom>
        </p:spPr>
        <p:txBody>
          <a:bodyPr vert="horz" lIns="91269" tIns="45634" rIns="91269" bIns="4563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0" y="9431601"/>
            <a:ext cx="2946347" cy="498213"/>
          </a:xfrm>
          <a:prstGeom prst="rect">
            <a:avLst/>
          </a:prstGeom>
        </p:spPr>
        <p:txBody>
          <a:bodyPr vert="horz" lIns="91269" tIns="45634" rIns="91269" bIns="45634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351" y="9431601"/>
            <a:ext cx="2946347" cy="498213"/>
          </a:xfrm>
          <a:prstGeom prst="rect">
            <a:avLst/>
          </a:prstGeom>
        </p:spPr>
        <p:txBody>
          <a:bodyPr vert="horz" lIns="91269" tIns="45634" rIns="91269" bIns="45634" rtlCol="0" anchor="b"/>
          <a:lstStyle>
            <a:lvl1pPr algn="r">
              <a:defRPr sz="1200"/>
            </a:lvl1pPr>
          </a:lstStyle>
          <a:p>
            <a:fld id="{33506EE2-9C76-41B0-9538-25836FDE32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88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64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76313" y="1238250"/>
            <a:ext cx="4846637" cy="33543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5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8334" y="9553840"/>
            <a:ext cx="2971841" cy="50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85" tIns="46898" rIns="93785" bIns="46898" anchor="b"/>
          <a:lstStyle>
            <a:lvl1pPr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19960" eaLnBrk="1" hangingPunct="1">
              <a:spcBef>
                <a:spcPct val="0"/>
              </a:spcBef>
              <a:defRPr/>
            </a:pPr>
            <a:fld id="{0D8B9692-409D-4C6F-9AF1-A77C7D56AAAD}" type="slidenum">
              <a:rPr lang="ru-RU" alt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r" defTabSz="919960" eaLnBrk="1" hangingPunct="1">
                <a:spcBef>
                  <a:spcPct val="0"/>
                </a:spcBef>
                <a:defRPr/>
              </a:pPr>
              <a:t>2</a:t>
            </a:fld>
            <a:endParaRPr lang="ru-RU" altLang="ru-RU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1200" y="757238"/>
            <a:ext cx="5446713" cy="37703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85" y="4777801"/>
            <a:ext cx="5489407" cy="45245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785" tIns="46898" rIns="93785" bIns="4689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3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8334" y="9553840"/>
            <a:ext cx="2971841" cy="50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85" tIns="46898" rIns="93785" bIns="46898" anchor="b"/>
          <a:lstStyle>
            <a:lvl1pPr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19960" eaLnBrk="1" hangingPunct="1">
              <a:spcBef>
                <a:spcPct val="0"/>
              </a:spcBef>
              <a:defRPr/>
            </a:pPr>
            <a:fld id="{0D8B9692-409D-4C6F-9AF1-A77C7D56AAAD}" type="slidenum">
              <a:rPr lang="ru-RU" alt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r" defTabSz="919960" eaLnBrk="1" hangingPunct="1">
                <a:spcBef>
                  <a:spcPct val="0"/>
                </a:spcBef>
                <a:defRPr/>
              </a:pPr>
              <a:t>3</a:t>
            </a:fld>
            <a:endParaRPr lang="ru-RU" altLang="ru-RU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1200" y="757238"/>
            <a:ext cx="5446713" cy="37703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85" y="4777801"/>
            <a:ext cx="5489407" cy="45245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785" tIns="46898" rIns="93785" bIns="4689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7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8334" y="9553840"/>
            <a:ext cx="2971841" cy="50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85" tIns="46898" rIns="93785" bIns="46898" anchor="b"/>
          <a:lstStyle>
            <a:lvl1pPr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19960" eaLnBrk="1" hangingPunct="1">
              <a:spcBef>
                <a:spcPct val="0"/>
              </a:spcBef>
              <a:defRPr/>
            </a:pPr>
            <a:fld id="{0D8B9692-409D-4C6F-9AF1-A77C7D56AAAD}" type="slidenum">
              <a:rPr lang="ru-RU" alt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r" defTabSz="919960" eaLnBrk="1" hangingPunct="1">
                <a:spcBef>
                  <a:spcPct val="0"/>
                </a:spcBef>
                <a:defRPr/>
              </a:pPr>
              <a:t>4</a:t>
            </a:fld>
            <a:endParaRPr lang="ru-RU" altLang="ru-RU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1200" y="757238"/>
            <a:ext cx="5446713" cy="37703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85" y="4777801"/>
            <a:ext cx="5489407" cy="45245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785" tIns="46898" rIns="93785" bIns="4689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3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6" y="2130444"/>
            <a:ext cx="842010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2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9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2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5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2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6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2FDF7B-7E58-4945-B65D-37ADB212784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22581-FCDC-41C9-822B-D42157705E8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73E341-BB29-405C-B4E0-91285299CBE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5450A-15DD-44DA-960C-E2B8118BAE6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5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56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7" y="274656"/>
            <a:ext cx="6521451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B66F14-97A6-4BF2-B6F8-2E2114C6F32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B6FB0-308A-4B80-9B80-D5EB934B7D4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1BE5EE-2615-413B-9818-3550719A10B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559224" y="6456607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2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11" y="4406917"/>
            <a:ext cx="8420101" cy="1362075"/>
          </a:xfrm>
        </p:spPr>
        <p:txBody>
          <a:bodyPr anchor="t"/>
          <a:lstStyle>
            <a:lvl1pPr algn="l">
              <a:defRPr sz="3789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11" y="2906713"/>
            <a:ext cx="8420101" cy="1500187"/>
          </a:xfrm>
        </p:spPr>
        <p:txBody>
          <a:bodyPr anchor="b"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43316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866330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299494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4pPr>
            <a:lvl5pPr marL="1732659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5pPr>
            <a:lvl6pPr marL="2165824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6pPr>
            <a:lvl7pPr marL="2598989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7pPr>
            <a:lvl8pPr marL="3032155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8pPr>
            <a:lvl9pPr marL="3465320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5DCD3-B728-4CCC-83D8-BBCA6F9C2BC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559224" y="6456607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4" y="1600206"/>
            <a:ext cx="4375150" cy="4525963"/>
          </a:xfrm>
        </p:spPr>
        <p:txBody>
          <a:bodyPr/>
          <a:lstStyle>
            <a:lvl1pPr>
              <a:defRPr sz="2653"/>
            </a:lvl1pPr>
            <a:lvl2pPr>
              <a:defRPr sz="2274"/>
            </a:lvl2pPr>
            <a:lvl3pPr>
              <a:defRPr sz="189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2" y="1600206"/>
            <a:ext cx="4375150" cy="4525963"/>
          </a:xfrm>
        </p:spPr>
        <p:txBody>
          <a:bodyPr/>
          <a:lstStyle>
            <a:lvl1pPr>
              <a:defRPr sz="2653"/>
            </a:lvl1pPr>
            <a:lvl2pPr>
              <a:defRPr sz="2274"/>
            </a:lvl2pPr>
            <a:lvl3pPr>
              <a:defRPr sz="189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9658F-10BE-4023-AA4E-7953215B016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559224" y="6456607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01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6" y="1535113"/>
            <a:ext cx="4376869" cy="639763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64" indent="0">
              <a:buNone/>
              <a:defRPr sz="1896" b="1"/>
            </a:lvl2pPr>
            <a:lvl3pPr marL="866330" indent="0">
              <a:buNone/>
              <a:defRPr sz="1706" b="1"/>
            </a:lvl3pPr>
            <a:lvl4pPr marL="1299494" indent="0">
              <a:buNone/>
              <a:defRPr sz="1517" b="1"/>
            </a:lvl4pPr>
            <a:lvl5pPr marL="1732659" indent="0">
              <a:buNone/>
              <a:defRPr sz="1517" b="1"/>
            </a:lvl5pPr>
            <a:lvl6pPr marL="2165824" indent="0">
              <a:buNone/>
              <a:defRPr sz="1517" b="1"/>
            </a:lvl6pPr>
            <a:lvl7pPr marL="2598989" indent="0">
              <a:buNone/>
              <a:defRPr sz="1517" b="1"/>
            </a:lvl7pPr>
            <a:lvl8pPr marL="3032155" indent="0">
              <a:buNone/>
              <a:defRPr sz="1517" b="1"/>
            </a:lvl8pPr>
            <a:lvl9pPr marL="3465320" indent="0">
              <a:buNone/>
              <a:defRPr sz="151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6" y="2174875"/>
            <a:ext cx="4376869" cy="3951288"/>
          </a:xfrm>
        </p:spPr>
        <p:txBody>
          <a:bodyPr/>
          <a:lstStyle>
            <a:lvl1pPr>
              <a:defRPr sz="2274"/>
            </a:lvl1pPr>
            <a:lvl2pPr>
              <a:defRPr sz="1896"/>
            </a:lvl2pPr>
            <a:lvl3pPr>
              <a:defRPr sz="1706"/>
            </a:lvl3pPr>
            <a:lvl4pPr>
              <a:defRPr sz="1517"/>
            </a:lvl4pPr>
            <a:lvl5pPr>
              <a:defRPr sz="1517"/>
            </a:lvl5pPr>
            <a:lvl6pPr>
              <a:defRPr sz="1517"/>
            </a:lvl6pPr>
            <a:lvl7pPr>
              <a:defRPr sz="1517"/>
            </a:lvl7pPr>
            <a:lvl8pPr>
              <a:defRPr sz="1517"/>
            </a:lvl8pPr>
            <a:lvl9pPr>
              <a:defRPr sz="151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6" y="1535113"/>
            <a:ext cx="4378590" cy="639763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64" indent="0">
              <a:buNone/>
              <a:defRPr sz="1896" b="1"/>
            </a:lvl2pPr>
            <a:lvl3pPr marL="866330" indent="0">
              <a:buNone/>
              <a:defRPr sz="1706" b="1"/>
            </a:lvl3pPr>
            <a:lvl4pPr marL="1299494" indent="0">
              <a:buNone/>
              <a:defRPr sz="1517" b="1"/>
            </a:lvl4pPr>
            <a:lvl5pPr marL="1732659" indent="0">
              <a:buNone/>
              <a:defRPr sz="1517" b="1"/>
            </a:lvl5pPr>
            <a:lvl6pPr marL="2165824" indent="0">
              <a:buNone/>
              <a:defRPr sz="1517" b="1"/>
            </a:lvl6pPr>
            <a:lvl7pPr marL="2598989" indent="0">
              <a:buNone/>
              <a:defRPr sz="1517" b="1"/>
            </a:lvl7pPr>
            <a:lvl8pPr marL="3032155" indent="0">
              <a:buNone/>
              <a:defRPr sz="1517" b="1"/>
            </a:lvl8pPr>
            <a:lvl9pPr marL="3465320" indent="0">
              <a:buNone/>
              <a:defRPr sz="151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6" y="2174875"/>
            <a:ext cx="4378590" cy="3951288"/>
          </a:xfrm>
        </p:spPr>
        <p:txBody>
          <a:bodyPr/>
          <a:lstStyle>
            <a:lvl1pPr>
              <a:defRPr sz="2274"/>
            </a:lvl1pPr>
            <a:lvl2pPr>
              <a:defRPr sz="1896"/>
            </a:lvl2pPr>
            <a:lvl3pPr>
              <a:defRPr sz="1706"/>
            </a:lvl3pPr>
            <a:lvl4pPr>
              <a:defRPr sz="1517"/>
            </a:lvl4pPr>
            <a:lvl5pPr>
              <a:defRPr sz="1517"/>
            </a:lvl5pPr>
            <a:lvl6pPr>
              <a:defRPr sz="1517"/>
            </a:lvl6pPr>
            <a:lvl7pPr>
              <a:defRPr sz="1517"/>
            </a:lvl7pPr>
            <a:lvl8pPr>
              <a:defRPr sz="1517"/>
            </a:lvl8pPr>
            <a:lvl9pPr>
              <a:defRPr sz="151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2111B7-6D08-4C2E-A49E-6063D6FFA4F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559224" y="6456607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47BFA9-EA94-4B01-BAC6-7DB28B58250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559224" y="6456607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67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F10C9-3F39-48E8-B599-91519AB016B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559224" y="6456607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2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7" cy="1162051"/>
          </a:xfrm>
        </p:spPr>
        <p:txBody>
          <a:bodyPr anchor="b"/>
          <a:lstStyle>
            <a:lvl1pPr algn="l">
              <a:defRPr sz="1896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4" y="273069"/>
            <a:ext cx="5537729" cy="5853113"/>
          </a:xfrm>
        </p:spPr>
        <p:txBody>
          <a:bodyPr/>
          <a:lstStyle>
            <a:lvl1pPr>
              <a:defRPr sz="3031"/>
            </a:lvl1pPr>
            <a:lvl2pPr>
              <a:defRPr sz="2653"/>
            </a:lvl2pPr>
            <a:lvl3pPr>
              <a:defRPr sz="2274"/>
            </a:lvl3pPr>
            <a:lvl4pPr>
              <a:defRPr sz="1896"/>
            </a:lvl4pPr>
            <a:lvl5pPr>
              <a:defRPr sz="1896"/>
            </a:lvl5pPr>
            <a:lvl6pPr>
              <a:defRPr sz="1896"/>
            </a:lvl6pPr>
            <a:lvl7pPr>
              <a:defRPr sz="1896"/>
            </a:lvl7pPr>
            <a:lvl8pPr>
              <a:defRPr sz="1896"/>
            </a:lvl8pPr>
            <a:lvl9pPr>
              <a:defRPr sz="189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3" y="1435104"/>
            <a:ext cx="3259007" cy="4691063"/>
          </a:xfrm>
        </p:spPr>
        <p:txBody>
          <a:bodyPr/>
          <a:lstStyle>
            <a:lvl1pPr marL="0" indent="0">
              <a:buNone/>
              <a:defRPr sz="1327"/>
            </a:lvl1pPr>
            <a:lvl2pPr marL="433164" indent="0">
              <a:buNone/>
              <a:defRPr sz="1137"/>
            </a:lvl2pPr>
            <a:lvl3pPr marL="866330" indent="0">
              <a:buNone/>
              <a:defRPr sz="947"/>
            </a:lvl3pPr>
            <a:lvl4pPr marL="1299494" indent="0">
              <a:buNone/>
              <a:defRPr sz="854"/>
            </a:lvl4pPr>
            <a:lvl5pPr marL="1732659" indent="0">
              <a:buNone/>
              <a:defRPr sz="854"/>
            </a:lvl5pPr>
            <a:lvl6pPr marL="2165824" indent="0">
              <a:buNone/>
              <a:defRPr sz="854"/>
            </a:lvl6pPr>
            <a:lvl7pPr marL="2598989" indent="0">
              <a:buNone/>
              <a:defRPr sz="854"/>
            </a:lvl7pPr>
            <a:lvl8pPr marL="3032155" indent="0">
              <a:buNone/>
              <a:defRPr sz="854"/>
            </a:lvl8pPr>
            <a:lvl9pPr marL="3465320" indent="0">
              <a:buNone/>
              <a:defRPr sz="85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36A797-05DC-4FC7-8374-8678CA27C64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559224" y="6456607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6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1896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031"/>
            </a:lvl1pPr>
            <a:lvl2pPr marL="433164" indent="0">
              <a:buNone/>
              <a:defRPr sz="2653"/>
            </a:lvl2pPr>
            <a:lvl3pPr marL="866330" indent="0">
              <a:buNone/>
              <a:defRPr sz="2274"/>
            </a:lvl3pPr>
            <a:lvl4pPr marL="1299494" indent="0">
              <a:buNone/>
              <a:defRPr sz="1896"/>
            </a:lvl4pPr>
            <a:lvl5pPr marL="1732659" indent="0">
              <a:buNone/>
              <a:defRPr sz="1896"/>
            </a:lvl5pPr>
            <a:lvl6pPr marL="2165824" indent="0">
              <a:buNone/>
              <a:defRPr sz="1896"/>
            </a:lvl6pPr>
            <a:lvl7pPr marL="2598989" indent="0">
              <a:buNone/>
              <a:defRPr sz="1896"/>
            </a:lvl7pPr>
            <a:lvl8pPr marL="3032155" indent="0">
              <a:buNone/>
              <a:defRPr sz="1896"/>
            </a:lvl8pPr>
            <a:lvl9pPr marL="3465320" indent="0">
              <a:buNone/>
              <a:defRPr sz="1896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327"/>
            </a:lvl1pPr>
            <a:lvl2pPr marL="433164" indent="0">
              <a:buNone/>
              <a:defRPr sz="1137"/>
            </a:lvl2pPr>
            <a:lvl3pPr marL="866330" indent="0">
              <a:buNone/>
              <a:defRPr sz="947"/>
            </a:lvl3pPr>
            <a:lvl4pPr marL="1299494" indent="0">
              <a:buNone/>
              <a:defRPr sz="854"/>
            </a:lvl4pPr>
            <a:lvl5pPr marL="1732659" indent="0">
              <a:buNone/>
              <a:defRPr sz="854"/>
            </a:lvl5pPr>
            <a:lvl6pPr marL="2165824" indent="0">
              <a:buNone/>
              <a:defRPr sz="854"/>
            </a:lvl6pPr>
            <a:lvl7pPr marL="2598989" indent="0">
              <a:buNone/>
              <a:defRPr sz="854"/>
            </a:lvl7pPr>
            <a:lvl8pPr marL="3032155" indent="0">
              <a:buNone/>
              <a:defRPr sz="854"/>
            </a:lvl8pPr>
            <a:lvl9pPr marL="3465320" indent="0">
              <a:buNone/>
              <a:defRPr sz="85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52E41-FD87-4852-88D4-0F6D313D5AA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983A3-5310-42EB-8B88-09E0EC1FFB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1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4" y="635636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FEA7B4-4BBD-4906-B9F7-0E37D747C72D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03.11.2020</a:t>
            </a:fld>
            <a:endParaRPr lang="ru-RU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2" y="635636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4" y="635636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C926C0-738E-4B1E-88C6-AC445093ED09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866330" rtl="0" eaLnBrk="1" latinLnBrk="0" hangingPunct="1"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874" indent="-324874" algn="l" defTabSz="866330" rtl="0" eaLnBrk="1" latinLnBrk="0" hangingPunct="1">
        <a:spcBef>
          <a:spcPct val="20000"/>
        </a:spcBef>
        <a:buFont typeface="Arial" pitchFamily="34" charset="0"/>
        <a:buChar char="•"/>
        <a:defRPr sz="3031" kern="1200">
          <a:solidFill>
            <a:schemeClr val="tx1"/>
          </a:solidFill>
          <a:latin typeface="+mn-lt"/>
          <a:ea typeface="+mn-ea"/>
          <a:cs typeface="+mn-cs"/>
        </a:defRPr>
      </a:lvl1pPr>
      <a:lvl2pPr marL="703894" indent="-270729" algn="l" defTabSz="866330" rtl="0" eaLnBrk="1" latinLnBrk="0" hangingPunct="1">
        <a:spcBef>
          <a:spcPct val="20000"/>
        </a:spcBef>
        <a:buFont typeface="Arial" pitchFamily="34" charset="0"/>
        <a:buChar char="–"/>
        <a:defRPr sz="2653" kern="1200">
          <a:solidFill>
            <a:schemeClr val="tx1"/>
          </a:solidFill>
          <a:latin typeface="+mn-lt"/>
          <a:ea typeface="+mn-ea"/>
          <a:cs typeface="+mn-cs"/>
        </a:defRPr>
      </a:lvl2pPr>
      <a:lvl3pPr marL="1082912" indent="-216583" algn="l" defTabSz="866330" rtl="0" eaLnBrk="1" latinLnBrk="0" hangingPunct="1">
        <a:spcBef>
          <a:spcPct val="20000"/>
        </a:spcBef>
        <a:buFont typeface="Arial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3pPr>
      <a:lvl4pPr marL="1516077" indent="-216583" algn="l" defTabSz="866330" rtl="0" eaLnBrk="1" latinLnBrk="0" hangingPunct="1">
        <a:spcBef>
          <a:spcPct val="20000"/>
        </a:spcBef>
        <a:buFont typeface="Arial" pitchFamily="34" charset="0"/>
        <a:buChar char="–"/>
        <a:defRPr sz="1896" kern="1200">
          <a:solidFill>
            <a:schemeClr val="tx1"/>
          </a:solidFill>
          <a:latin typeface="+mn-lt"/>
          <a:ea typeface="+mn-ea"/>
          <a:cs typeface="+mn-cs"/>
        </a:defRPr>
      </a:lvl4pPr>
      <a:lvl5pPr marL="1949242" indent="-216583" algn="l" defTabSz="866330" rtl="0" eaLnBrk="1" latinLnBrk="0" hangingPunct="1">
        <a:spcBef>
          <a:spcPct val="20000"/>
        </a:spcBef>
        <a:buFont typeface="Arial" pitchFamily="34" charset="0"/>
        <a:buChar char="»"/>
        <a:defRPr sz="1896" kern="1200">
          <a:solidFill>
            <a:schemeClr val="tx1"/>
          </a:solidFill>
          <a:latin typeface="+mn-lt"/>
          <a:ea typeface="+mn-ea"/>
          <a:cs typeface="+mn-cs"/>
        </a:defRPr>
      </a:lvl5pPr>
      <a:lvl6pPr marL="2382406" indent="-216583" algn="l" defTabSz="866330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6pPr>
      <a:lvl7pPr marL="2815574" indent="-216583" algn="l" defTabSz="866330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7pPr>
      <a:lvl8pPr marL="3248738" indent="-216583" algn="l" defTabSz="866330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8pPr>
      <a:lvl9pPr marL="3681903" indent="-216583" algn="l" defTabSz="866330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6633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64" algn="l" defTabSz="86633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30" algn="l" defTabSz="86633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494" algn="l" defTabSz="86633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659" algn="l" defTabSz="86633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824" algn="l" defTabSz="86633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8989" algn="l" defTabSz="86633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155" algn="l" defTabSz="86633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320" algn="l" defTabSz="866330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13244" y="556583"/>
            <a:ext cx="8645151" cy="69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СЕКРЕТАРИАТОМ ГУБЕРНАТОРА ТВЕРСКОЙ ОБЛАСТИ АППАРАТА ПРАВИТЕЛЬСТВА ТВЕРСКОЙ ОБЛАСТИ</a:t>
            </a:r>
          </a:p>
          <a:p>
            <a:pPr>
              <a:defRPr/>
            </a:pPr>
            <a:endParaRPr lang="ru-RU" sz="1097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901229" y="2332066"/>
            <a:ext cx="8585142" cy="19870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3900" b="1" dirty="0">
                <a:latin typeface="Times New Roman" pitchFamily="18" charset="0"/>
                <a:cs typeface="Times New Roman" pitchFamily="18" charset="0"/>
              </a:rPr>
              <a:t>Формирование рабочего плана Губернатора Тверской области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3467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80869" y="343326"/>
            <a:ext cx="780000" cy="968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79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06500" y="6404173"/>
            <a:ext cx="360800" cy="296664"/>
          </a:xfrm>
        </p:spPr>
        <p:txBody>
          <a:bodyPr/>
          <a:lstStyle/>
          <a:p>
            <a:pPr defTabSz="6290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517" dirty="0"/>
              <a:t>2</a:t>
            </a:r>
          </a:p>
        </p:txBody>
      </p:sp>
      <p:sp>
        <p:nvSpPr>
          <p:cNvPr id="8" name="Прямоугольник 12"/>
          <p:cNvSpPr>
            <a:spLocks noChangeArrowheads="1"/>
          </p:cNvSpPr>
          <p:nvPr/>
        </p:nvSpPr>
        <p:spPr bwMode="auto">
          <a:xfrm>
            <a:off x="1102441" y="573781"/>
            <a:ext cx="82350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ПРАВОВЫЕ ОСНОВЫ ПЛАНИРОВАНИЯ</a:t>
            </a:r>
          </a:p>
        </p:txBody>
      </p:sp>
      <p:sp>
        <p:nvSpPr>
          <p:cNvPr id="2" name="TextBox 1"/>
          <p:cNvSpPr txBox="1"/>
          <p:nvPr/>
        </p:nvSpPr>
        <p:spPr>
          <a:xfrm flipV="1">
            <a:off x="7176247" y="5844983"/>
            <a:ext cx="8914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02440" y="2121331"/>
            <a:ext cx="8384459" cy="43144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ru-RU" sz="2167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Нормативно-правовые акты, регламентирующие деятельность:</a:t>
            </a:r>
          </a:p>
          <a:p>
            <a:pPr marL="309553" indent="-309553" algn="just">
              <a:lnSpc>
                <a:spcPct val="95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Регламент Правительства Тверской области, утвержденный постановлением Губернатора Тверской области от 02.08.2018 </a:t>
            </a:r>
            <a:r>
              <a:rPr lang="ru-RU" sz="195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№75-пг</a:t>
            </a:r>
          </a:p>
          <a:p>
            <a:pPr marL="309553" indent="-309553" algn="just">
              <a:lnSpc>
                <a:spcPct val="95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Губернатора Тверской области от 09.11.2011 </a:t>
            </a:r>
            <a:r>
              <a:rPr lang="ru-RU" sz="195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№63-пг </a:t>
            </a:r>
          </a:p>
          <a:p>
            <a:pPr indent="287197" algn="just">
              <a:lnSpc>
                <a:spcPct val="95000"/>
              </a:lnSpc>
              <a:spcBef>
                <a:spcPts val="1000"/>
              </a:spcBef>
            </a:pPr>
            <a:r>
              <a:rPr lang="ru-RU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 аппарате Правительства Тверской области»</a:t>
            </a:r>
          </a:p>
          <a:p>
            <a:pPr marL="309553" indent="-309553" algn="just">
              <a:lnSpc>
                <a:spcPct val="95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Губернатора Тверской области от 25.11.2011</a:t>
            </a:r>
            <a:r>
              <a:rPr lang="ru-RU" sz="195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№72-пг </a:t>
            </a:r>
            <a:r>
              <a:rPr lang="ru-RU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 управлении секретариатом Губернатора Тверской области аппарата Правительства Тверской области»</a:t>
            </a:r>
          </a:p>
          <a:p>
            <a:pPr marL="309553" indent="-309553" algn="just">
              <a:lnSpc>
                <a:spcPct val="95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проведения официальных мероприятий с участием Губернатора Тверской области, утвержденный Распоряжением Губернатора Тверской области от 07.05.2018 </a:t>
            </a:r>
            <a:r>
              <a:rPr lang="ru-RU" sz="195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№200-рг</a:t>
            </a:r>
          </a:p>
          <a:p>
            <a:pPr marL="309553" indent="-309553" algn="just">
              <a:lnSpc>
                <a:spcPct val="95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Поручение Губернатора Тверской области от 13.04.2016 </a:t>
            </a:r>
            <a:r>
              <a:rPr lang="ru-RU" sz="195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№7-гп</a:t>
            </a:r>
            <a:endParaRPr lang="ru-RU" sz="1950" b="1" dirty="0">
              <a:solidFill>
                <a:srgbClr val="0028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02441" y="1228297"/>
            <a:ext cx="8384459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планирования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повышение эффективности работы </a:t>
            </a:r>
          </a:p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эффективного планирования рабочего времени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12915" y="318272"/>
            <a:ext cx="780000" cy="968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75305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15663" y="6385662"/>
            <a:ext cx="360800" cy="296664"/>
          </a:xfrm>
        </p:spPr>
        <p:txBody>
          <a:bodyPr/>
          <a:lstStyle/>
          <a:p>
            <a:pPr defTabSz="6290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517" dirty="0"/>
              <a:t>3</a:t>
            </a:r>
          </a:p>
        </p:txBody>
      </p:sp>
      <p:sp>
        <p:nvSpPr>
          <p:cNvPr id="8" name="Прямоугольник 12"/>
          <p:cNvSpPr>
            <a:spLocks noChangeArrowheads="1"/>
          </p:cNvSpPr>
          <p:nvPr/>
        </p:nvSpPr>
        <p:spPr bwMode="auto">
          <a:xfrm>
            <a:off x="1144017" y="595389"/>
            <a:ext cx="8339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ПЛАНИРОВАНИЯ</a:t>
            </a:r>
          </a:p>
        </p:txBody>
      </p:sp>
      <p:sp>
        <p:nvSpPr>
          <p:cNvPr id="2" name="TextBox 1"/>
          <p:cNvSpPr txBox="1"/>
          <p:nvPr/>
        </p:nvSpPr>
        <p:spPr>
          <a:xfrm flipV="1">
            <a:off x="7176247" y="5844983"/>
            <a:ext cx="8914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64017" y="311306"/>
            <a:ext cx="780000" cy="968277"/>
          </a:xfrm>
          <a:prstGeom prst="rect">
            <a:avLst/>
          </a:prstGeom>
          <a:noFill/>
        </p:spPr>
      </p:pic>
      <p:grpSp>
        <p:nvGrpSpPr>
          <p:cNvPr id="4" name="Группа 3"/>
          <p:cNvGrpSpPr/>
          <p:nvPr/>
        </p:nvGrpSpPr>
        <p:grpSpPr>
          <a:xfrm>
            <a:off x="1144017" y="1217295"/>
            <a:ext cx="8342078" cy="3172350"/>
            <a:chOff x="1185526" y="-1284015"/>
            <a:chExt cx="8342078" cy="3172350"/>
          </a:xfrm>
        </p:grpSpPr>
        <p:sp>
          <p:nvSpPr>
            <p:cNvPr id="7" name="Полилиния 6"/>
            <p:cNvSpPr/>
            <p:nvPr/>
          </p:nvSpPr>
          <p:spPr>
            <a:xfrm>
              <a:off x="6108500" y="-1279814"/>
              <a:ext cx="3419104" cy="549194"/>
            </a:xfrm>
            <a:custGeom>
              <a:avLst/>
              <a:gdLst>
                <a:gd name="connsiteX0" fmla="*/ 0 w 4197796"/>
                <a:gd name="connsiteY0" fmla="*/ 54919 h 549194"/>
                <a:gd name="connsiteX1" fmla="*/ 54919 w 4197796"/>
                <a:gd name="connsiteY1" fmla="*/ 0 h 549194"/>
                <a:gd name="connsiteX2" fmla="*/ 4142877 w 4197796"/>
                <a:gd name="connsiteY2" fmla="*/ 0 h 549194"/>
                <a:gd name="connsiteX3" fmla="*/ 4197796 w 4197796"/>
                <a:gd name="connsiteY3" fmla="*/ 54919 h 549194"/>
                <a:gd name="connsiteX4" fmla="*/ 4197796 w 4197796"/>
                <a:gd name="connsiteY4" fmla="*/ 494275 h 549194"/>
                <a:gd name="connsiteX5" fmla="*/ 4142877 w 4197796"/>
                <a:gd name="connsiteY5" fmla="*/ 549194 h 549194"/>
                <a:gd name="connsiteX6" fmla="*/ 54919 w 4197796"/>
                <a:gd name="connsiteY6" fmla="*/ 549194 h 549194"/>
                <a:gd name="connsiteX7" fmla="*/ 0 w 4197796"/>
                <a:gd name="connsiteY7" fmla="*/ 494275 h 549194"/>
                <a:gd name="connsiteX8" fmla="*/ 0 w 4197796"/>
                <a:gd name="connsiteY8" fmla="*/ 54919 h 54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7796" h="549194">
                  <a:moveTo>
                    <a:pt x="0" y="54919"/>
                  </a:moveTo>
                  <a:cubicBezTo>
                    <a:pt x="0" y="24588"/>
                    <a:pt x="24588" y="0"/>
                    <a:pt x="54919" y="0"/>
                  </a:cubicBezTo>
                  <a:lnTo>
                    <a:pt x="4142877" y="0"/>
                  </a:lnTo>
                  <a:cubicBezTo>
                    <a:pt x="4173208" y="0"/>
                    <a:pt x="4197796" y="24588"/>
                    <a:pt x="4197796" y="54919"/>
                  </a:cubicBezTo>
                  <a:lnTo>
                    <a:pt x="4197796" y="494275"/>
                  </a:lnTo>
                  <a:cubicBezTo>
                    <a:pt x="4197796" y="524606"/>
                    <a:pt x="4173208" y="549194"/>
                    <a:pt x="4142877" y="549194"/>
                  </a:cubicBezTo>
                  <a:lnTo>
                    <a:pt x="54919" y="549194"/>
                  </a:lnTo>
                  <a:cubicBezTo>
                    <a:pt x="24588" y="549194"/>
                    <a:pt x="0" y="524606"/>
                    <a:pt x="0" y="494275"/>
                  </a:cubicBezTo>
                  <a:lnTo>
                    <a:pt x="0" y="5491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045" tIns="56725" rIns="77045" bIns="56725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КРАТКОСРОЧНОЕ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6108500" y="-624163"/>
              <a:ext cx="3109985" cy="827894"/>
            </a:xfrm>
            <a:custGeom>
              <a:avLst/>
              <a:gdLst>
                <a:gd name="connsiteX0" fmla="*/ 0 w 3325961"/>
                <a:gd name="connsiteY0" fmla="*/ 74941 h 749411"/>
                <a:gd name="connsiteX1" fmla="*/ 74941 w 3325961"/>
                <a:gd name="connsiteY1" fmla="*/ 0 h 749411"/>
                <a:gd name="connsiteX2" fmla="*/ 3251020 w 3325961"/>
                <a:gd name="connsiteY2" fmla="*/ 0 h 749411"/>
                <a:gd name="connsiteX3" fmla="*/ 3325961 w 3325961"/>
                <a:gd name="connsiteY3" fmla="*/ 74941 h 749411"/>
                <a:gd name="connsiteX4" fmla="*/ 3325961 w 3325961"/>
                <a:gd name="connsiteY4" fmla="*/ 674470 h 749411"/>
                <a:gd name="connsiteX5" fmla="*/ 3251020 w 3325961"/>
                <a:gd name="connsiteY5" fmla="*/ 749411 h 749411"/>
                <a:gd name="connsiteX6" fmla="*/ 74941 w 3325961"/>
                <a:gd name="connsiteY6" fmla="*/ 749411 h 749411"/>
                <a:gd name="connsiteX7" fmla="*/ 0 w 3325961"/>
                <a:gd name="connsiteY7" fmla="*/ 674470 h 749411"/>
                <a:gd name="connsiteX8" fmla="*/ 0 w 3325961"/>
                <a:gd name="connsiteY8" fmla="*/ 74941 h 74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5961" h="749411">
                  <a:moveTo>
                    <a:pt x="0" y="74941"/>
                  </a:moveTo>
                  <a:cubicBezTo>
                    <a:pt x="0" y="33552"/>
                    <a:pt x="33552" y="0"/>
                    <a:pt x="74941" y="0"/>
                  </a:cubicBezTo>
                  <a:lnTo>
                    <a:pt x="3251020" y="0"/>
                  </a:lnTo>
                  <a:cubicBezTo>
                    <a:pt x="3292409" y="0"/>
                    <a:pt x="3325961" y="33552"/>
                    <a:pt x="3325961" y="74941"/>
                  </a:cubicBezTo>
                  <a:lnTo>
                    <a:pt x="3325961" y="674470"/>
                  </a:lnTo>
                  <a:cubicBezTo>
                    <a:pt x="3325961" y="715859"/>
                    <a:pt x="3292409" y="749411"/>
                    <a:pt x="3251020" y="749411"/>
                  </a:cubicBezTo>
                  <a:lnTo>
                    <a:pt x="74941" y="749411"/>
                  </a:lnTo>
                  <a:cubicBezTo>
                    <a:pt x="33552" y="749411"/>
                    <a:pt x="0" y="715859"/>
                    <a:pt x="0" y="674470"/>
                  </a:cubicBezTo>
                  <a:lnTo>
                    <a:pt x="0" y="74941"/>
                  </a:lnTo>
                  <a:close/>
                </a:path>
              </a:pathLst>
            </a:custGeom>
            <a:ln>
              <a:solidFill>
                <a:srgbClr val="8064A2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429" tIns="42269" rIns="52429" bIns="42269" numCol="1" spcCol="1270" anchor="ctr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ru-RU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Рабочий График </a:t>
              </a:r>
            </a:p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ru-RU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Губернатора Тверской области </a:t>
              </a:r>
            </a:p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ru-RU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 электронном календаре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6108500" y="1356024"/>
              <a:ext cx="3109985" cy="532311"/>
            </a:xfrm>
            <a:custGeom>
              <a:avLst/>
              <a:gdLst>
                <a:gd name="connsiteX0" fmla="*/ 0 w 3282928"/>
                <a:gd name="connsiteY0" fmla="*/ 75250 h 752498"/>
                <a:gd name="connsiteX1" fmla="*/ 75250 w 3282928"/>
                <a:gd name="connsiteY1" fmla="*/ 0 h 752498"/>
                <a:gd name="connsiteX2" fmla="*/ 3207678 w 3282928"/>
                <a:gd name="connsiteY2" fmla="*/ 0 h 752498"/>
                <a:gd name="connsiteX3" fmla="*/ 3282928 w 3282928"/>
                <a:gd name="connsiteY3" fmla="*/ 75250 h 752498"/>
                <a:gd name="connsiteX4" fmla="*/ 3282928 w 3282928"/>
                <a:gd name="connsiteY4" fmla="*/ 677248 h 752498"/>
                <a:gd name="connsiteX5" fmla="*/ 3207678 w 3282928"/>
                <a:gd name="connsiteY5" fmla="*/ 752498 h 752498"/>
                <a:gd name="connsiteX6" fmla="*/ 75250 w 3282928"/>
                <a:gd name="connsiteY6" fmla="*/ 752498 h 752498"/>
                <a:gd name="connsiteX7" fmla="*/ 0 w 3282928"/>
                <a:gd name="connsiteY7" fmla="*/ 677248 h 752498"/>
                <a:gd name="connsiteX8" fmla="*/ 0 w 3282928"/>
                <a:gd name="connsiteY8" fmla="*/ 75250 h 75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2928" h="752498">
                  <a:moveTo>
                    <a:pt x="0" y="75250"/>
                  </a:moveTo>
                  <a:cubicBezTo>
                    <a:pt x="0" y="33691"/>
                    <a:pt x="33691" y="0"/>
                    <a:pt x="75250" y="0"/>
                  </a:cubicBezTo>
                  <a:lnTo>
                    <a:pt x="3207678" y="0"/>
                  </a:lnTo>
                  <a:cubicBezTo>
                    <a:pt x="3249237" y="0"/>
                    <a:pt x="3282928" y="33691"/>
                    <a:pt x="3282928" y="75250"/>
                  </a:cubicBezTo>
                  <a:lnTo>
                    <a:pt x="3282928" y="677248"/>
                  </a:lnTo>
                  <a:cubicBezTo>
                    <a:pt x="3282928" y="718807"/>
                    <a:pt x="3249237" y="752498"/>
                    <a:pt x="3207678" y="752498"/>
                  </a:cubicBezTo>
                  <a:lnTo>
                    <a:pt x="75250" y="752498"/>
                  </a:lnTo>
                  <a:cubicBezTo>
                    <a:pt x="33691" y="752498"/>
                    <a:pt x="0" y="718807"/>
                    <a:pt x="0" y="677248"/>
                  </a:cubicBezTo>
                  <a:lnTo>
                    <a:pt x="0" y="75250"/>
                  </a:lnTo>
                  <a:close/>
                </a:path>
              </a:pathLst>
            </a:custGeom>
            <a:ln>
              <a:solidFill>
                <a:srgbClr val="8064A2"/>
              </a:solidFill>
            </a:ln>
          </p:spPr>
          <p:style>
            <a:lnRef idx="2">
              <a:schemeClr val="accent3">
                <a:hueOff val="2812566"/>
                <a:satOff val="-4220"/>
                <a:lumOff val="-68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520" tIns="42360" rIns="52520" bIns="42360" numCol="1" spcCol="127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Ежедневный рабочий график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Губернатора Тверской области</a:t>
              </a:r>
              <a:endParaRPr lang="ru-RU" sz="1800" kern="12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1185526" y="-1284015"/>
              <a:ext cx="3608957" cy="553395"/>
            </a:xfrm>
            <a:custGeom>
              <a:avLst/>
              <a:gdLst>
                <a:gd name="connsiteX0" fmla="*/ 0 w 3728511"/>
                <a:gd name="connsiteY0" fmla="*/ 55340 h 553395"/>
                <a:gd name="connsiteX1" fmla="*/ 55340 w 3728511"/>
                <a:gd name="connsiteY1" fmla="*/ 0 h 553395"/>
                <a:gd name="connsiteX2" fmla="*/ 3673172 w 3728511"/>
                <a:gd name="connsiteY2" fmla="*/ 0 h 553395"/>
                <a:gd name="connsiteX3" fmla="*/ 3728512 w 3728511"/>
                <a:gd name="connsiteY3" fmla="*/ 55340 h 553395"/>
                <a:gd name="connsiteX4" fmla="*/ 3728511 w 3728511"/>
                <a:gd name="connsiteY4" fmla="*/ 498056 h 553395"/>
                <a:gd name="connsiteX5" fmla="*/ 3673171 w 3728511"/>
                <a:gd name="connsiteY5" fmla="*/ 553396 h 553395"/>
                <a:gd name="connsiteX6" fmla="*/ 55340 w 3728511"/>
                <a:gd name="connsiteY6" fmla="*/ 553395 h 553395"/>
                <a:gd name="connsiteX7" fmla="*/ 0 w 3728511"/>
                <a:gd name="connsiteY7" fmla="*/ 498055 h 553395"/>
                <a:gd name="connsiteX8" fmla="*/ 0 w 3728511"/>
                <a:gd name="connsiteY8" fmla="*/ 55340 h 55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8511" h="553395">
                  <a:moveTo>
                    <a:pt x="0" y="55340"/>
                  </a:moveTo>
                  <a:cubicBezTo>
                    <a:pt x="0" y="24777"/>
                    <a:pt x="24777" y="0"/>
                    <a:pt x="55340" y="0"/>
                  </a:cubicBezTo>
                  <a:lnTo>
                    <a:pt x="3673172" y="0"/>
                  </a:lnTo>
                  <a:cubicBezTo>
                    <a:pt x="3703735" y="0"/>
                    <a:pt x="3728512" y="24777"/>
                    <a:pt x="3728512" y="55340"/>
                  </a:cubicBezTo>
                  <a:cubicBezTo>
                    <a:pt x="3728512" y="202912"/>
                    <a:pt x="3728511" y="350484"/>
                    <a:pt x="3728511" y="498056"/>
                  </a:cubicBezTo>
                  <a:cubicBezTo>
                    <a:pt x="3728511" y="528619"/>
                    <a:pt x="3703734" y="553396"/>
                    <a:pt x="3673171" y="553396"/>
                  </a:cubicBezTo>
                  <a:lnTo>
                    <a:pt x="55340" y="553395"/>
                  </a:lnTo>
                  <a:cubicBezTo>
                    <a:pt x="24777" y="553395"/>
                    <a:pt x="0" y="528618"/>
                    <a:pt x="0" y="498055"/>
                  </a:cubicBezTo>
                  <a:lnTo>
                    <a:pt x="0" y="553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168" tIns="56848" rIns="77168" bIns="5684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ДОЛГОСРОЧНОЕ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1467292" y="-619930"/>
              <a:ext cx="3327191" cy="458212"/>
            </a:xfrm>
            <a:custGeom>
              <a:avLst/>
              <a:gdLst>
                <a:gd name="connsiteX0" fmla="*/ 0 w 2924657"/>
                <a:gd name="connsiteY0" fmla="*/ 45821 h 458212"/>
                <a:gd name="connsiteX1" fmla="*/ 45821 w 2924657"/>
                <a:gd name="connsiteY1" fmla="*/ 0 h 458212"/>
                <a:gd name="connsiteX2" fmla="*/ 2878836 w 2924657"/>
                <a:gd name="connsiteY2" fmla="*/ 0 h 458212"/>
                <a:gd name="connsiteX3" fmla="*/ 2924657 w 2924657"/>
                <a:gd name="connsiteY3" fmla="*/ 45821 h 458212"/>
                <a:gd name="connsiteX4" fmla="*/ 2924657 w 2924657"/>
                <a:gd name="connsiteY4" fmla="*/ 412391 h 458212"/>
                <a:gd name="connsiteX5" fmla="*/ 2878836 w 2924657"/>
                <a:gd name="connsiteY5" fmla="*/ 458212 h 458212"/>
                <a:gd name="connsiteX6" fmla="*/ 45821 w 2924657"/>
                <a:gd name="connsiteY6" fmla="*/ 458212 h 458212"/>
                <a:gd name="connsiteX7" fmla="*/ 0 w 2924657"/>
                <a:gd name="connsiteY7" fmla="*/ 412391 h 458212"/>
                <a:gd name="connsiteX8" fmla="*/ 0 w 2924657"/>
                <a:gd name="connsiteY8" fmla="*/ 45821 h 45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4657" h="458212">
                  <a:moveTo>
                    <a:pt x="0" y="45821"/>
                  </a:moveTo>
                  <a:cubicBezTo>
                    <a:pt x="0" y="20515"/>
                    <a:pt x="20515" y="0"/>
                    <a:pt x="45821" y="0"/>
                  </a:cubicBezTo>
                  <a:lnTo>
                    <a:pt x="2878836" y="0"/>
                  </a:lnTo>
                  <a:cubicBezTo>
                    <a:pt x="2904142" y="0"/>
                    <a:pt x="2924657" y="20515"/>
                    <a:pt x="2924657" y="45821"/>
                  </a:cubicBezTo>
                  <a:lnTo>
                    <a:pt x="2924657" y="412391"/>
                  </a:lnTo>
                  <a:cubicBezTo>
                    <a:pt x="2924657" y="437697"/>
                    <a:pt x="2904142" y="458212"/>
                    <a:pt x="2878836" y="458212"/>
                  </a:cubicBezTo>
                  <a:lnTo>
                    <a:pt x="45821" y="458212"/>
                  </a:lnTo>
                  <a:cubicBezTo>
                    <a:pt x="20515" y="458212"/>
                    <a:pt x="0" y="437697"/>
                    <a:pt x="0" y="412391"/>
                  </a:cubicBezTo>
                  <a:lnTo>
                    <a:pt x="0" y="4582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rgbClr val="9BBB59"/>
              </a:solidFill>
            </a:ln>
          </p:spPr>
          <p:style>
            <a:lnRef idx="2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96" tIns="32471" rIns="41996" bIns="32471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ru-RU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План-календарь работы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ru-RU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Губернатора Тверской области</a:t>
              </a:r>
              <a:endParaRPr lang="ru-RU" sz="1800" kern="1200" dirty="0"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20" y="2963819"/>
            <a:ext cx="1181356" cy="66620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91" y="2942478"/>
            <a:ext cx="1205612" cy="671145"/>
          </a:xfrm>
          <a:prstGeom prst="rect">
            <a:avLst/>
          </a:prstGeom>
          <a:solidFill>
            <a:srgbClr val="0270C5"/>
          </a:solidFill>
        </p:spPr>
      </p:pic>
      <p:sp>
        <p:nvSpPr>
          <p:cNvPr id="17" name="Скругленный прямоугольник 16"/>
          <p:cNvSpPr/>
          <p:nvPr/>
        </p:nvSpPr>
        <p:spPr>
          <a:xfrm>
            <a:off x="1425784" y="2464871"/>
            <a:ext cx="1095265" cy="2435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664751" y="2469934"/>
            <a:ext cx="1095265" cy="238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месяц</a:t>
            </a:r>
          </a:p>
        </p:txBody>
      </p:sp>
      <p:sp>
        <p:nvSpPr>
          <p:cNvPr id="19" name="Стрелка вниз 18"/>
          <p:cNvSpPr/>
          <p:nvPr/>
        </p:nvSpPr>
        <p:spPr>
          <a:xfrm>
            <a:off x="1936364" y="2367591"/>
            <a:ext cx="74103" cy="4952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16"/>
          </a:p>
        </p:txBody>
      </p:sp>
      <p:sp>
        <p:nvSpPr>
          <p:cNvPr id="20" name="Стрелка вниз 19"/>
          <p:cNvSpPr/>
          <p:nvPr/>
        </p:nvSpPr>
        <p:spPr>
          <a:xfrm>
            <a:off x="4156281" y="2367590"/>
            <a:ext cx="74103" cy="4952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16"/>
          </a:p>
        </p:txBody>
      </p:sp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2995374414"/>
              </p:ext>
            </p:extLst>
          </p:nvPr>
        </p:nvGraphicFramePr>
        <p:xfrm>
          <a:off x="1144017" y="5301005"/>
          <a:ext cx="8310333" cy="953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2" name="Полилиния 31"/>
          <p:cNvSpPr/>
          <p:nvPr/>
        </p:nvSpPr>
        <p:spPr>
          <a:xfrm>
            <a:off x="1425785" y="2899721"/>
            <a:ext cx="3327190" cy="458212"/>
          </a:xfrm>
          <a:custGeom>
            <a:avLst/>
            <a:gdLst>
              <a:gd name="connsiteX0" fmla="*/ 0 w 2924657"/>
              <a:gd name="connsiteY0" fmla="*/ 45821 h 458212"/>
              <a:gd name="connsiteX1" fmla="*/ 45821 w 2924657"/>
              <a:gd name="connsiteY1" fmla="*/ 0 h 458212"/>
              <a:gd name="connsiteX2" fmla="*/ 2878836 w 2924657"/>
              <a:gd name="connsiteY2" fmla="*/ 0 h 458212"/>
              <a:gd name="connsiteX3" fmla="*/ 2924657 w 2924657"/>
              <a:gd name="connsiteY3" fmla="*/ 45821 h 458212"/>
              <a:gd name="connsiteX4" fmla="*/ 2924657 w 2924657"/>
              <a:gd name="connsiteY4" fmla="*/ 412391 h 458212"/>
              <a:gd name="connsiteX5" fmla="*/ 2878836 w 2924657"/>
              <a:gd name="connsiteY5" fmla="*/ 458212 h 458212"/>
              <a:gd name="connsiteX6" fmla="*/ 45821 w 2924657"/>
              <a:gd name="connsiteY6" fmla="*/ 458212 h 458212"/>
              <a:gd name="connsiteX7" fmla="*/ 0 w 2924657"/>
              <a:gd name="connsiteY7" fmla="*/ 412391 h 458212"/>
              <a:gd name="connsiteX8" fmla="*/ 0 w 2924657"/>
              <a:gd name="connsiteY8" fmla="*/ 45821 h 4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657" h="458212">
                <a:moveTo>
                  <a:pt x="0" y="45821"/>
                </a:moveTo>
                <a:cubicBezTo>
                  <a:pt x="0" y="20515"/>
                  <a:pt x="20515" y="0"/>
                  <a:pt x="45821" y="0"/>
                </a:cubicBezTo>
                <a:lnTo>
                  <a:pt x="2878836" y="0"/>
                </a:lnTo>
                <a:cubicBezTo>
                  <a:pt x="2904142" y="0"/>
                  <a:pt x="2924657" y="20515"/>
                  <a:pt x="2924657" y="45821"/>
                </a:cubicBezTo>
                <a:lnTo>
                  <a:pt x="2924657" y="412391"/>
                </a:lnTo>
                <a:cubicBezTo>
                  <a:pt x="2924657" y="437697"/>
                  <a:pt x="2904142" y="458212"/>
                  <a:pt x="2878836" y="458212"/>
                </a:cubicBezTo>
                <a:lnTo>
                  <a:pt x="45821" y="458212"/>
                </a:lnTo>
                <a:cubicBezTo>
                  <a:pt x="20515" y="458212"/>
                  <a:pt x="0" y="437697"/>
                  <a:pt x="0" y="412391"/>
                </a:cubicBezTo>
                <a:lnTo>
                  <a:pt x="0" y="4582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rgbClr val="9BBB59"/>
            </a:solidFill>
          </a:ln>
        </p:spPr>
        <p:style>
          <a:lnRef idx="2">
            <a:schemeClr val="accent3">
              <a:hueOff val="5625132"/>
              <a:satOff val="-8440"/>
              <a:lumOff val="-137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96" tIns="32471" rIns="41996" bIns="3247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план работы Правительства Тверской области</a:t>
            </a:r>
          </a:p>
        </p:txBody>
      </p:sp>
      <p:sp>
        <p:nvSpPr>
          <p:cNvPr id="33" name="Полилиния 32"/>
          <p:cNvSpPr/>
          <p:nvPr/>
        </p:nvSpPr>
        <p:spPr>
          <a:xfrm>
            <a:off x="1425785" y="3651361"/>
            <a:ext cx="3327189" cy="741011"/>
          </a:xfrm>
          <a:custGeom>
            <a:avLst/>
            <a:gdLst>
              <a:gd name="connsiteX0" fmla="*/ 0 w 2924657"/>
              <a:gd name="connsiteY0" fmla="*/ 45821 h 458212"/>
              <a:gd name="connsiteX1" fmla="*/ 45821 w 2924657"/>
              <a:gd name="connsiteY1" fmla="*/ 0 h 458212"/>
              <a:gd name="connsiteX2" fmla="*/ 2878836 w 2924657"/>
              <a:gd name="connsiteY2" fmla="*/ 0 h 458212"/>
              <a:gd name="connsiteX3" fmla="*/ 2924657 w 2924657"/>
              <a:gd name="connsiteY3" fmla="*/ 45821 h 458212"/>
              <a:gd name="connsiteX4" fmla="*/ 2924657 w 2924657"/>
              <a:gd name="connsiteY4" fmla="*/ 412391 h 458212"/>
              <a:gd name="connsiteX5" fmla="*/ 2878836 w 2924657"/>
              <a:gd name="connsiteY5" fmla="*/ 458212 h 458212"/>
              <a:gd name="connsiteX6" fmla="*/ 45821 w 2924657"/>
              <a:gd name="connsiteY6" fmla="*/ 458212 h 458212"/>
              <a:gd name="connsiteX7" fmla="*/ 0 w 2924657"/>
              <a:gd name="connsiteY7" fmla="*/ 412391 h 458212"/>
              <a:gd name="connsiteX8" fmla="*/ 0 w 2924657"/>
              <a:gd name="connsiteY8" fmla="*/ 45821 h 4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657" h="458212">
                <a:moveTo>
                  <a:pt x="0" y="45821"/>
                </a:moveTo>
                <a:cubicBezTo>
                  <a:pt x="0" y="20515"/>
                  <a:pt x="20515" y="0"/>
                  <a:pt x="45821" y="0"/>
                </a:cubicBezTo>
                <a:lnTo>
                  <a:pt x="2878836" y="0"/>
                </a:lnTo>
                <a:cubicBezTo>
                  <a:pt x="2904142" y="0"/>
                  <a:pt x="2924657" y="20515"/>
                  <a:pt x="2924657" y="45821"/>
                </a:cubicBezTo>
                <a:lnTo>
                  <a:pt x="2924657" y="412391"/>
                </a:lnTo>
                <a:cubicBezTo>
                  <a:pt x="2924657" y="437697"/>
                  <a:pt x="2904142" y="458212"/>
                  <a:pt x="2878836" y="458212"/>
                </a:cubicBezTo>
                <a:lnTo>
                  <a:pt x="45821" y="458212"/>
                </a:lnTo>
                <a:cubicBezTo>
                  <a:pt x="20515" y="458212"/>
                  <a:pt x="0" y="437697"/>
                  <a:pt x="0" y="412391"/>
                </a:cubicBezTo>
                <a:lnTo>
                  <a:pt x="0" y="4582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rgbClr val="9BBB59"/>
            </a:solidFill>
          </a:ln>
        </p:spPr>
        <p:style>
          <a:lnRef idx="2">
            <a:schemeClr val="accent3">
              <a:hueOff val="5625132"/>
              <a:satOff val="-8440"/>
              <a:lumOff val="-137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96" tIns="32471" rIns="41996" bIns="32471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Календарный план 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мероприятий            Правительства Тверской области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425782" y="4535468"/>
            <a:ext cx="1095265" cy="2435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664751" y="4537999"/>
            <a:ext cx="1095265" cy="238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месяц</a:t>
            </a:r>
          </a:p>
        </p:txBody>
      </p:sp>
      <p:sp>
        <p:nvSpPr>
          <p:cNvPr id="36" name="Стрелка вниз 35"/>
          <p:cNvSpPr/>
          <p:nvPr/>
        </p:nvSpPr>
        <p:spPr>
          <a:xfrm>
            <a:off x="4156281" y="4424990"/>
            <a:ext cx="74103" cy="4952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16"/>
          </a:p>
        </p:txBody>
      </p:sp>
      <p:sp>
        <p:nvSpPr>
          <p:cNvPr id="37" name="Стрелка вниз 36"/>
          <p:cNvSpPr/>
          <p:nvPr/>
        </p:nvSpPr>
        <p:spPr>
          <a:xfrm>
            <a:off x="1936364" y="4434516"/>
            <a:ext cx="74103" cy="4952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16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1153542" y="1732590"/>
            <a:ext cx="24990" cy="2372685"/>
          </a:xfrm>
          <a:prstGeom prst="line">
            <a:avLst/>
          </a:prstGeom>
          <a:ln w="28575">
            <a:solidFill>
              <a:srgbClr val="806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9429360" y="1731754"/>
            <a:ext cx="24990" cy="2372685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169007" y="2110486"/>
            <a:ext cx="256775" cy="0"/>
          </a:xfrm>
          <a:prstGeom prst="line">
            <a:avLst/>
          </a:prstGeom>
          <a:ln w="28575">
            <a:solidFill>
              <a:srgbClr val="806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1156512" y="3134288"/>
            <a:ext cx="256775" cy="0"/>
          </a:xfrm>
          <a:prstGeom prst="line">
            <a:avLst/>
          </a:prstGeom>
          <a:ln w="28575">
            <a:solidFill>
              <a:srgbClr val="806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1144017" y="4104439"/>
            <a:ext cx="256775" cy="0"/>
          </a:xfrm>
          <a:prstGeom prst="line">
            <a:avLst/>
          </a:prstGeom>
          <a:ln w="28575">
            <a:solidFill>
              <a:srgbClr val="806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9176976" y="2291094"/>
            <a:ext cx="277374" cy="0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9167451" y="4100008"/>
            <a:ext cx="277374" cy="4431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endCxn id="6" idx="0"/>
          </p:cNvCxnSpPr>
          <p:nvPr/>
        </p:nvCxnSpPr>
        <p:spPr>
          <a:xfrm>
            <a:off x="8586298" y="2705041"/>
            <a:ext cx="0" cy="258778"/>
          </a:xfrm>
          <a:prstGeom prst="line">
            <a:avLst/>
          </a:prstGeom>
          <a:ln w="28575">
            <a:solidFill>
              <a:srgbClr val="806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689773" y="3613623"/>
            <a:ext cx="0" cy="258778"/>
          </a:xfrm>
          <a:prstGeom prst="line">
            <a:avLst/>
          </a:prstGeom>
          <a:ln w="28575">
            <a:solidFill>
              <a:srgbClr val="806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3938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56540" y="6394648"/>
            <a:ext cx="360800" cy="296664"/>
          </a:xfrm>
        </p:spPr>
        <p:txBody>
          <a:bodyPr/>
          <a:lstStyle/>
          <a:p>
            <a:pPr defTabSz="6290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517" dirty="0"/>
              <a:t>4</a:t>
            </a:r>
          </a:p>
        </p:txBody>
      </p:sp>
      <p:sp>
        <p:nvSpPr>
          <p:cNvPr id="8" name="Прямоугольник 12"/>
          <p:cNvSpPr>
            <a:spLocks noChangeArrowheads="1"/>
          </p:cNvSpPr>
          <p:nvPr/>
        </p:nvSpPr>
        <p:spPr bwMode="auto">
          <a:xfrm>
            <a:off x="1053532" y="474858"/>
            <a:ext cx="84643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ru-RU" sz="16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ФОРМИРОВАНИЯ ПЛАНА-КАЛЕНДАРЯ РАБОТЫ </a:t>
            </a:r>
          </a:p>
          <a:p>
            <a:pPr algn="ctr"/>
            <a:r>
              <a:rPr lang="ru-RU" sz="16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ГУБЕРНАТОРА ТВЕРСКОЙ ОБЛАСТИ</a:t>
            </a:r>
          </a:p>
        </p:txBody>
      </p:sp>
      <p:sp>
        <p:nvSpPr>
          <p:cNvPr id="2" name="TextBox 1"/>
          <p:cNvSpPr txBox="1"/>
          <p:nvPr/>
        </p:nvSpPr>
        <p:spPr>
          <a:xfrm flipV="1">
            <a:off x="7176247" y="5844983"/>
            <a:ext cx="8914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73532" y="283108"/>
            <a:ext cx="780000" cy="968277"/>
          </a:xfrm>
          <a:prstGeom prst="rect">
            <a:avLst/>
          </a:prstGeom>
          <a:noFill/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2" y="2685894"/>
            <a:ext cx="5175504" cy="3661141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819900" y="1825499"/>
            <a:ext cx="2697990" cy="508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элементы плана («Матрица»)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53422" y="1892754"/>
            <a:ext cx="4361503" cy="8440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поручений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Губернатора Тверской области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включению совещаний в рабочий план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53421" y="3105401"/>
            <a:ext cx="3462833" cy="536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план работы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Правительства Тверской области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53421" y="3962020"/>
            <a:ext cx="1833664" cy="4993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 ИОГВ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53421" y="4730377"/>
            <a:ext cx="3462833" cy="7959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Реестр приглашений, поступивших на имя Губернатора Тверской области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53421" y="5800783"/>
            <a:ext cx="3462833" cy="5330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знаменательных дат и событий на год</a:t>
            </a:r>
          </a:p>
        </p:txBody>
      </p:sp>
      <p:cxnSp>
        <p:nvCxnSpPr>
          <p:cNvPr id="18" name="Соединительная линия уступом 17"/>
          <p:cNvCxnSpPr/>
          <p:nvPr/>
        </p:nvCxnSpPr>
        <p:spPr>
          <a:xfrm>
            <a:off x="4216254" y="6094861"/>
            <a:ext cx="203346" cy="126206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3"/>
          </p:cNvCxnSpPr>
          <p:nvPr/>
        </p:nvCxnSpPr>
        <p:spPr>
          <a:xfrm>
            <a:off x="4216254" y="5128376"/>
            <a:ext cx="1517796" cy="493078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5" idx="2"/>
          </p:cNvCxnSpPr>
          <p:nvPr/>
        </p:nvCxnSpPr>
        <p:spPr>
          <a:xfrm rot="5400000">
            <a:off x="7483739" y="2472193"/>
            <a:ext cx="823405" cy="5469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1" idx="3"/>
          </p:cNvCxnSpPr>
          <p:nvPr/>
        </p:nvCxnSpPr>
        <p:spPr>
          <a:xfrm>
            <a:off x="5114925" y="2314762"/>
            <a:ext cx="2165002" cy="12856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14" idx="3"/>
          </p:cNvCxnSpPr>
          <p:nvPr/>
        </p:nvCxnSpPr>
        <p:spPr>
          <a:xfrm>
            <a:off x="4216254" y="3373567"/>
            <a:ext cx="1517796" cy="728314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3238501" y="1086331"/>
            <a:ext cx="6279390" cy="5750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Календарь основных событий с возможным участием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Губернатора Тверской области на текущий год</a:t>
            </a:r>
          </a:p>
        </p:txBody>
      </p:sp>
      <p:cxnSp>
        <p:nvCxnSpPr>
          <p:cNvPr id="48" name="Соединительная линия уступом 47"/>
          <p:cNvCxnSpPr>
            <a:stCxn id="15" idx="3"/>
          </p:cNvCxnSpPr>
          <p:nvPr/>
        </p:nvCxnSpPr>
        <p:spPr>
          <a:xfrm flipV="1">
            <a:off x="2587085" y="4101881"/>
            <a:ext cx="1746790" cy="10981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4216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9846</TotalTime>
  <Words>224</Words>
  <Application>Microsoft Office PowerPoint</Application>
  <PresentationFormat>Лист A4 (210x297 мм)</PresentationFormat>
  <Paragraphs>52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Начальник ОСПСД</dc:creator>
  <cp:lastModifiedBy>Степанова Нона Генадьевна</cp:lastModifiedBy>
  <cp:revision>753</cp:revision>
  <cp:lastPrinted>2019-09-02T09:44:34Z</cp:lastPrinted>
  <dcterms:created xsi:type="dcterms:W3CDTF">2017-01-12T09:05:11Z</dcterms:created>
  <dcterms:modified xsi:type="dcterms:W3CDTF">2020-11-03T17:12:22Z</dcterms:modified>
</cp:coreProperties>
</file>