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9"/>
  </p:notesMasterIdLst>
  <p:sldIdLst>
    <p:sldId id="256" r:id="rId2"/>
    <p:sldId id="262" r:id="rId3"/>
    <p:sldId id="274" r:id="rId4"/>
    <p:sldId id="275" r:id="rId5"/>
    <p:sldId id="273" r:id="rId6"/>
    <p:sldId id="269" r:id="rId7"/>
    <p:sldId id="279" r:id="rId8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548235"/>
    <a:srgbClr val="6B230F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4237453366550877E-2"/>
          <c:y val="0.34994369036969086"/>
          <c:w val="0.91576254663344914"/>
          <c:h val="0.518109676628324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Внутренние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3"/>
                <c:pt idx="0">
                  <c:v>2018</c:v>
                </c:pt>
                <c:pt idx="1">
                  <c:v>2019</c:v>
                </c:pt>
                <c:pt idx="2">
                  <c:v>2020 (прогноз)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930</c:v>
                </c:pt>
                <c:pt idx="1">
                  <c:v>972</c:v>
                </c:pt>
                <c:pt idx="2">
                  <c:v>1244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D8-4D5F-9853-3A5BFCE074F1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Выездные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3"/>
                <c:pt idx="0">
                  <c:v>2018</c:v>
                </c:pt>
                <c:pt idx="1">
                  <c:v>2019</c:v>
                </c:pt>
                <c:pt idx="2">
                  <c:v>2020 (прогноз)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250</c:v>
                </c:pt>
                <c:pt idx="1">
                  <c:v>255</c:v>
                </c:pt>
                <c:pt idx="2">
                  <c:v>228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D8-4D5F-9853-3A5BFCE074F1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Всего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3"/>
                <c:pt idx="0">
                  <c:v>2018</c:v>
                </c:pt>
                <c:pt idx="1">
                  <c:v>2019</c:v>
                </c:pt>
                <c:pt idx="2">
                  <c:v>2020 (прогноз)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1180</c:v>
                </c:pt>
                <c:pt idx="1">
                  <c:v>1227</c:v>
                </c:pt>
                <c:pt idx="2">
                  <c:v>1472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4D8-4D5F-9853-3A5BFCE074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960783"/>
        <c:axId val="49350111"/>
      </c:barChart>
      <c:catAx>
        <c:axId val="42960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9350111"/>
        <c:crosses val="autoZero"/>
        <c:auto val="1"/>
        <c:lblAlgn val="ctr"/>
        <c:lblOffset val="100"/>
        <c:noMultiLvlLbl val="0"/>
      </c:catAx>
      <c:valAx>
        <c:axId val="493501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2960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9429012617795902"/>
          <c:y val="0.38704574931065178"/>
          <c:w val="0.18607389451691037"/>
          <c:h val="0.3793826761296947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5659" cy="498056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4" y="2"/>
            <a:ext cx="2945659" cy="498056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AEC8538A-4ECC-45E3-B0F2-BA029BE437D4}" type="datetimeFigureOut">
              <a:rPr lang="ru-RU" smtClean="0"/>
              <a:pPr/>
              <a:t>13.08.2020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94" tIns="45647" rIns="91294" bIns="45647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3"/>
          </a:xfrm>
          <a:prstGeom prst="rect">
            <a:avLst/>
          </a:prstGeom>
        </p:spPr>
        <p:txBody>
          <a:bodyPr vert="horz" lIns="91294" tIns="45647" rIns="91294" bIns="45647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2" y="9428585"/>
            <a:ext cx="2945659" cy="498055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3DBB7DAD-EDB5-4B04-B333-E7960631A10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56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1E1D-5AFE-49A2-968E-3214281CE42A}" type="datetime1">
              <a:rPr lang="ru-RU" smtClean="0"/>
              <a:pPr/>
              <a:t>13.08.2020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E934D-ED69-4BD5-8F96-05CE0216745B}" type="datetime1">
              <a:rPr lang="ru-RU" smtClean="0"/>
              <a:pPr/>
              <a:t>13.08.2020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DE72-AEA0-40CE-B9DF-45909FF11444}" type="datetime1">
              <a:rPr lang="ru-RU" smtClean="0"/>
              <a:pPr/>
              <a:t>13.08.2020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315E-487B-4A22-A538-F61FD679141F}" type="datetime1">
              <a:rPr lang="ru-RU" smtClean="0"/>
              <a:pPr/>
              <a:t>13.08.2020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EDA0-C884-4275-9923-347D7C97D53A}" type="datetime1">
              <a:rPr lang="ru-RU" smtClean="0"/>
              <a:pPr/>
              <a:t>13.08.2020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113AD-9C24-4C38-978B-A878ED6F8571}" type="datetime1">
              <a:rPr lang="ru-RU" smtClean="0"/>
              <a:pPr/>
              <a:t>13.08.2020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9357-1D43-421F-861F-18F72C02D9FF}" type="datetime1">
              <a:rPr lang="ru-RU" smtClean="0"/>
              <a:pPr/>
              <a:t>13.08.2020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FAC2-888B-4FD8-A899-9DF791EDDAFA}" type="datetime1">
              <a:rPr lang="ru-RU" smtClean="0"/>
              <a:pPr/>
              <a:t>13.08.2020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D159-A56C-4910-BEC6-3BDA0B4A8E95}" type="datetime1">
              <a:rPr lang="ru-RU" smtClean="0"/>
              <a:pPr/>
              <a:t>13.08.2020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536B-12ED-498F-A3F8-88645252A3C0}" type="datetime1">
              <a:rPr lang="ru-RU" smtClean="0"/>
              <a:pPr/>
              <a:t>13.08.2020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85083-5AA9-4FAA-A9C1-17EB5868B739}" type="datetime1">
              <a:rPr lang="ru-RU" smtClean="0"/>
              <a:pPr/>
              <a:t>13.08.2020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F65AA-47A2-44A1-BC0F-D2724981EB6E}" type="datetime1">
              <a:rPr lang="ru-RU" smtClean="0"/>
              <a:pPr/>
              <a:t>13.08.2020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744D8-5D24-40B5-8211-596EBBEF60D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285188" y="135574"/>
            <a:ext cx="6816883" cy="711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ru-RU" sz="2000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УПРАВЛЕНИЕ ПРОТОКОЛА </a:t>
            </a:r>
          </a:p>
          <a:p>
            <a:pPr algn="ctr">
              <a:defRPr/>
            </a:pPr>
            <a:r>
              <a:rPr lang="ru-RU" sz="2000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АППАРАТА ПРАВИТЕЛЬСТВА ТВЕРСКОЙ ОБЛАСТИ</a:t>
            </a:r>
          </a:p>
          <a:p>
            <a:pPr algn="ctr">
              <a:defRPr/>
            </a:pPr>
            <a:r>
              <a:rPr lang="ru-RU" sz="1800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8" name="Содержимое 4"/>
          <p:cNvSpPr txBox="1">
            <a:spLocks/>
          </p:cNvSpPr>
          <p:nvPr/>
        </p:nvSpPr>
        <p:spPr>
          <a:xfrm>
            <a:off x="1178176" y="1966596"/>
            <a:ext cx="7051423" cy="209323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ru-RU" b="1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Землянов Евгений Вячеславович,</a:t>
            </a:r>
          </a:p>
          <a:p>
            <a:pPr algn="ctr">
              <a:spcBef>
                <a:spcPts val="0"/>
              </a:spcBef>
              <a:buNone/>
            </a:pPr>
            <a:endParaRPr lang="ru-RU" sz="1400" b="1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ru-RU" sz="2800" b="1" i="1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ведущий консультант отдела</a:t>
            </a:r>
          </a:p>
          <a:p>
            <a:pPr algn="ctr">
              <a:spcBef>
                <a:spcPts val="0"/>
              </a:spcBef>
              <a:buNone/>
            </a:pPr>
            <a:r>
              <a:rPr lang="ru-RU" sz="2800" b="1" i="1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координации и планирования</a:t>
            </a:r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1278845" y="5426181"/>
            <a:ext cx="667336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1600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г. Тверь</a:t>
            </a:r>
          </a:p>
          <a:p>
            <a:pPr algn="ctr">
              <a:defRPr/>
            </a:pPr>
            <a:r>
              <a:rPr lang="ru-RU" sz="1600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14 августа 2020 года</a:t>
            </a:r>
          </a:p>
        </p:txBody>
      </p:sp>
      <p:pic>
        <p:nvPicPr>
          <p:cNvPr id="13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44015" y="135574"/>
            <a:ext cx="756000" cy="9384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28225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6253" y="250221"/>
            <a:ext cx="7293468" cy="642158"/>
          </a:xfrm>
        </p:spPr>
        <p:txBody>
          <a:bodyPr>
            <a:normAutofit fontScale="90000"/>
          </a:bodyPr>
          <a:lstStyle/>
          <a:p>
            <a:pPr algn="ctr"/>
            <a:br>
              <a:rPr lang="ru-RU" sz="24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2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ДОСТИЖЕНИЯ </a:t>
            </a:r>
            <a:r>
              <a:rPr lang="en-US" sz="22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В  ВЫПОЛНЕНИИ  ДОЛЖНОСТНЫХ ОБЯЗАННОСТЕЙ  ЗА  АТТЕСТАЦИОННЫЙ  ПЕРИОД</a:t>
            </a:r>
            <a:r>
              <a:rPr lang="ru-RU" sz="24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ru-RU" sz="18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40329" y="6425216"/>
            <a:ext cx="2057400" cy="365125"/>
          </a:xfrm>
        </p:spPr>
        <p:txBody>
          <a:bodyPr/>
          <a:lstStyle/>
          <a:p>
            <a:r>
              <a:rPr lang="ru-RU" dirty="0"/>
              <a:t>2</a:t>
            </a:r>
          </a:p>
        </p:txBody>
      </p:sp>
      <p:pic>
        <p:nvPicPr>
          <p:cNvPr id="5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29941" y="167637"/>
            <a:ext cx="828675" cy="1028700"/>
          </a:xfrm>
          <a:prstGeom prst="rect">
            <a:avLst/>
          </a:prstGeom>
          <a:noFill/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DD0C097-D56D-4993-ACFD-816C0F9F66FB}"/>
              </a:ext>
            </a:extLst>
          </p:cNvPr>
          <p:cNvSpPr/>
          <p:nvPr/>
        </p:nvSpPr>
        <p:spPr>
          <a:xfrm>
            <a:off x="3422708" y="1988191"/>
            <a:ext cx="5259897" cy="88923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1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A7AE5639-33E2-427D-9C45-E1A9DF22A57A}"/>
              </a:ext>
            </a:extLst>
          </p:cNvPr>
          <p:cNvSpPr/>
          <p:nvPr/>
        </p:nvSpPr>
        <p:spPr>
          <a:xfrm>
            <a:off x="3535568" y="4433580"/>
            <a:ext cx="5259897" cy="88923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1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804811"/>
              </p:ext>
            </p:extLst>
          </p:nvPr>
        </p:nvGraphicFramePr>
        <p:xfrm>
          <a:off x="780175" y="1196337"/>
          <a:ext cx="8133884" cy="522887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3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1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9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7547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Деятельность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Результат работы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1332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 и внесение изменений в нормативно-правовые акты Губернатора Тверской области, Правительства Тверской области по вопросам входящим в компетенцию управления</a:t>
                      </a:r>
                    </a:p>
                    <a:p>
                      <a:endParaRPr lang="ru-RU" sz="18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b="0" i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1) Внесением изменений (№20-рг от 25.01.2019) в распоряжение Губернатора Тверской области  № 200-рг от 07.05.2018 утверждено протокольное старшинство при проведении официальных мероприятий с участием Губернатора Тверской о</a:t>
                      </a:r>
                      <a:r>
                        <a:rPr lang="ru-RU" sz="18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бласти.</a:t>
                      </a:r>
                      <a:endParaRPr lang="ru-RU" sz="1800" i="1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r>
                        <a:rPr lang="ru-RU" sz="1800" i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2) В соответствии с распоряжением Правительства Тверской области от 15.03.2018 № 60-рп разработаны и утверждены новые должностные регламенты сотрудников Управления (6).</a:t>
                      </a:r>
                      <a:r>
                        <a:rPr lang="ru-RU" sz="18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endParaRPr lang="ru-RU" sz="18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ru-RU" sz="18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ru-RU" sz="18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ru-RU" sz="18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ru-RU" sz="18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ru-RU" sz="18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0767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907B3DF-8C10-4D8B-9EE7-F32DA685C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368DDA6-426D-4B2F-A669-F3D5BD581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288" y="-243281"/>
            <a:ext cx="7839512" cy="1660919"/>
          </a:xfrm>
        </p:spPr>
        <p:txBody>
          <a:bodyPr>
            <a:normAutofit/>
          </a:bodyPr>
          <a:lstStyle/>
          <a:p>
            <a:pPr algn="ctr"/>
            <a:br>
              <a:rPr lang="ru-RU" sz="24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ДОСТИЖЕНИЯ </a:t>
            </a:r>
            <a:r>
              <a:rPr lang="en-US" sz="20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В  ВЫПОЛНЕНИИ  ДОЛЖНОСТНЫХ ОБЯЗАННОСТЕЙ  ЗА  АТТЕСТАЦИОННЫЙ  ПЕРИОД </a:t>
            </a:r>
            <a:br>
              <a:rPr lang="ru-RU" sz="18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1800" dirty="0"/>
          </a:p>
        </p:txBody>
      </p:sp>
      <p:pic>
        <p:nvPicPr>
          <p:cNvPr id="5" name="Рисунок 1">
            <a:extLst>
              <a:ext uri="{FF2B5EF4-FFF2-40B4-BE49-F238E27FC236}">
                <a16:creationId xmlns:a16="http://schemas.microsoft.com/office/drawing/2014/main" id="{2590D459-41FA-41E6-ADEC-4B0C8094C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06448" y="182359"/>
            <a:ext cx="828675" cy="1028700"/>
          </a:xfrm>
          <a:prstGeom prst="rect">
            <a:avLst/>
          </a:prstGeom>
          <a:noFill/>
        </p:spPr>
      </p:pic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A1A0D5F-F3E7-4982-8CA1-B306DC514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340714"/>
              </p:ext>
            </p:extLst>
          </p:nvPr>
        </p:nvGraphicFramePr>
        <p:xfrm>
          <a:off x="394283" y="1303337"/>
          <a:ext cx="8380601" cy="511063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25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8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6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9274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Деятельность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Результат работы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1365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i="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Разработка программ рабочих поездок Губернатора Тверской области в субъекты Российской Федерации, рабочих поездок в муниципальные образования Тверской области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b="0" i="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В соответствии с рабочим графиком подготовлены</a:t>
                      </a:r>
                      <a:r>
                        <a:rPr lang="ru-RU" sz="1800" b="0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ru-RU" sz="1800" b="0" i="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и отработаны программы рабочих поездок Губернатора Тверской области в муниципальные образования, произведен обмен опытом, приобретены профессиональные и организаторские навыки для выполнения служебных обязанностей.</a:t>
                      </a:r>
                      <a:endParaRPr lang="ru-RU" sz="1600" b="0" i="0" kern="12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lang="ru-RU" sz="1600" b="0" i="0" kern="12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lang="ru-RU" sz="1600" b="0" i="0" kern="12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lang="ru-RU" sz="1600" b="0" i="0" kern="12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lang="ru-RU" sz="1600" b="0" i="0" kern="12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lang="ru-RU" sz="1600" b="0" i="0" kern="12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lang="ru-RU" sz="1600" b="0" i="0" kern="12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lang="ru-RU" sz="1600" b="0" i="0" kern="12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lang="ru-RU" sz="1600" b="0" i="0" kern="12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lang="ru-RU" sz="1600" b="0" i="0" kern="12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lang="ru-RU" sz="1600" b="0" i="0" kern="12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039953"/>
                  </a:ext>
                </a:extLst>
              </a:tr>
            </a:tbl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F8E95F9-BBA5-4531-A3FA-E777EB88C3C7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7" t="6013" r="34097"/>
          <a:stretch/>
        </p:blipFill>
        <p:spPr bwMode="auto">
          <a:xfrm>
            <a:off x="4207400" y="3858502"/>
            <a:ext cx="1012709" cy="122705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89DB6FD-2789-4B35-BE95-2A643CD7A0E9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69" t="8245" r="11651"/>
          <a:stretch/>
        </p:blipFill>
        <p:spPr bwMode="auto">
          <a:xfrm>
            <a:off x="5799242" y="3858502"/>
            <a:ext cx="1012709" cy="121440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A07C5E5-0BC3-4B36-9A2E-43E1C44C7E1A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4" r="10945"/>
          <a:stretch/>
        </p:blipFill>
        <p:spPr bwMode="auto">
          <a:xfrm>
            <a:off x="4066796" y="5203649"/>
            <a:ext cx="1339769" cy="1038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1E6C438-7E48-43B6-AAD7-31CCC24D32AE}"/>
              </a:ext>
            </a:extLst>
          </p:cNvPr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53" r="2550"/>
          <a:stretch/>
        </p:blipFill>
        <p:spPr bwMode="auto">
          <a:xfrm>
            <a:off x="7333717" y="5210086"/>
            <a:ext cx="1254481" cy="100908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3F00425-70AE-43D3-9F08-BC0BD76229E4}"/>
              </a:ext>
            </a:extLst>
          </p:cNvPr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5" t="9162" r="20951" b="3436"/>
          <a:stretch/>
        </p:blipFill>
        <p:spPr bwMode="auto">
          <a:xfrm>
            <a:off x="7427820" y="3858501"/>
            <a:ext cx="1012709" cy="121440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55B1627-C35F-4F8B-9A37-465EA6A8A141}"/>
              </a:ext>
            </a:extLst>
          </p:cNvPr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32" r="3634"/>
          <a:stretch/>
        </p:blipFill>
        <p:spPr bwMode="auto">
          <a:xfrm>
            <a:off x="5638389" y="5215241"/>
            <a:ext cx="1436722" cy="101541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97988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907B3DF-8C10-4D8B-9EE7-F32DA685C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368DDA6-426D-4B2F-A669-F3D5BD581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87" y="0"/>
            <a:ext cx="8401574" cy="1143000"/>
          </a:xfrm>
        </p:spPr>
        <p:txBody>
          <a:bodyPr>
            <a:normAutofit fontScale="90000"/>
          </a:bodyPr>
          <a:lstStyle/>
          <a:p>
            <a:pPr algn="ctr"/>
            <a:br>
              <a:rPr lang="ru-RU" sz="24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2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ДОСТИЖЕНИЯ </a:t>
            </a:r>
            <a:r>
              <a:rPr lang="en-US" sz="22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В  ВЫПОЛНЕНИИ  ДОЛЖНОСТНЫХ ОБЯЗАННОСТЕЙ  ЗА  АТТЕСТАЦИОННЫЙ  ПЕРИОД </a:t>
            </a:r>
            <a:br>
              <a:rPr lang="ru-RU" sz="18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1800" dirty="0"/>
          </a:p>
        </p:txBody>
      </p:sp>
      <p:pic>
        <p:nvPicPr>
          <p:cNvPr id="5" name="Рисунок 1">
            <a:extLst>
              <a:ext uri="{FF2B5EF4-FFF2-40B4-BE49-F238E27FC236}">
                <a16:creationId xmlns:a16="http://schemas.microsoft.com/office/drawing/2014/main" id="{2590D459-41FA-41E6-ADEC-4B0C8094C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33977" y="194469"/>
            <a:ext cx="828675" cy="1028700"/>
          </a:xfrm>
          <a:prstGeom prst="rect">
            <a:avLst/>
          </a:prstGeom>
          <a:noFill/>
        </p:spPr>
      </p:pic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A1A0D5F-F3E7-4982-8CA1-B306DC514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901775"/>
              </p:ext>
            </p:extLst>
          </p:nvPr>
        </p:nvGraphicFramePr>
        <p:xfrm>
          <a:off x="457200" y="1223169"/>
          <a:ext cx="8401574" cy="521789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26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22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3018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Деятельность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Результат работы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1414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i="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Организация обеспечения деятельности Губернатора Тверской области, Правительства Тверской области, </a:t>
                      </a:r>
                    </a:p>
                    <a:p>
                      <a:pPr marL="0" algn="l" defTabSz="914400" rtl="0" eaLnBrk="1" latinLnBrk="0" hangingPunct="1"/>
                      <a:r>
                        <a:rPr lang="ru-RU" sz="1800" b="0" i="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подготовка документов для мероприятий </a:t>
                      </a:r>
                    </a:p>
                    <a:p>
                      <a:pPr marL="0" algn="l" defTabSz="914400" rtl="0" eaLnBrk="1" latinLnBrk="0" hangingPunct="1"/>
                      <a:r>
                        <a:rPr lang="ru-RU" sz="1800" b="0" i="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 участием Губернатора Тверской области</a:t>
                      </a:r>
                    </a:p>
                    <a:p>
                      <a:pPr marL="0" algn="l" defTabSz="914400" rtl="0" eaLnBrk="1" latinLnBrk="0" hangingPunct="1"/>
                      <a:endParaRPr lang="ru-RU" sz="1800" b="0" i="0" kern="12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algn="l" defTabSz="914400" rtl="0" eaLnBrk="1" latinLnBrk="0" hangingPunct="1"/>
                      <a:endParaRPr lang="ru-RU" sz="1800" b="0" i="0" kern="12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ru-RU" sz="1800" b="1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Подготовка мероприятия включает: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sz="160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расстановка элементов государственной символики и иной атрибутики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sz="160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установка трибуны для выступления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sz="160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расстановка бутылок с минеральной (питьевой) водой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sz="160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обеспечение канцелярскими принадлежностями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sz="160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проверку звукоусиливающей аппаратуры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sz="160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выставление необходимой температуры на системе кондиционирования воздуха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sz="160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координация работы официантов по обслуживанию участников мероприятия (при необходимости)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sz="160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резервирование мест для стоянки автомобиля Губернатора и сопровождающих автомобилей;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ru-RU" sz="160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   обеспечение наличия медицинского сотрудника;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sz="160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подготовка заявки на выдачу подарочной (сувенирной) и цветочной продукции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sz="160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составление списков участников мероприятия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sz="160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составление схемы рассадки участников мероприятия согласно протокольному старшинству</a:t>
                      </a:r>
                      <a:endParaRPr lang="ru-RU" sz="1600" b="0" i="0" kern="12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039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029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907B3DF-8C10-4D8B-9EE7-F32DA685C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368DDA6-426D-4B2F-A669-F3D5BD581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-411061"/>
            <a:ext cx="9097861" cy="2105637"/>
          </a:xfrm>
        </p:spPr>
        <p:txBody>
          <a:bodyPr>
            <a:normAutofit/>
          </a:bodyPr>
          <a:lstStyle/>
          <a:p>
            <a:pPr algn="ctr"/>
            <a:br>
              <a:rPr lang="ru-RU" sz="24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ДИНАМИКА УВЕЛИЧЕНИЯ КОЛИЧЕСТВА МЕРОПРИЯТИЙ</a:t>
            </a:r>
            <a:br>
              <a:rPr lang="ru-RU" sz="20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С УЧАСТИЕМ ГУБЕРНАТОРА ТВЕРСКОЙ ОБЛАСТИ</a:t>
            </a:r>
            <a:br>
              <a:rPr lang="ru-RU" sz="18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1800" dirty="0"/>
          </a:p>
        </p:txBody>
      </p:sp>
      <p:pic>
        <p:nvPicPr>
          <p:cNvPr id="5" name="Рисунок 1">
            <a:extLst>
              <a:ext uri="{FF2B5EF4-FFF2-40B4-BE49-F238E27FC236}">
                <a16:creationId xmlns:a16="http://schemas.microsoft.com/office/drawing/2014/main" id="{2590D459-41FA-41E6-ADEC-4B0C8094C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85226" y="173970"/>
            <a:ext cx="828675" cy="1028700"/>
          </a:xfrm>
          <a:prstGeom prst="rect">
            <a:avLst/>
          </a:prstGeom>
          <a:noFill/>
        </p:spPr>
      </p:pic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A1A0D5F-F3E7-4982-8CA1-B306DC514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976056"/>
              </p:ext>
            </p:extLst>
          </p:nvPr>
        </p:nvGraphicFramePr>
        <p:xfrm>
          <a:off x="457200" y="1303338"/>
          <a:ext cx="8300906" cy="511423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21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9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2826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Результат работы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1413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ru-RU" sz="1800" kern="12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ru-RU" sz="1800" b="0" i="0" kern="12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lang="ru-RU" sz="1800" b="0" i="0" kern="12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039953"/>
                  </a:ext>
                </a:extLst>
              </a:tr>
            </a:tbl>
          </a:graphicData>
        </a:graphic>
      </p:graphicFrame>
      <p:graphicFrame>
        <p:nvGraphicFramePr>
          <p:cNvPr id="14" name="Диаграмма 13">
            <a:extLst>
              <a:ext uri="{FF2B5EF4-FFF2-40B4-BE49-F238E27FC236}">
                <a16:creationId xmlns:a16="http://schemas.microsoft.com/office/drawing/2014/main" id="{E5FF9E3D-4F07-4394-85A7-5B452D41BF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8050883"/>
              </p:ext>
            </p:extLst>
          </p:nvPr>
        </p:nvGraphicFramePr>
        <p:xfrm>
          <a:off x="998290" y="999440"/>
          <a:ext cx="7759816" cy="5114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55545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97864" y="246888"/>
            <a:ext cx="7293468" cy="868680"/>
          </a:xfrm>
        </p:spPr>
        <p:txBody>
          <a:bodyPr>
            <a:normAutofit/>
          </a:bodyPr>
          <a:lstStyle/>
          <a:p>
            <a:pPr algn="ctr"/>
            <a:r>
              <a:rPr lang="ru-RU" sz="20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ПРОБЛЕМЫ, ВОЗНИКАЮЩИЕ В СЛУЖЕБНОЙ ДЕЯТЕЛЬНОСТИ, И ПУТИ ИХ РЕШЕНИЯ</a:t>
            </a:r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776492" y="6347386"/>
            <a:ext cx="2057400" cy="365125"/>
          </a:xfrm>
        </p:spPr>
        <p:txBody>
          <a:bodyPr/>
          <a:lstStyle/>
          <a:p>
            <a:r>
              <a:rPr lang="ru-RU" dirty="0"/>
              <a:t>7</a:t>
            </a:r>
          </a:p>
        </p:txBody>
      </p:sp>
      <p:pic>
        <p:nvPicPr>
          <p:cNvPr id="5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369189" y="246888"/>
            <a:ext cx="828675" cy="1028700"/>
          </a:xfrm>
          <a:prstGeom prst="rect">
            <a:avLst/>
          </a:prstGeom>
          <a:noFill/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982616"/>
              </p:ext>
            </p:extLst>
          </p:nvPr>
        </p:nvGraphicFramePr>
        <p:xfrm>
          <a:off x="527954" y="1491083"/>
          <a:ext cx="8305938" cy="483159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16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2942"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  <a:endParaRPr lang="ru-RU" b="1" i="0" baseline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Проблемы</a:t>
                      </a:r>
                      <a:endParaRPr lang="ru-RU" b="1" i="0" baseline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Пути решения</a:t>
                      </a:r>
                      <a:endParaRPr lang="ru-RU" b="1" i="0" baseline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8655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Отсутствие постоянно закрепленного автомобиля за управлением протокола не способствует оперативной подготовке выездных мероприятий </a:t>
                      </a:r>
                    </a:p>
                    <a:p>
                      <a:r>
                        <a:rPr lang="ru-RU" sz="1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с участием Губернатора Тверской области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Закрепление дополнительного автомобиля за управлением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191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907B3DF-8C10-4D8B-9EE7-F32DA685C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368DDA6-426D-4B2F-A669-F3D5BD581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87" y="114298"/>
            <a:ext cx="8366836" cy="1028701"/>
          </a:xfrm>
        </p:spPr>
        <p:txBody>
          <a:bodyPr>
            <a:normAutofit fontScale="90000"/>
          </a:bodyPr>
          <a:lstStyle/>
          <a:p>
            <a:pPr algn="ctr"/>
            <a:br>
              <a:rPr lang="ru-RU" sz="24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ПРЕДЛОЖЕНИЯ  ПО  ПРОФЕССИОНАЛЬНОМУ </a:t>
            </a:r>
            <a:br>
              <a:rPr lang="ru-RU" sz="24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И ЛИЧНОСТНОМУ  РАЗВИТИЮ</a:t>
            </a:r>
            <a:br>
              <a:rPr lang="ru-RU" sz="2000" b="1" dirty="0"/>
            </a:br>
            <a:br>
              <a:rPr lang="ru-RU" sz="18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1800" dirty="0"/>
          </a:p>
        </p:txBody>
      </p:sp>
      <p:pic>
        <p:nvPicPr>
          <p:cNvPr id="5" name="Рисунок 1">
            <a:extLst>
              <a:ext uri="{FF2B5EF4-FFF2-40B4-BE49-F238E27FC236}">
                <a16:creationId xmlns:a16="http://schemas.microsoft.com/office/drawing/2014/main" id="{2590D459-41FA-41E6-ADEC-4B0C8094C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33977" y="194469"/>
            <a:ext cx="828675" cy="1028700"/>
          </a:xfrm>
          <a:prstGeom prst="rect">
            <a:avLst/>
          </a:prstGeom>
          <a:noFill/>
        </p:spPr>
      </p:pic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A1A0D5F-F3E7-4982-8CA1-B306DC514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704286"/>
              </p:ext>
            </p:extLst>
          </p:nvPr>
        </p:nvGraphicFramePr>
        <p:xfrm>
          <a:off x="375407" y="1390847"/>
          <a:ext cx="8393185" cy="4389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26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0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6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8475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Области развития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Тематика, форма обучения</a:t>
                      </a:r>
                    </a:p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674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Предметные (профессиональные)</a:t>
                      </a:r>
                      <a:r>
                        <a:rPr lang="ru-RU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знания и умения</a:t>
                      </a:r>
                      <a:endParaRPr lang="ru-RU" sz="1800" b="0" i="0" kern="12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algn="l" defTabSz="914400" rtl="0" eaLnBrk="1" latinLnBrk="0" hangingPunct="1"/>
                      <a:endParaRPr lang="ru-RU" sz="1800" b="0" i="0" kern="12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just">
                        <a:buAutoNum type="arabicParenR"/>
                      </a:pPr>
                      <a:r>
                        <a:rPr lang="ru-RU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ПК (</a:t>
                      </a:r>
                      <a:r>
                        <a:rPr lang="en-US" i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Microsoft </a:t>
                      </a:r>
                      <a:r>
                        <a:rPr lang="ru-RU" i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</a:t>
                      </a:r>
                      <a:r>
                        <a:rPr lang="en-US" i="1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xsel</a:t>
                      </a:r>
                      <a:r>
                        <a:rPr lang="en-US" i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i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продвинутый</a:t>
                      </a:r>
                      <a:r>
                        <a:rPr lang="en-US" i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i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уровень</a:t>
                      </a:r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ru-RU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комбинированная форма обучения</a:t>
                      </a:r>
                    </a:p>
                    <a:p>
                      <a:pPr marL="0" indent="0" algn="just">
                        <a:buNone/>
                      </a:pP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ru-RU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2) Государственный и деловой протокол </a:t>
                      </a:r>
                    </a:p>
                    <a:p>
                      <a:pPr algn="just"/>
                      <a:r>
                        <a:rPr lang="ru-RU" i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(без отрыва от ГГС)</a:t>
                      </a:r>
                    </a:p>
                    <a:p>
                      <a:pPr algn="just"/>
                      <a:endParaRPr lang="ru-RU" sz="1800" b="0" i="0" kern="12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039953"/>
                  </a:ext>
                </a:extLst>
              </a:tr>
              <a:tr h="110620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Общие (деловые) качества расширяющие кругозор</a:t>
                      </a:r>
                    </a:p>
                    <a:p>
                      <a:pPr marL="0" algn="l" defTabSz="914400" rtl="0" eaLnBrk="1" latinLnBrk="0" hangingPunct="1"/>
                      <a:endParaRPr lang="ru-RU" sz="1800" b="0" i="0" kern="12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Получение практических навыков работы;</a:t>
                      </a:r>
                    </a:p>
                    <a:p>
                      <a:pPr algn="just"/>
                      <a:r>
                        <a:rPr lang="ru-RU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Совершенствование профессиональных и организаторских навыков для выполнения обязанностей по занимаемой должности;</a:t>
                      </a:r>
                    </a:p>
                    <a:p>
                      <a:pPr algn="just"/>
                      <a:r>
                        <a:rPr lang="ru-RU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Изучение нормативных правовых актов, опыта других регионов. </a:t>
                      </a:r>
                    </a:p>
                    <a:p>
                      <a:pPr algn="just"/>
                      <a:endParaRPr lang="ru-RU" sz="1800" b="0" i="0" kern="12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314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01467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32800</TotalTime>
  <Words>452</Words>
  <Application>Microsoft Office PowerPoint</Application>
  <PresentationFormat>Экран (4:3)</PresentationFormat>
  <Paragraphs>92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Тема Office</vt:lpstr>
      <vt:lpstr>Презентация PowerPoint</vt:lpstr>
      <vt:lpstr> ДОСТИЖЕНИЯ  В  ВЫПОЛНЕНИИ  ДОЛЖНОСТНЫХ ОБЯЗАННОСТЕЙ  ЗА  АТТЕСТАЦИОННЫЙ  ПЕРИОД  </vt:lpstr>
      <vt:lpstr> ДОСТИЖЕНИЯ  В  ВЫПОЛНЕНИИ  ДОЛЖНОСТНЫХ ОБЯЗАННОСТЕЙ  ЗА  АТТЕСТАЦИОННЫЙ  ПЕРИОД  </vt:lpstr>
      <vt:lpstr> ДОСТИЖЕНИЯ  В  ВЫПОЛНЕНИИ  ДОЛЖНОСТНЫХ ОБЯЗАННОСТЕЙ  ЗА  АТТЕСТАЦИОННЫЙ  ПЕРИОД  </vt:lpstr>
      <vt:lpstr> ДИНАМИКА УВЕЛИЧЕНИЯ КОЛИЧЕСТВА МЕРОПРИЯТИЙ С УЧАСТИЕМ ГУБЕРНАТОРА ТВЕРСКОЙ ОБЛАСТИ </vt:lpstr>
      <vt:lpstr>ПРОБЛЕМЫ, ВОЗНИКАЮЩИЕ В СЛУЖЕБНОЙ ДЕЯТЕЛЬНОСТИ, И ПУТИ ИХ РЕШЕНИЯ</vt:lpstr>
      <vt:lpstr> ПРЕДЛОЖЕНИЯ  ПО  ПРОФЕССИОНАЛЬНОМУ  И ЛИЧНОСТНОМУ  РАЗВИТИЮ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Смирнова Ирина Анатольевна</dc:creator>
  <cp:lastModifiedBy>Землянов Евгений Вячеславович</cp:lastModifiedBy>
  <cp:revision>192</cp:revision>
  <cp:lastPrinted>2020-07-21T13:26:52Z</cp:lastPrinted>
  <dcterms:created xsi:type="dcterms:W3CDTF">2018-05-18T11:00:57Z</dcterms:created>
  <dcterms:modified xsi:type="dcterms:W3CDTF">2020-08-13T08:18:01Z</dcterms:modified>
</cp:coreProperties>
</file>