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9"/>
  </p:notes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000"/>
    <a:srgbClr val="323E1A"/>
    <a:srgbClr val="E2F0D9"/>
    <a:srgbClr val="B9CDE5"/>
    <a:srgbClr val="020000"/>
    <a:srgbClr val="548235"/>
    <a:srgbClr val="000000"/>
    <a:srgbClr val="6B2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4D6D0-3027-4024-B1F3-44FB305B8C6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2BB35CF-6B60-424B-A813-A6EDDEFF997F}">
      <dgm:prSet phldrT="[Текст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ru-RU" dirty="0"/>
            <a:t>Профессиональная переподготовка</a:t>
          </a:r>
        </a:p>
      </dgm:t>
    </dgm:pt>
    <dgm:pt modelId="{93251F62-E27F-456E-868D-001A9428F316}" type="parTrans" cxnId="{B67815A2-8DA3-4B24-8943-34F317D7886C}">
      <dgm:prSet/>
      <dgm:spPr/>
      <dgm:t>
        <a:bodyPr/>
        <a:lstStyle/>
        <a:p>
          <a:endParaRPr lang="ru-RU"/>
        </a:p>
      </dgm:t>
    </dgm:pt>
    <dgm:pt modelId="{27D1CD47-FB49-4904-9A0C-E036F6F6F1DD}" type="sibTrans" cxnId="{B67815A2-8DA3-4B24-8943-34F317D7886C}">
      <dgm:prSet/>
      <dgm:spPr/>
      <dgm:t>
        <a:bodyPr/>
        <a:lstStyle/>
        <a:p>
          <a:endParaRPr lang="ru-RU"/>
        </a:p>
      </dgm:t>
    </dgm:pt>
    <dgm:pt modelId="{29C3866B-99E3-403E-8123-56B594133BAF}">
      <dgm:prSet phldrT="[Текст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ru-RU" dirty="0"/>
            <a:t>Не менее 500 часов</a:t>
          </a:r>
        </a:p>
      </dgm:t>
    </dgm:pt>
    <dgm:pt modelId="{DDBAC879-C2CA-4612-93DE-FAF665688C1C}" type="parTrans" cxnId="{804E1B6A-550D-42C7-83BD-27DC8025F018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36BF36CE-52B7-4F56-B9BA-865282AAC109}" type="sibTrans" cxnId="{804E1B6A-550D-42C7-83BD-27DC8025F018}">
      <dgm:prSet/>
      <dgm:spPr/>
      <dgm:t>
        <a:bodyPr/>
        <a:lstStyle/>
        <a:p>
          <a:endParaRPr lang="ru-RU"/>
        </a:p>
      </dgm:t>
    </dgm:pt>
    <dgm:pt modelId="{B2E2EF23-28BC-402D-9FF0-1A49332642A1}">
      <dgm:prSet phldrT="[Текст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ru-RU" dirty="0"/>
            <a:t>Диплом о профессиональной переподготовке</a:t>
          </a:r>
        </a:p>
      </dgm:t>
    </dgm:pt>
    <dgm:pt modelId="{95B87CAD-1F2A-4289-B9BA-3155E90BC54C}" type="parTrans" cxnId="{28DC228A-CD68-41EE-85FD-7E17CA48DCF6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7E111C74-4A65-438B-AE8C-C01074EA221B}" type="sibTrans" cxnId="{28DC228A-CD68-41EE-85FD-7E17CA48DCF6}">
      <dgm:prSet/>
      <dgm:spPr/>
      <dgm:t>
        <a:bodyPr/>
        <a:lstStyle/>
        <a:p>
          <a:endParaRPr lang="ru-RU"/>
        </a:p>
      </dgm:t>
    </dgm:pt>
    <dgm:pt modelId="{DFDFEEEE-C0A6-497E-A189-5DAA7EFAC657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Повышение квалификации</a:t>
          </a:r>
        </a:p>
      </dgm:t>
    </dgm:pt>
    <dgm:pt modelId="{19BB2789-1095-4BC9-82EC-2E9D69143370}" type="parTrans" cxnId="{DE874133-886F-4729-A97F-55AE2D153181}">
      <dgm:prSet/>
      <dgm:spPr/>
      <dgm:t>
        <a:bodyPr/>
        <a:lstStyle/>
        <a:p>
          <a:endParaRPr lang="ru-RU"/>
        </a:p>
      </dgm:t>
    </dgm:pt>
    <dgm:pt modelId="{67B6842B-8DC0-4A31-94F9-894C893BD2FB}" type="sibTrans" cxnId="{DE874133-886F-4729-A97F-55AE2D153181}">
      <dgm:prSet/>
      <dgm:spPr/>
      <dgm:t>
        <a:bodyPr/>
        <a:lstStyle/>
        <a:p>
          <a:endParaRPr lang="ru-RU"/>
        </a:p>
      </dgm:t>
    </dgm:pt>
    <dgm:pt modelId="{33268354-2C22-45F7-A7EE-7C2F539E9AEC}">
      <dgm:prSet phldrT="[Текст]"/>
      <dgm:spPr>
        <a:ln>
          <a:solidFill>
            <a:srgbClr val="548235"/>
          </a:solidFill>
        </a:ln>
      </dgm:spPr>
      <dgm:t>
        <a:bodyPr/>
        <a:lstStyle/>
        <a:p>
          <a:r>
            <a:rPr lang="ru-RU" dirty="0"/>
            <a:t>Не менее 16 часов</a:t>
          </a:r>
        </a:p>
      </dgm:t>
    </dgm:pt>
    <dgm:pt modelId="{83D17257-F726-40C2-A1BA-BAABF0023A8B}" type="parTrans" cxnId="{6C0C0A68-C653-42A0-8753-A1CDC729EBF3}">
      <dgm:prSet/>
      <dgm:spPr>
        <a:ln>
          <a:solidFill>
            <a:srgbClr val="548235"/>
          </a:solidFill>
        </a:ln>
      </dgm:spPr>
      <dgm:t>
        <a:bodyPr/>
        <a:lstStyle/>
        <a:p>
          <a:endParaRPr lang="ru-RU"/>
        </a:p>
      </dgm:t>
    </dgm:pt>
    <dgm:pt modelId="{19F1D4D3-DAA5-4D51-80AF-DEBD278810F5}" type="sibTrans" cxnId="{6C0C0A68-C653-42A0-8753-A1CDC729EBF3}">
      <dgm:prSet/>
      <dgm:spPr/>
      <dgm:t>
        <a:bodyPr/>
        <a:lstStyle/>
        <a:p>
          <a:endParaRPr lang="ru-RU"/>
        </a:p>
      </dgm:t>
    </dgm:pt>
    <dgm:pt modelId="{A097DD63-2BFE-463B-B77E-C86FD455526C}">
      <dgm:prSet phldrT="[Текст]"/>
      <dgm:spPr>
        <a:ln>
          <a:solidFill>
            <a:srgbClr val="548235"/>
          </a:solidFill>
        </a:ln>
      </dgm:spPr>
      <dgm:t>
        <a:bodyPr/>
        <a:lstStyle/>
        <a:p>
          <a:r>
            <a:rPr lang="ru-RU" dirty="0"/>
            <a:t>Удостоверение о повышении квалификации</a:t>
          </a:r>
        </a:p>
      </dgm:t>
    </dgm:pt>
    <dgm:pt modelId="{9D655B7F-E0AB-444B-8CA3-BB24B3D01FF7}" type="parTrans" cxnId="{AA0BE725-8734-47EF-B55D-F67F0B9BB7AC}">
      <dgm:prSet/>
      <dgm:spPr>
        <a:ln>
          <a:solidFill>
            <a:srgbClr val="548235"/>
          </a:solidFill>
        </a:ln>
      </dgm:spPr>
      <dgm:t>
        <a:bodyPr/>
        <a:lstStyle/>
        <a:p>
          <a:endParaRPr lang="ru-RU"/>
        </a:p>
      </dgm:t>
    </dgm:pt>
    <dgm:pt modelId="{A62471C1-76B5-4056-953A-A4BB56B4D623}" type="sibTrans" cxnId="{AA0BE725-8734-47EF-B55D-F67F0B9BB7AC}">
      <dgm:prSet/>
      <dgm:spPr/>
      <dgm:t>
        <a:bodyPr/>
        <a:lstStyle/>
        <a:p>
          <a:endParaRPr lang="ru-RU"/>
        </a:p>
      </dgm:t>
    </dgm:pt>
    <dgm:pt modelId="{4EED1A6D-7766-4302-BE32-9B16189C25DB}" type="pres">
      <dgm:prSet presAssocID="{2AD4D6D0-3027-4024-B1F3-44FB305B8C6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D5CC84-5842-444D-88CC-09066285CBF2}" type="pres">
      <dgm:prSet presAssocID="{C2BB35CF-6B60-424B-A813-A6EDDEFF997F}" presName="root" presStyleCnt="0"/>
      <dgm:spPr/>
    </dgm:pt>
    <dgm:pt modelId="{75A000BD-1042-44AE-9141-5CBECB89C24B}" type="pres">
      <dgm:prSet presAssocID="{C2BB35CF-6B60-424B-A813-A6EDDEFF997F}" presName="rootComposite" presStyleCnt="0"/>
      <dgm:spPr/>
    </dgm:pt>
    <dgm:pt modelId="{FD444F2C-DD0E-4783-B866-AA9D7688B432}" type="pres">
      <dgm:prSet presAssocID="{C2BB35CF-6B60-424B-A813-A6EDDEFF997F}" presName="rootText" presStyleLbl="node1" presStyleIdx="0" presStyleCnt="2" custScaleX="128651" custLinFactNeighborX="409" custLinFactNeighborY="818"/>
      <dgm:spPr/>
    </dgm:pt>
    <dgm:pt modelId="{26F6A028-E470-4B44-9402-596BAE25DAC1}" type="pres">
      <dgm:prSet presAssocID="{C2BB35CF-6B60-424B-A813-A6EDDEFF997F}" presName="rootConnector" presStyleLbl="node1" presStyleIdx="0" presStyleCnt="2"/>
      <dgm:spPr/>
    </dgm:pt>
    <dgm:pt modelId="{CC41EE75-6E0A-4F2E-9E34-A01052019386}" type="pres">
      <dgm:prSet presAssocID="{C2BB35CF-6B60-424B-A813-A6EDDEFF997F}" presName="childShape" presStyleCnt="0"/>
      <dgm:spPr/>
    </dgm:pt>
    <dgm:pt modelId="{F3156D94-F2F7-470C-A870-5661B721962E}" type="pres">
      <dgm:prSet presAssocID="{DDBAC879-C2CA-4612-93DE-FAF665688C1C}" presName="Name13" presStyleLbl="parChTrans1D2" presStyleIdx="0" presStyleCnt="4"/>
      <dgm:spPr/>
    </dgm:pt>
    <dgm:pt modelId="{63C93BFF-6756-47D9-B5F0-D1038728D79C}" type="pres">
      <dgm:prSet presAssocID="{29C3866B-99E3-403E-8123-56B594133BAF}" presName="childText" presStyleLbl="bgAcc1" presStyleIdx="0" presStyleCnt="4">
        <dgm:presLayoutVars>
          <dgm:bulletEnabled val="1"/>
        </dgm:presLayoutVars>
      </dgm:prSet>
      <dgm:spPr/>
    </dgm:pt>
    <dgm:pt modelId="{CA4F58BA-2041-45EA-BDBB-C725519424DE}" type="pres">
      <dgm:prSet presAssocID="{95B87CAD-1F2A-4289-B9BA-3155E90BC54C}" presName="Name13" presStyleLbl="parChTrans1D2" presStyleIdx="1" presStyleCnt="4"/>
      <dgm:spPr/>
    </dgm:pt>
    <dgm:pt modelId="{F3EC3CAC-ED16-4471-8A95-403242C87D39}" type="pres">
      <dgm:prSet presAssocID="{B2E2EF23-28BC-402D-9FF0-1A49332642A1}" presName="childText" presStyleLbl="bgAcc1" presStyleIdx="1" presStyleCnt="4">
        <dgm:presLayoutVars>
          <dgm:bulletEnabled val="1"/>
        </dgm:presLayoutVars>
      </dgm:prSet>
      <dgm:spPr/>
    </dgm:pt>
    <dgm:pt modelId="{2B848FC1-254B-4063-9727-AF11DADF9DF9}" type="pres">
      <dgm:prSet presAssocID="{DFDFEEEE-C0A6-497E-A189-5DAA7EFAC657}" presName="root" presStyleCnt="0"/>
      <dgm:spPr/>
    </dgm:pt>
    <dgm:pt modelId="{EE0B8F39-DE4B-474C-85BE-6CF6F9D706E5}" type="pres">
      <dgm:prSet presAssocID="{DFDFEEEE-C0A6-497E-A189-5DAA7EFAC657}" presName="rootComposite" presStyleCnt="0"/>
      <dgm:spPr/>
    </dgm:pt>
    <dgm:pt modelId="{A558B0F7-D356-4F73-80BA-A809C816654B}" type="pres">
      <dgm:prSet presAssocID="{DFDFEEEE-C0A6-497E-A189-5DAA7EFAC657}" presName="rootText" presStyleLbl="node1" presStyleIdx="1" presStyleCnt="2" custScaleX="143360"/>
      <dgm:spPr/>
    </dgm:pt>
    <dgm:pt modelId="{F2E6D2C5-5667-4782-8284-397A4D1A7C68}" type="pres">
      <dgm:prSet presAssocID="{DFDFEEEE-C0A6-497E-A189-5DAA7EFAC657}" presName="rootConnector" presStyleLbl="node1" presStyleIdx="1" presStyleCnt="2"/>
      <dgm:spPr/>
    </dgm:pt>
    <dgm:pt modelId="{877C152C-B7A5-49D6-ADA6-E109CF40BB7F}" type="pres">
      <dgm:prSet presAssocID="{DFDFEEEE-C0A6-497E-A189-5DAA7EFAC657}" presName="childShape" presStyleCnt="0"/>
      <dgm:spPr/>
    </dgm:pt>
    <dgm:pt modelId="{5EB5CF86-85E1-409E-96E4-F857F2744CF6}" type="pres">
      <dgm:prSet presAssocID="{83D17257-F726-40C2-A1BA-BAABF0023A8B}" presName="Name13" presStyleLbl="parChTrans1D2" presStyleIdx="2" presStyleCnt="4"/>
      <dgm:spPr/>
    </dgm:pt>
    <dgm:pt modelId="{DF1402FF-5137-4F92-BBE7-CA2CD8844A0D}" type="pres">
      <dgm:prSet presAssocID="{33268354-2C22-45F7-A7EE-7C2F539E9AEC}" presName="childText" presStyleLbl="bgAcc1" presStyleIdx="2" presStyleCnt="4">
        <dgm:presLayoutVars>
          <dgm:bulletEnabled val="1"/>
        </dgm:presLayoutVars>
      </dgm:prSet>
      <dgm:spPr/>
    </dgm:pt>
    <dgm:pt modelId="{55CC1D4D-C554-4986-9CD8-B563626C19F7}" type="pres">
      <dgm:prSet presAssocID="{9D655B7F-E0AB-444B-8CA3-BB24B3D01FF7}" presName="Name13" presStyleLbl="parChTrans1D2" presStyleIdx="3" presStyleCnt="4"/>
      <dgm:spPr/>
    </dgm:pt>
    <dgm:pt modelId="{38CB2C11-A52A-41EC-B475-143BC8054008}" type="pres">
      <dgm:prSet presAssocID="{A097DD63-2BFE-463B-B77E-C86FD455526C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AA0BE725-8734-47EF-B55D-F67F0B9BB7AC}" srcId="{DFDFEEEE-C0A6-497E-A189-5DAA7EFAC657}" destId="{A097DD63-2BFE-463B-B77E-C86FD455526C}" srcOrd="1" destOrd="0" parTransId="{9D655B7F-E0AB-444B-8CA3-BB24B3D01FF7}" sibTransId="{A62471C1-76B5-4056-953A-A4BB56B4D623}"/>
    <dgm:cxn modelId="{DE874133-886F-4729-A97F-55AE2D153181}" srcId="{2AD4D6D0-3027-4024-B1F3-44FB305B8C60}" destId="{DFDFEEEE-C0A6-497E-A189-5DAA7EFAC657}" srcOrd="1" destOrd="0" parTransId="{19BB2789-1095-4BC9-82EC-2E9D69143370}" sibTransId="{67B6842B-8DC0-4A31-94F9-894C893BD2FB}"/>
    <dgm:cxn modelId="{8C0DDA39-3819-4E51-BDA7-4D6210A6FCFB}" type="presOf" srcId="{29C3866B-99E3-403E-8123-56B594133BAF}" destId="{63C93BFF-6756-47D9-B5F0-D1038728D79C}" srcOrd="0" destOrd="0" presId="urn:microsoft.com/office/officeart/2005/8/layout/hierarchy3"/>
    <dgm:cxn modelId="{BC32053B-79AB-42F2-9052-A997FF66C963}" type="presOf" srcId="{A097DD63-2BFE-463B-B77E-C86FD455526C}" destId="{38CB2C11-A52A-41EC-B475-143BC8054008}" srcOrd="0" destOrd="0" presId="urn:microsoft.com/office/officeart/2005/8/layout/hierarchy3"/>
    <dgm:cxn modelId="{6C0C0A68-C653-42A0-8753-A1CDC729EBF3}" srcId="{DFDFEEEE-C0A6-497E-A189-5DAA7EFAC657}" destId="{33268354-2C22-45F7-A7EE-7C2F539E9AEC}" srcOrd="0" destOrd="0" parTransId="{83D17257-F726-40C2-A1BA-BAABF0023A8B}" sibTransId="{19F1D4D3-DAA5-4D51-80AF-DEBD278810F5}"/>
    <dgm:cxn modelId="{804E1B6A-550D-42C7-83BD-27DC8025F018}" srcId="{C2BB35CF-6B60-424B-A813-A6EDDEFF997F}" destId="{29C3866B-99E3-403E-8123-56B594133BAF}" srcOrd="0" destOrd="0" parTransId="{DDBAC879-C2CA-4612-93DE-FAF665688C1C}" sibTransId="{36BF36CE-52B7-4F56-B9BA-865282AAC109}"/>
    <dgm:cxn modelId="{2A91B26D-8796-4CF8-99C1-02008A89C107}" type="presOf" srcId="{2AD4D6D0-3027-4024-B1F3-44FB305B8C60}" destId="{4EED1A6D-7766-4302-BE32-9B16189C25DB}" srcOrd="0" destOrd="0" presId="urn:microsoft.com/office/officeart/2005/8/layout/hierarchy3"/>
    <dgm:cxn modelId="{CE326656-86ED-4432-9795-B0099F105AB3}" type="presOf" srcId="{33268354-2C22-45F7-A7EE-7C2F539E9AEC}" destId="{DF1402FF-5137-4F92-BBE7-CA2CD8844A0D}" srcOrd="0" destOrd="0" presId="urn:microsoft.com/office/officeart/2005/8/layout/hierarchy3"/>
    <dgm:cxn modelId="{37343E87-CBA2-4D59-A680-666FD6519A8B}" type="presOf" srcId="{DFDFEEEE-C0A6-497E-A189-5DAA7EFAC657}" destId="{A558B0F7-D356-4F73-80BA-A809C816654B}" srcOrd="0" destOrd="0" presId="urn:microsoft.com/office/officeart/2005/8/layout/hierarchy3"/>
    <dgm:cxn modelId="{28DC228A-CD68-41EE-85FD-7E17CA48DCF6}" srcId="{C2BB35CF-6B60-424B-A813-A6EDDEFF997F}" destId="{B2E2EF23-28BC-402D-9FF0-1A49332642A1}" srcOrd="1" destOrd="0" parTransId="{95B87CAD-1F2A-4289-B9BA-3155E90BC54C}" sibTransId="{7E111C74-4A65-438B-AE8C-C01074EA221B}"/>
    <dgm:cxn modelId="{99E9678B-ACD7-4916-895A-84129ED186C3}" type="presOf" srcId="{C2BB35CF-6B60-424B-A813-A6EDDEFF997F}" destId="{FD444F2C-DD0E-4783-B866-AA9D7688B432}" srcOrd="0" destOrd="0" presId="urn:microsoft.com/office/officeart/2005/8/layout/hierarchy3"/>
    <dgm:cxn modelId="{26D2429C-8DE4-40F1-BC49-1079C12C2F08}" type="presOf" srcId="{C2BB35CF-6B60-424B-A813-A6EDDEFF997F}" destId="{26F6A028-E470-4B44-9402-596BAE25DAC1}" srcOrd="1" destOrd="0" presId="urn:microsoft.com/office/officeart/2005/8/layout/hierarchy3"/>
    <dgm:cxn modelId="{51EBB69E-10D2-43EF-9DA7-C4E6F9AD1FC4}" type="presOf" srcId="{9D655B7F-E0AB-444B-8CA3-BB24B3D01FF7}" destId="{55CC1D4D-C554-4986-9CD8-B563626C19F7}" srcOrd="0" destOrd="0" presId="urn:microsoft.com/office/officeart/2005/8/layout/hierarchy3"/>
    <dgm:cxn modelId="{B67815A2-8DA3-4B24-8943-34F317D7886C}" srcId="{2AD4D6D0-3027-4024-B1F3-44FB305B8C60}" destId="{C2BB35CF-6B60-424B-A813-A6EDDEFF997F}" srcOrd="0" destOrd="0" parTransId="{93251F62-E27F-456E-868D-001A9428F316}" sibTransId="{27D1CD47-FB49-4904-9A0C-E036F6F6F1DD}"/>
    <dgm:cxn modelId="{4639E1A7-E309-4301-9F9D-5557B930769E}" type="presOf" srcId="{DFDFEEEE-C0A6-497E-A189-5DAA7EFAC657}" destId="{F2E6D2C5-5667-4782-8284-397A4D1A7C68}" srcOrd="1" destOrd="0" presId="urn:microsoft.com/office/officeart/2005/8/layout/hierarchy3"/>
    <dgm:cxn modelId="{269627B4-2CA1-4E60-8D95-7C4C0D64024E}" type="presOf" srcId="{83D17257-F726-40C2-A1BA-BAABF0023A8B}" destId="{5EB5CF86-85E1-409E-96E4-F857F2744CF6}" srcOrd="0" destOrd="0" presId="urn:microsoft.com/office/officeart/2005/8/layout/hierarchy3"/>
    <dgm:cxn modelId="{345A3AC9-837C-4304-BE2C-D544D2B08CDA}" type="presOf" srcId="{DDBAC879-C2CA-4612-93DE-FAF665688C1C}" destId="{F3156D94-F2F7-470C-A870-5661B721962E}" srcOrd="0" destOrd="0" presId="urn:microsoft.com/office/officeart/2005/8/layout/hierarchy3"/>
    <dgm:cxn modelId="{EA784BD1-0FA9-46A5-9D2B-0563B4318C63}" type="presOf" srcId="{95B87CAD-1F2A-4289-B9BA-3155E90BC54C}" destId="{CA4F58BA-2041-45EA-BDBB-C725519424DE}" srcOrd="0" destOrd="0" presId="urn:microsoft.com/office/officeart/2005/8/layout/hierarchy3"/>
    <dgm:cxn modelId="{F736FEFA-F616-487A-81B1-F297B222D89B}" type="presOf" srcId="{B2E2EF23-28BC-402D-9FF0-1A49332642A1}" destId="{F3EC3CAC-ED16-4471-8A95-403242C87D39}" srcOrd="0" destOrd="0" presId="urn:microsoft.com/office/officeart/2005/8/layout/hierarchy3"/>
    <dgm:cxn modelId="{197EB8EC-86A3-4E38-A98D-910F0BB2FB62}" type="presParOf" srcId="{4EED1A6D-7766-4302-BE32-9B16189C25DB}" destId="{86D5CC84-5842-444D-88CC-09066285CBF2}" srcOrd="0" destOrd="0" presId="urn:microsoft.com/office/officeart/2005/8/layout/hierarchy3"/>
    <dgm:cxn modelId="{69B0CA63-6938-44AF-987D-40CC0B7EAADA}" type="presParOf" srcId="{86D5CC84-5842-444D-88CC-09066285CBF2}" destId="{75A000BD-1042-44AE-9141-5CBECB89C24B}" srcOrd="0" destOrd="0" presId="urn:microsoft.com/office/officeart/2005/8/layout/hierarchy3"/>
    <dgm:cxn modelId="{4DA5AA7A-65DF-4BCC-A2A6-61F5EFF20550}" type="presParOf" srcId="{75A000BD-1042-44AE-9141-5CBECB89C24B}" destId="{FD444F2C-DD0E-4783-B866-AA9D7688B432}" srcOrd="0" destOrd="0" presId="urn:microsoft.com/office/officeart/2005/8/layout/hierarchy3"/>
    <dgm:cxn modelId="{5E898363-A822-4011-B70E-CFD0CB0F149E}" type="presParOf" srcId="{75A000BD-1042-44AE-9141-5CBECB89C24B}" destId="{26F6A028-E470-4B44-9402-596BAE25DAC1}" srcOrd="1" destOrd="0" presId="urn:microsoft.com/office/officeart/2005/8/layout/hierarchy3"/>
    <dgm:cxn modelId="{609EB5BB-B791-4251-A7C7-9FF682A09BC8}" type="presParOf" srcId="{86D5CC84-5842-444D-88CC-09066285CBF2}" destId="{CC41EE75-6E0A-4F2E-9E34-A01052019386}" srcOrd="1" destOrd="0" presId="urn:microsoft.com/office/officeart/2005/8/layout/hierarchy3"/>
    <dgm:cxn modelId="{D9B9AD15-C533-4F29-9D71-366517934726}" type="presParOf" srcId="{CC41EE75-6E0A-4F2E-9E34-A01052019386}" destId="{F3156D94-F2F7-470C-A870-5661B721962E}" srcOrd="0" destOrd="0" presId="urn:microsoft.com/office/officeart/2005/8/layout/hierarchy3"/>
    <dgm:cxn modelId="{4939CC0F-57C6-49C6-B712-B738D55474BD}" type="presParOf" srcId="{CC41EE75-6E0A-4F2E-9E34-A01052019386}" destId="{63C93BFF-6756-47D9-B5F0-D1038728D79C}" srcOrd="1" destOrd="0" presId="urn:microsoft.com/office/officeart/2005/8/layout/hierarchy3"/>
    <dgm:cxn modelId="{A2467494-41D0-4C40-AD8D-0410BE159337}" type="presParOf" srcId="{CC41EE75-6E0A-4F2E-9E34-A01052019386}" destId="{CA4F58BA-2041-45EA-BDBB-C725519424DE}" srcOrd="2" destOrd="0" presId="urn:microsoft.com/office/officeart/2005/8/layout/hierarchy3"/>
    <dgm:cxn modelId="{445E3AD3-8F10-4510-8FDF-AADEB8D8ED27}" type="presParOf" srcId="{CC41EE75-6E0A-4F2E-9E34-A01052019386}" destId="{F3EC3CAC-ED16-4471-8A95-403242C87D39}" srcOrd="3" destOrd="0" presId="urn:microsoft.com/office/officeart/2005/8/layout/hierarchy3"/>
    <dgm:cxn modelId="{FD50373E-75B6-4DA4-A424-962FAC8ED000}" type="presParOf" srcId="{4EED1A6D-7766-4302-BE32-9B16189C25DB}" destId="{2B848FC1-254B-4063-9727-AF11DADF9DF9}" srcOrd="1" destOrd="0" presId="urn:microsoft.com/office/officeart/2005/8/layout/hierarchy3"/>
    <dgm:cxn modelId="{5C5DE3B9-5879-4AD4-94C3-B5B70FE31D7D}" type="presParOf" srcId="{2B848FC1-254B-4063-9727-AF11DADF9DF9}" destId="{EE0B8F39-DE4B-474C-85BE-6CF6F9D706E5}" srcOrd="0" destOrd="0" presId="urn:microsoft.com/office/officeart/2005/8/layout/hierarchy3"/>
    <dgm:cxn modelId="{FF1CE761-3388-4AE1-BACE-2ADDF1C86ABB}" type="presParOf" srcId="{EE0B8F39-DE4B-474C-85BE-6CF6F9D706E5}" destId="{A558B0F7-D356-4F73-80BA-A809C816654B}" srcOrd="0" destOrd="0" presId="urn:microsoft.com/office/officeart/2005/8/layout/hierarchy3"/>
    <dgm:cxn modelId="{733E2716-6267-4A0B-8FA0-030E992F4227}" type="presParOf" srcId="{EE0B8F39-DE4B-474C-85BE-6CF6F9D706E5}" destId="{F2E6D2C5-5667-4782-8284-397A4D1A7C68}" srcOrd="1" destOrd="0" presId="urn:microsoft.com/office/officeart/2005/8/layout/hierarchy3"/>
    <dgm:cxn modelId="{6F555A51-D63D-476F-A515-8E9626513944}" type="presParOf" srcId="{2B848FC1-254B-4063-9727-AF11DADF9DF9}" destId="{877C152C-B7A5-49D6-ADA6-E109CF40BB7F}" srcOrd="1" destOrd="0" presId="urn:microsoft.com/office/officeart/2005/8/layout/hierarchy3"/>
    <dgm:cxn modelId="{8A568730-24D1-44E3-897D-6CC917FAF4A9}" type="presParOf" srcId="{877C152C-B7A5-49D6-ADA6-E109CF40BB7F}" destId="{5EB5CF86-85E1-409E-96E4-F857F2744CF6}" srcOrd="0" destOrd="0" presId="urn:microsoft.com/office/officeart/2005/8/layout/hierarchy3"/>
    <dgm:cxn modelId="{AAD2CBED-5D65-4A64-97D2-ABF06EC3CF6F}" type="presParOf" srcId="{877C152C-B7A5-49D6-ADA6-E109CF40BB7F}" destId="{DF1402FF-5137-4F92-BBE7-CA2CD8844A0D}" srcOrd="1" destOrd="0" presId="urn:microsoft.com/office/officeart/2005/8/layout/hierarchy3"/>
    <dgm:cxn modelId="{A7544425-4190-447A-96B2-C955D063F494}" type="presParOf" srcId="{877C152C-B7A5-49D6-ADA6-E109CF40BB7F}" destId="{55CC1D4D-C554-4986-9CD8-B563626C19F7}" srcOrd="2" destOrd="0" presId="urn:microsoft.com/office/officeart/2005/8/layout/hierarchy3"/>
    <dgm:cxn modelId="{78DFF3FF-87E2-4987-B04A-FE8A64B6E192}" type="presParOf" srcId="{877C152C-B7A5-49D6-ADA6-E109CF40BB7F}" destId="{38CB2C11-A52A-41EC-B475-143BC805400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4C728-8C89-4EB9-87E1-2F7138CA777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9E8BB38-D342-4242-B3E8-EC4249E2F2CB}">
      <dgm:prSet phldrT="[Текст]" custT="1"/>
      <dgm:spPr>
        <a:ln>
          <a:solidFill>
            <a:srgbClr val="A88000"/>
          </a:solidFill>
        </a:ln>
      </dgm:spPr>
      <dgm:t>
        <a:bodyPr/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200" b="1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Профессиональное развитие </a:t>
          </a: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гражданского служащего </a:t>
          </a:r>
          <a:r>
            <a:rPr lang="ru-RU" sz="12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осуществляется</a:t>
          </a:r>
          <a:r>
            <a:rPr lang="ru-RU" sz="12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 течение всего периода прохождения им государственной гражданской службы </a:t>
          </a:r>
          <a:r>
            <a:rPr lang="ru-RU" sz="1200" b="0" i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(3-х летняя периодичность законодательно исключена)</a:t>
          </a: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1200" b="1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Результаты</a:t>
          </a: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участия гражданского служащего в мероприятиях по профессиональному развитию </a:t>
          </a:r>
          <a:r>
            <a:rPr lang="ru-RU" sz="1200" b="1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могут учитываться при рассмотрении вопросов о его аттестации</a:t>
          </a: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направлении для участия в других мероприятиях по профессиональному развитию, назначении на иную должность государственной гражданской службы в порядке должностного роста, о его премировании.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dirty="0">
            <a:solidFill>
              <a:srgbClr val="C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dirty="0"/>
        </a:p>
      </dgm:t>
    </dgm:pt>
    <dgm:pt modelId="{485DE90E-FAB9-403A-8017-A12BA7858C81}" type="parTrans" cxnId="{B0A9897A-6555-496E-9AFF-3741333AFA27}">
      <dgm:prSet/>
      <dgm:spPr/>
      <dgm:t>
        <a:bodyPr/>
        <a:lstStyle/>
        <a:p>
          <a:endParaRPr lang="ru-RU"/>
        </a:p>
      </dgm:t>
    </dgm:pt>
    <dgm:pt modelId="{85B103D2-1F0C-4B0F-89B7-7519B2E0A4D3}" type="sibTrans" cxnId="{B0A9897A-6555-496E-9AFF-3741333AFA27}">
      <dgm:prSet/>
      <dgm:spPr/>
      <dgm:t>
        <a:bodyPr/>
        <a:lstStyle/>
        <a:p>
          <a:endParaRPr lang="ru-RU"/>
        </a:p>
      </dgm:t>
    </dgm:pt>
    <dgm:pt modelId="{4C7D1CCC-EB87-44AC-8C6F-E605C0FC42EB}">
      <dgm:prSet phldrT="[Текст]" custT="1"/>
      <dgm:spPr>
        <a:ln>
          <a:solidFill>
            <a:srgbClr val="A88000"/>
          </a:solidFill>
        </a:ln>
      </dgm:spPr>
      <dgm:t>
        <a:bodyPr/>
        <a:lstStyle/>
        <a:p>
          <a:pPr algn="l">
            <a:lnSpc>
              <a:spcPct val="90000"/>
            </a:lnSpc>
            <a:spcAft>
              <a:spcPct val="35000"/>
            </a:spcAft>
          </a:pPr>
          <a:endParaRPr lang="ru-RU" sz="1200" b="0" i="0" u="none" strike="noStrike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200" b="1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Основаниями для направления</a:t>
          </a: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200" b="1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гражданского служащего для участия в мероприятиях по профессиональному развитию </a:t>
          </a: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являются: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а) решение представителя нанимателя;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б) результаты аттестации гражданского служащего;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в) назначение гражданского служащего на иную должность государственной гражданской службы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  Российской Федерации в соответствии с п.2 ч.1 ст.31 Федерального закона от 27.07.2004 № 79-ФЗ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  «О государственной гражданской службе Российской Федерации»;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г) назначение гражданского служащего в порядке должностного роста на должность государственной 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  гражданской службы категории «руководители» высшей или главной группы должностей впервые;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д) поступление гражданина на государственную гражданскую службу впервые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ru-RU" dirty="0"/>
        </a:p>
      </dgm:t>
    </dgm:pt>
    <dgm:pt modelId="{7060D064-0F58-44EE-8079-0F1F3B106368}" type="parTrans" cxnId="{67AB4913-02FA-4A98-ADE1-343BE10AC7D2}">
      <dgm:prSet/>
      <dgm:spPr/>
      <dgm:t>
        <a:bodyPr/>
        <a:lstStyle/>
        <a:p>
          <a:endParaRPr lang="ru-RU"/>
        </a:p>
      </dgm:t>
    </dgm:pt>
    <dgm:pt modelId="{C40112F6-0CD9-4576-B0E9-AEC8C90CC5B4}" type="sibTrans" cxnId="{67AB4913-02FA-4A98-ADE1-343BE10AC7D2}">
      <dgm:prSet/>
      <dgm:spPr/>
      <dgm:t>
        <a:bodyPr/>
        <a:lstStyle/>
        <a:p>
          <a:endParaRPr lang="ru-RU"/>
        </a:p>
      </dgm:t>
    </dgm:pt>
    <dgm:pt modelId="{5F67991A-5144-49F0-8C1B-3FAAAA15065A}">
      <dgm:prSet phldrT="[Текст]" custT="1"/>
      <dgm:spPr>
        <a:ln>
          <a:solidFill>
            <a:srgbClr val="A88000"/>
          </a:solidFill>
        </a:ln>
      </dgm:spPr>
      <dgm:t>
        <a:bodyPr/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200" b="1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Получение гражданским служащим </a:t>
          </a: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дополнительного профессионального </a:t>
          </a:r>
          <a:r>
            <a:rPr lang="ru-RU" sz="1200" b="1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образования по собственной инициативе за счет собственных средств </a:t>
          </a: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и по тематике, определенной им самостоятельно, осуществляется </a:t>
          </a:r>
          <a:r>
            <a:rPr lang="ru-RU" sz="1200" b="1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вне пределов нормальной продолжительности служебного времени</a:t>
          </a:r>
          <a:r>
            <a:rPr lang="ru-RU" sz="12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dirty="0"/>
        </a:p>
      </dgm:t>
    </dgm:pt>
    <dgm:pt modelId="{57D9A6B0-2C9F-4547-9A02-AB19204A4474}" type="parTrans" cxnId="{8E84BE9E-AE76-4B3E-82C0-1A4FC5C05380}">
      <dgm:prSet/>
      <dgm:spPr/>
      <dgm:t>
        <a:bodyPr/>
        <a:lstStyle/>
        <a:p>
          <a:endParaRPr lang="ru-RU"/>
        </a:p>
      </dgm:t>
    </dgm:pt>
    <dgm:pt modelId="{C0D1FB99-6ECB-40AB-BC7A-97EBC3D67196}" type="sibTrans" cxnId="{8E84BE9E-AE76-4B3E-82C0-1A4FC5C05380}">
      <dgm:prSet/>
      <dgm:spPr/>
      <dgm:t>
        <a:bodyPr/>
        <a:lstStyle/>
        <a:p>
          <a:endParaRPr lang="ru-RU"/>
        </a:p>
      </dgm:t>
    </dgm:pt>
    <dgm:pt modelId="{5237B9AF-92BB-4B58-8A42-CB4101C1D8A5}" type="pres">
      <dgm:prSet presAssocID="{6514C728-8C89-4EB9-87E1-2F7138CA7774}" presName="compositeShape" presStyleCnt="0">
        <dgm:presLayoutVars>
          <dgm:dir/>
          <dgm:resizeHandles/>
        </dgm:presLayoutVars>
      </dgm:prSet>
      <dgm:spPr/>
    </dgm:pt>
    <dgm:pt modelId="{3BD3AA1B-8B5A-4A52-A780-EE1F04B5A56C}" type="pres">
      <dgm:prSet presAssocID="{6514C728-8C89-4EB9-87E1-2F7138CA7774}" presName="pyramid" presStyleLbl="node1" presStyleIdx="0" presStyleCnt="1" custLinFactNeighborX="27125" custLinFactNeighborY="876"/>
      <dgm:spPr>
        <a:solidFill>
          <a:srgbClr val="A88000">
            <a:alpha val="34118"/>
          </a:srgbClr>
        </a:solidFill>
      </dgm:spPr>
    </dgm:pt>
    <dgm:pt modelId="{80377640-869C-40E1-8CE4-9DD85273908F}" type="pres">
      <dgm:prSet presAssocID="{6514C728-8C89-4EB9-87E1-2F7138CA7774}" presName="theList" presStyleCnt="0"/>
      <dgm:spPr/>
    </dgm:pt>
    <dgm:pt modelId="{ECABEAB3-0EB1-4BC2-8D79-0997696D434F}" type="pres">
      <dgm:prSet presAssocID="{B9E8BB38-D342-4242-B3E8-EC4249E2F2CB}" presName="aNode" presStyleLbl="fgAcc1" presStyleIdx="0" presStyleCnt="3" custScaleX="178358" custScaleY="110618" custLinFactNeighborX="-4734" custLinFactNeighborY="-72049">
        <dgm:presLayoutVars>
          <dgm:bulletEnabled val="1"/>
        </dgm:presLayoutVars>
      </dgm:prSet>
      <dgm:spPr/>
    </dgm:pt>
    <dgm:pt modelId="{9DE64742-A1B8-441A-A6FD-DCA320BCEC38}" type="pres">
      <dgm:prSet presAssocID="{B9E8BB38-D342-4242-B3E8-EC4249E2F2CB}" presName="aSpace" presStyleCnt="0"/>
      <dgm:spPr/>
    </dgm:pt>
    <dgm:pt modelId="{290301E7-1697-4DED-A5B2-05E032335777}" type="pres">
      <dgm:prSet presAssocID="{4C7D1CCC-EB87-44AC-8C6F-E605C0FC42EB}" presName="aNode" presStyleLbl="fgAcc1" presStyleIdx="1" presStyleCnt="3" custScaleX="202977" custScaleY="144200" custLinFactNeighborX="-4830" custLinFactNeighborY="78888">
        <dgm:presLayoutVars>
          <dgm:bulletEnabled val="1"/>
        </dgm:presLayoutVars>
      </dgm:prSet>
      <dgm:spPr/>
    </dgm:pt>
    <dgm:pt modelId="{B7045F94-3D1E-496C-8261-D1E7482F146D}" type="pres">
      <dgm:prSet presAssocID="{4C7D1CCC-EB87-44AC-8C6F-E605C0FC42EB}" presName="aSpace" presStyleCnt="0"/>
      <dgm:spPr/>
    </dgm:pt>
    <dgm:pt modelId="{6D5C6CF1-0870-46E6-9389-8269B5214408}" type="pres">
      <dgm:prSet presAssocID="{5F67991A-5144-49F0-8C1B-3FAAAA15065A}" presName="aNode" presStyleLbl="fgAcc1" presStyleIdx="2" presStyleCnt="3" custScaleX="217137" custScaleY="56188" custLinFactY="16363" custLinFactNeighborX="-5723" custLinFactNeighborY="100000">
        <dgm:presLayoutVars>
          <dgm:bulletEnabled val="1"/>
        </dgm:presLayoutVars>
      </dgm:prSet>
      <dgm:spPr/>
    </dgm:pt>
    <dgm:pt modelId="{281E131E-3A1A-47B2-B5B0-ADCB01F787B7}" type="pres">
      <dgm:prSet presAssocID="{5F67991A-5144-49F0-8C1B-3FAAAA15065A}" presName="aSpace" presStyleCnt="0"/>
      <dgm:spPr/>
    </dgm:pt>
  </dgm:ptLst>
  <dgm:cxnLst>
    <dgm:cxn modelId="{67AB4913-02FA-4A98-ADE1-343BE10AC7D2}" srcId="{6514C728-8C89-4EB9-87E1-2F7138CA7774}" destId="{4C7D1CCC-EB87-44AC-8C6F-E605C0FC42EB}" srcOrd="1" destOrd="0" parTransId="{7060D064-0F58-44EE-8079-0F1F3B106368}" sibTransId="{C40112F6-0CD9-4576-B0E9-AEC8C90CC5B4}"/>
    <dgm:cxn modelId="{8F45F521-2730-457A-AB16-E6F619195C2B}" type="presOf" srcId="{5F67991A-5144-49F0-8C1B-3FAAAA15065A}" destId="{6D5C6CF1-0870-46E6-9389-8269B5214408}" srcOrd="0" destOrd="0" presId="urn:microsoft.com/office/officeart/2005/8/layout/pyramid2"/>
    <dgm:cxn modelId="{EDDF7E28-331D-4C49-81F3-489E88DEC86E}" type="presOf" srcId="{4C7D1CCC-EB87-44AC-8C6F-E605C0FC42EB}" destId="{290301E7-1697-4DED-A5B2-05E032335777}" srcOrd="0" destOrd="0" presId="urn:microsoft.com/office/officeart/2005/8/layout/pyramid2"/>
    <dgm:cxn modelId="{F2F5E668-47E1-49A5-B74A-30129E50BFCC}" type="presOf" srcId="{B9E8BB38-D342-4242-B3E8-EC4249E2F2CB}" destId="{ECABEAB3-0EB1-4BC2-8D79-0997696D434F}" srcOrd="0" destOrd="0" presId="urn:microsoft.com/office/officeart/2005/8/layout/pyramid2"/>
    <dgm:cxn modelId="{B0A9897A-6555-496E-9AFF-3741333AFA27}" srcId="{6514C728-8C89-4EB9-87E1-2F7138CA7774}" destId="{B9E8BB38-D342-4242-B3E8-EC4249E2F2CB}" srcOrd="0" destOrd="0" parTransId="{485DE90E-FAB9-403A-8017-A12BA7858C81}" sibTransId="{85B103D2-1F0C-4B0F-89B7-7519B2E0A4D3}"/>
    <dgm:cxn modelId="{8E84BE9E-AE76-4B3E-82C0-1A4FC5C05380}" srcId="{6514C728-8C89-4EB9-87E1-2F7138CA7774}" destId="{5F67991A-5144-49F0-8C1B-3FAAAA15065A}" srcOrd="2" destOrd="0" parTransId="{57D9A6B0-2C9F-4547-9A02-AB19204A4474}" sibTransId="{C0D1FB99-6ECB-40AB-BC7A-97EBC3D67196}"/>
    <dgm:cxn modelId="{5BB34EA2-4D33-4FF6-B61D-FED507EBEC50}" type="presOf" srcId="{6514C728-8C89-4EB9-87E1-2F7138CA7774}" destId="{5237B9AF-92BB-4B58-8A42-CB4101C1D8A5}" srcOrd="0" destOrd="0" presId="urn:microsoft.com/office/officeart/2005/8/layout/pyramid2"/>
    <dgm:cxn modelId="{9D282D83-F05E-49EF-9D5B-1BDDA088F310}" type="presParOf" srcId="{5237B9AF-92BB-4B58-8A42-CB4101C1D8A5}" destId="{3BD3AA1B-8B5A-4A52-A780-EE1F04B5A56C}" srcOrd="0" destOrd="0" presId="urn:microsoft.com/office/officeart/2005/8/layout/pyramid2"/>
    <dgm:cxn modelId="{4C61076A-2DED-4A1F-93DB-C31364FB04A3}" type="presParOf" srcId="{5237B9AF-92BB-4B58-8A42-CB4101C1D8A5}" destId="{80377640-869C-40E1-8CE4-9DD85273908F}" srcOrd="1" destOrd="0" presId="urn:microsoft.com/office/officeart/2005/8/layout/pyramid2"/>
    <dgm:cxn modelId="{132C3C22-BC5F-4239-98CD-82F54D5C64F7}" type="presParOf" srcId="{80377640-869C-40E1-8CE4-9DD85273908F}" destId="{ECABEAB3-0EB1-4BC2-8D79-0997696D434F}" srcOrd="0" destOrd="0" presId="urn:microsoft.com/office/officeart/2005/8/layout/pyramid2"/>
    <dgm:cxn modelId="{2F96536C-F561-401D-A90D-8239EC2CB7AC}" type="presParOf" srcId="{80377640-869C-40E1-8CE4-9DD85273908F}" destId="{9DE64742-A1B8-441A-A6FD-DCA320BCEC38}" srcOrd="1" destOrd="0" presId="urn:microsoft.com/office/officeart/2005/8/layout/pyramid2"/>
    <dgm:cxn modelId="{DE0799EB-AC9E-41A6-B2B7-75315A3C88C5}" type="presParOf" srcId="{80377640-869C-40E1-8CE4-9DD85273908F}" destId="{290301E7-1697-4DED-A5B2-05E032335777}" srcOrd="2" destOrd="0" presId="urn:microsoft.com/office/officeart/2005/8/layout/pyramid2"/>
    <dgm:cxn modelId="{90CF94AC-B09B-4FD6-BEEE-4A5E5AC7AA94}" type="presParOf" srcId="{80377640-869C-40E1-8CE4-9DD85273908F}" destId="{B7045F94-3D1E-496C-8261-D1E7482F146D}" srcOrd="3" destOrd="0" presId="urn:microsoft.com/office/officeart/2005/8/layout/pyramid2"/>
    <dgm:cxn modelId="{8545FEB2-A277-4B2D-A76D-1844EF96151F}" type="presParOf" srcId="{80377640-869C-40E1-8CE4-9DD85273908F}" destId="{6D5C6CF1-0870-46E6-9389-8269B5214408}" srcOrd="4" destOrd="0" presId="urn:microsoft.com/office/officeart/2005/8/layout/pyramid2"/>
    <dgm:cxn modelId="{AD3BC8FF-421A-45CE-B579-E37B4BBA6B40}" type="presParOf" srcId="{80377640-869C-40E1-8CE4-9DD85273908F}" destId="{281E131E-3A1A-47B2-B5B0-ADCB01F787B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44F2C-DD0E-4783-B866-AA9D7688B432}">
      <dsp:nvSpPr>
        <dsp:cNvPr id="0" name=""/>
        <dsp:cNvSpPr/>
      </dsp:nvSpPr>
      <dsp:spPr>
        <a:xfrm>
          <a:off x="10760" y="407364"/>
          <a:ext cx="2638441" cy="102542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Профессиональная переподготовка</a:t>
          </a:r>
        </a:p>
      </dsp:txBody>
      <dsp:txXfrm>
        <a:off x="40794" y="437398"/>
        <a:ext cx="2578373" cy="965357"/>
      </dsp:txXfrm>
    </dsp:sp>
    <dsp:sp modelId="{F3156D94-F2F7-470C-A870-5661B721962E}">
      <dsp:nvSpPr>
        <dsp:cNvPr id="0" name=""/>
        <dsp:cNvSpPr/>
      </dsp:nvSpPr>
      <dsp:spPr>
        <a:xfrm>
          <a:off x="274604" y="1432790"/>
          <a:ext cx="255456" cy="76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81"/>
              </a:lnTo>
              <a:lnTo>
                <a:pt x="255456" y="760681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93BFF-6756-47D9-B5F0-D1038728D79C}">
      <dsp:nvSpPr>
        <dsp:cNvPr id="0" name=""/>
        <dsp:cNvSpPr/>
      </dsp:nvSpPr>
      <dsp:spPr>
        <a:xfrm>
          <a:off x="530060" y="1680758"/>
          <a:ext cx="1640681" cy="1025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Не менее 500 часов</a:t>
          </a:r>
        </a:p>
      </dsp:txBody>
      <dsp:txXfrm>
        <a:off x="560094" y="1710792"/>
        <a:ext cx="1580613" cy="965357"/>
      </dsp:txXfrm>
    </dsp:sp>
    <dsp:sp modelId="{CA4F58BA-2041-45EA-BDBB-C725519424DE}">
      <dsp:nvSpPr>
        <dsp:cNvPr id="0" name=""/>
        <dsp:cNvSpPr/>
      </dsp:nvSpPr>
      <dsp:spPr>
        <a:xfrm>
          <a:off x="274604" y="1432790"/>
          <a:ext cx="255456" cy="204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463"/>
              </a:lnTo>
              <a:lnTo>
                <a:pt x="255456" y="204246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C3CAC-ED16-4471-8A95-403242C87D39}">
      <dsp:nvSpPr>
        <dsp:cNvPr id="0" name=""/>
        <dsp:cNvSpPr/>
      </dsp:nvSpPr>
      <dsp:spPr>
        <a:xfrm>
          <a:off x="530060" y="2962540"/>
          <a:ext cx="1640681" cy="1025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Диплом о профессиональной переподготовке</a:t>
          </a:r>
        </a:p>
      </dsp:txBody>
      <dsp:txXfrm>
        <a:off x="560094" y="2992574"/>
        <a:ext cx="1580613" cy="965357"/>
      </dsp:txXfrm>
    </dsp:sp>
    <dsp:sp modelId="{A558B0F7-D356-4F73-80BA-A809C816654B}">
      <dsp:nvSpPr>
        <dsp:cNvPr id="0" name=""/>
        <dsp:cNvSpPr/>
      </dsp:nvSpPr>
      <dsp:spPr>
        <a:xfrm>
          <a:off x="3153526" y="398976"/>
          <a:ext cx="2940100" cy="102542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Повышение квалификации</a:t>
          </a:r>
        </a:p>
      </dsp:txBody>
      <dsp:txXfrm>
        <a:off x="3183560" y="429010"/>
        <a:ext cx="2880032" cy="965357"/>
      </dsp:txXfrm>
    </dsp:sp>
    <dsp:sp modelId="{5EB5CF86-85E1-409E-96E4-F857F2744CF6}">
      <dsp:nvSpPr>
        <dsp:cNvPr id="0" name=""/>
        <dsp:cNvSpPr/>
      </dsp:nvSpPr>
      <dsp:spPr>
        <a:xfrm>
          <a:off x="3447536" y="1424402"/>
          <a:ext cx="294010" cy="769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69"/>
              </a:lnTo>
              <a:lnTo>
                <a:pt x="294010" y="769069"/>
              </a:lnTo>
            </a:path>
          </a:pathLst>
        </a:custGeom>
        <a:noFill/>
        <a:ln w="25400" cap="flat" cmpd="sng" algn="ctr">
          <a:solidFill>
            <a:srgbClr val="54823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402FF-5137-4F92-BBE7-CA2CD8844A0D}">
      <dsp:nvSpPr>
        <dsp:cNvPr id="0" name=""/>
        <dsp:cNvSpPr/>
      </dsp:nvSpPr>
      <dsp:spPr>
        <a:xfrm>
          <a:off x="3741546" y="1680758"/>
          <a:ext cx="1640681" cy="1025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4823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Не менее 16 часов</a:t>
          </a:r>
        </a:p>
      </dsp:txBody>
      <dsp:txXfrm>
        <a:off x="3771580" y="1710792"/>
        <a:ext cx="1580613" cy="965357"/>
      </dsp:txXfrm>
    </dsp:sp>
    <dsp:sp modelId="{55CC1D4D-C554-4986-9CD8-B563626C19F7}">
      <dsp:nvSpPr>
        <dsp:cNvPr id="0" name=""/>
        <dsp:cNvSpPr/>
      </dsp:nvSpPr>
      <dsp:spPr>
        <a:xfrm>
          <a:off x="3447536" y="1424402"/>
          <a:ext cx="294010" cy="2050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851"/>
              </a:lnTo>
              <a:lnTo>
                <a:pt x="294010" y="2050851"/>
              </a:lnTo>
            </a:path>
          </a:pathLst>
        </a:custGeom>
        <a:noFill/>
        <a:ln w="25400" cap="flat" cmpd="sng" algn="ctr">
          <a:solidFill>
            <a:srgbClr val="548235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B2C11-A52A-41EC-B475-143BC8054008}">
      <dsp:nvSpPr>
        <dsp:cNvPr id="0" name=""/>
        <dsp:cNvSpPr/>
      </dsp:nvSpPr>
      <dsp:spPr>
        <a:xfrm>
          <a:off x="3741546" y="2962540"/>
          <a:ext cx="1640681" cy="1025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54823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Удостоверение о повышении квалификации</a:t>
          </a:r>
        </a:p>
      </dsp:txBody>
      <dsp:txXfrm>
        <a:off x="3771580" y="2992574"/>
        <a:ext cx="1580613" cy="965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3AA1B-8B5A-4A52-A780-EE1F04B5A56C}">
      <dsp:nvSpPr>
        <dsp:cNvPr id="0" name=""/>
        <dsp:cNvSpPr/>
      </dsp:nvSpPr>
      <dsp:spPr>
        <a:xfrm>
          <a:off x="1619023" y="0"/>
          <a:ext cx="5747296" cy="5747296"/>
        </a:xfrm>
        <a:prstGeom prst="triangle">
          <a:avLst/>
        </a:prstGeom>
        <a:solidFill>
          <a:srgbClr val="A88000">
            <a:alpha val="34118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BEAB3-0EB1-4BC2-8D79-0997696D434F}">
      <dsp:nvSpPr>
        <dsp:cNvPr id="0" name=""/>
        <dsp:cNvSpPr/>
      </dsp:nvSpPr>
      <dsp:spPr>
        <a:xfrm>
          <a:off x="1293240" y="458591"/>
          <a:ext cx="6662995" cy="145776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88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kern="1200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kern="1200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kern="1200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200" b="1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Профессиональное развитие </a:t>
          </a: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гражданского служащего </a:t>
          </a:r>
          <a:r>
            <a:rPr lang="ru-RU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осуществляется</a:t>
          </a:r>
          <a:r>
            <a:rPr lang="ru-RU" sz="1200" b="1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в течение всего периода прохождения им государственной гражданской службы </a:t>
          </a:r>
          <a:r>
            <a:rPr lang="ru-RU" sz="1200" b="0" i="1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(3-х летняя периодичность законодательно исключена)</a:t>
          </a: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1200" b="1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Результаты</a:t>
          </a: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участия гражданского служащего в мероприятиях по профессиональному развитию </a:t>
          </a:r>
          <a:r>
            <a:rPr lang="ru-RU" sz="1200" b="1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могут учитываться при рассмотрении вопросов о его аттестации</a:t>
          </a: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направлении для участия в других мероприятиях по профессиональному развитию, назначении на иную должность государственной гражданской службы в порядке должностного роста, о его премировании.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kern="1200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kern="1200" dirty="0">
            <a:solidFill>
              <a:srgbClr val="C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kern="1200" dirty="0"/>
        </a:p>
      </dsp:txBody>
      <dsp:txXfrm>
        <a:off x="1364402" y="529753"/>
        <a:ext cx="6520671" cy="1315440"/>
      </dsp:txXfrm>
    </dsp:sp>
    <dsp:sp modelId="{290301E7-1697-4DED-A5B2-05E032335777}">
      <dsp:nvSpPr>
        <dsp:cNvPr id="0" name=""/>
        <dsp:cNvSpPr/>
      </dsp:nvSpPr>
      <dsp:spPr>
        <a:xfrm>
          <a:off x="829803" y="2329723"/>
          <a:ext cx="7582697" cy="19003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88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b="0" i="0" u="none" strike="noStrike" kern="1200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b="1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Основаниями для направления</a:t>
          </a: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200" b="1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гражданского служащего для участия в мероприятиях по профессиональному развитию </a:t>
          </a: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являются: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а) решение представителя нанимателя;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б) результаты аттестации гражданского служащего;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в) назначение гражданского служащего на иную должность государственной гражданской службы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  Российской Федерации в соответствии с п.2 ч.1 ст.31 Федерального закона от 27.07.2004 № 79-ФЗ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  «О государственной гражданской службе Российской Федерации»;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г) назначение гражданского служащего в порядке должностного роста на должность государственной 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   гражданской службы категории «руководители» высшей или главной группы должностей впервые;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д) поступление гражданина на государственную гражданскую службу впервые</a:t>
          </a:r>
        </a:p>
        <a:p>
          <a:pPr marL="0" lvl="0" indent="0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kern="1200" dirty="0"/>
        </a:p>
      </dsp:txBody>
      <dsp:txXfrm>
        <a:off x="922569" y="2422489"/>
        <a:ext cx="7397165" cy="1714788"/>
      </dsp:txXfrm>
    </dsp:sp>
    <dsp:sp modelId="{6D5C6CF1-0870-46E6-9389-8269B5214408}">
      <dsp:nvSpPr>
        <dsp:cNvPr id="0" name=""/>
        <dsp:cNvSpPr/>
      </dsp:nvSpPr>
      <dsp:spPr>
        <a:xfrm>
          <a:off x="531952" y="4645189"/>
          <a:ext cx="8111678" cy="7404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88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1200" b="0" i="0" u="none" strike="noStrike" kern="1200" dirty="0">
            <a:solidFill>
              <a:srgbClr val="333333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200" b="1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Получение гражданским служащим </a:t>
          </a: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дополнительного профессионального </a:t>
          </a:r>
          <a:r>
            <a:rPr lang="ru-RU" sz="1200" b="1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образования по собственной инициативе за счет собственных средств </a:t>
          </a: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и по тематике, определенной им самостоятельно, осуществляется </a:t>
          </a:r>
          <a:r>
            <a:rPr lang="ru-RU" sz="1200" b="1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вне пределов нормальной продолжительности служебного времени</a:t>
          </a:r>
          <a:r>
            <a:rPr lang="ru-RU" sz="1200" b="0" i="0" u="none" strike="noStrike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kern="1200" dirty="0"/>
        </a:p>
      </dsp:txBody>
      <dsp:txXfrm>
        <a:off x="568099" y="4681336"/>
        <a:ext cx="8039384" cy="66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05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pPr/>
              <a:t>13.08.2020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/>
              <a:pPr/>
              <a:t>13.08.2020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5188" y="135574"/>
            <a:ext cx="6816883" cy="3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ПРОФЕССИОНАЛЬНОЕ РАЗВИТИЕ ГОСУДАРСТВЕННЫХ ГРАЖДАНСКИХ СЛУЖАЩИХ</a:t>
            </a:r>
          </a:p>
          <a:p>
            <a:pPr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278845" y="2428436"/>
            <a:ext cx="6921398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pic>
        <p:nvPicPr>
          <p:cNvPr id="2050" name="Picture 2" descr="Для качественной печати: текущая страница в формате TIFF">
            <a:extLst>
              <a:ext uri="{FF2B5EF4-FFF2-40B4-BE49-F238E27FC236}">
                <a16:creationId xmlns:a16="http://schemas.microsoft.com/office/drawing/2014/main" id="{C1281CA3-9CAE-4384-9DC8-1840DFA4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0" y="1454423"/>
            <a:ext cx="3458644" cy="48907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945DB-7B10-490B-B00E-4C928BE47F7D}"/>
              </a:ext>
            </a:extLst>
          </p:cNvPr>
          <p:cNvSpPr txBox="1"/>
          <p:nvPr/>
        </p:nvSpPr>
        <p:spPr>
          <a:xfrm>
            <a:off x="4211272" y="1465940"/>
            <a:ext cx="455522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42900" algn="ctr"/>
            <a:r>
              <a:rPr lang="ru-RU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Указом Президента Российской Федерации от 21.02.2019 № 68 определены следующие виды п</a:t>
            </a:r>
            <a:r>
              <a:rPr lang="ru-RU" sz="12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рофессионального развития государственных гражданских служащих:</a:t>
            </a:r>
          </a:p>
          <a:p>
            <a:pPr indent="342900" algn="ctr"/>
            <a:endParaRPr lang="ru-RU" sz="1200" b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 algn="just"/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 дополнительное профессиональное образование (профессиональная переподготовка и повышение квалификации);</a:t>
            </a:r>
          </a:p>
          <a:p>
            <a:pPr indent="342900" algn="just"/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мероприятия, направленные на ускоренное приобретение гражданскими служащими новых знаний и умений (семинары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тренинги, мастер-классы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другие)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342900" algn="just"/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мероприятия, направленные на изучение передового опыта, технологий государственного управления (обмен опытом,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конференции, круглые столы, служебные стажировки и другие);</a:t>
            </a:r>
          </a:p>
          <a:p>
            <a:pPr indent="342900" algn="just"/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самостоятельное изучение гражданскими служащими образовательных материалов, тематика которых соответствует направлению их профессиональной служебной деятельности и которые размещены на предназначенном для профессионального развития гражданских служащих едином специализированном информационном ресурсе, созданном на базе федеральной государственной информационной системы в области государственной службы, а также в иных информационных системах;</a:t>
            </a:r>
          </a:p>
          <a:p>
            <a:pPr indent="342900" algn="just"/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д) образовательные курсы, доступ к которым предоставляется гражданским служащим в дистанционной форме, в том числе с использованием единого специализированного информационного ресурса и иных информационных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026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5188" y="285226"/>
            <a:ext cx="6816883" cy="53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ДОПОЛНИТЕЛЬНОЕ ПРОФЕССИОНАЛЬНОЕ ОБРАЗОВАНИЕ (ДПО)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278845" y="2428436"/>
            <a:ext cx="6921398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4ED74A9E-0BF4-43DA-96A4-54420584D2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426208"/>
              </p:ext>
            </p:extLst>
          </p:nvPr>
        </p:nvGraphicFramePr>
        <p:xfrm>
          <a:off x="1524000" y="1074057"/>
          <a:ext cx="6096000" cy="438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5E316F8-454E-43E3-A33F-891FFEE311C8}"/>
              </a:ext>
            </a:extLst>
          </p:cNvPr>
          <p:cNvSpPr/>
          <p:nvPr/>
        </p:nvSpPr>
        <p:spPr>
          <a:xfrm>
            <a:off x="352339" y="5343787"/>
            <a:ext cx="8456102" cy="1090569"/>
          </a:xfrm>
          <a:prstGeom prst="rect">
            <a:avLst/>
          </a:prstGeom>
          <a:noFill/>
          <a:ln>
            <a:solidFill>
              <a:srgbClr val="A8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0" u="none" strike="noStrike" dirty="0">
                <a:solidFill>
                  <a:srgbClr val="02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заказ на дополнительное профессиональное образование осуществляется управлением государственной службы и кадров аппарата Правительства Тверской области на основе информации, содержащейся в</a:t>
            </a:r>
            <a:r>
              <a:rPr lang="ru-RU" sz="1400" b="1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разделе 1 индивидуальных </a:t>
            </a:r>
            <a:r>
              <a:rPr lang="ru-RU" sz="1400" b="1" i="0" u="none" strike="noStrike" dirty="0">
                <a:solidFill>
                  <a:srgbClr val="02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планов профессионального развития государственных гражданских служащих</a:t>
            </a:r>
            <a:endParaRPr lang="ru-RU" sz="1400" b="1" dirty="0">
              <a:solidFill>
                <a:srgbClr val="0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5188" y="352338"/>
            <a:ext cx="6816883" cy="8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ИНДИВИДУАЛЬНЫЙ  ПЛАН  ПРОФЕССИОНАЛЬНОГО РАЗВИТИЯ - ДПО</a:t>
            </a: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278845" y="2428436"/>
            <a:ext cx="6921398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D9CB625-BB1E-4559-B302-6805B244F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39858"/>
              </p:ext>
            </p:extLst>
          </p:nvPr>
        </p:nvGraphicFramePr>
        <p:xfrm>
          <a:off x="350573" y="1410903"/>
          <a:ext cx="8442852" cy="24037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802">
                  <a:extLst>
                    <a:ext uri="{9D8B030D-6E8A-4147-A177-3AD203B41FA5}">
                      <a16:colId xmlns:a16="http://schemas.microsoft.com/office/drawing/2014/main" val="2615519969"/>
                    </a:ext>
                  </a:extLst>
                </a:gridCol>
                <a:gridCol w="1410056">
                  <a:extLst>
                    <a:ext uri="{9D8B030D-6E8A-4147-A177-3AD203B41FA5}">
                      <a16:colId xmlns:a16="http://schemas.microsoft.com/office/drawing/2014/main" val="2147410462"/>
                    </a:ext>
                  </a:extLst>
                </a:gridCol>
                <a:gridCol w="1411624">
                  <a:extLst>
                    <a:ext uri="{9D8B030D-6E8A-4147-A177-3AD203B41FA5}">
                      <a16:colId xmlns:a16="http://schemas.microsoft.com/office/drawing/2014/main" val="1577445882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784372219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3804660052"/>
                    </a:ext>
                  </a:extLst>
                </a:gridCol>
                <a:gridCol w="716150">
                  <a:extLst>
                    <a:ext uri="{9D8B030D-6E8A-4147-A177-3AD203B41FA5}">
                      <a16:colId xmlns:a16="http://schemas.microsoft.com/office/drawing/2014/main" val="1849732539"/>
                    </a:ext>
                  </a:extLst>
                </a:gridCol>
                <a:gridCol w="612788">
                  <a:extLst>
                    <a:ext uri="{9D8B030D-6E8A-4147-A177-3AD203B41FA5}">
                      <a16:colId xmlns:a16="http://schemas.microsoft.com/office/drawing/2014/main" val="3975197778"/>
                    </a:ext>
                  </a:extLst>
                </a:gridCol>
                <a:gridCol w="1174509">
                  <a:extLst>
                    <a:ext uri="{9D8B030D-6E8A-4147-A177-3AD203B41FA5}">
                      <a16:colId xmlns:a16="http://schemas.microsoft.com/office/drawing/2014/main" val="316087408"/>
                    </a:ext>
                  </a:extLst>
                </a:gridCol>
              </a:tblGrid>
              <a:tr h="1621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Направления 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профессионального развития</a:t>
                      </a:r>
                      <a:endParaRPr lang="ru-RU" sz="1200" dirty="0"/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</a:t>
                      </a: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-житель-</a:t>
                      </a: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Результатив-ность</a:t>
                      </a: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профессио-нального</a:t>
                      </a: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extLst>
                  <a:ext uri="{0D108BD9-81ED-4DB2-BD59-A6C34878D82A}">
                    <a16:rowId xmlns:a16="http://schemas.microsoft.com/office/drawing/2014/main" val="53844946"/>
                  </a:ext>
                </a:extLst>
              </a:tr>
              <a:tr h="154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dirty="0"/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extLst>
                  <a:ext uri="{0D108BD9-81ED-4DB2-BD59-A6C34878D82A}">
                    <a16:rowId xmlns:a16="http://schemas.microsoft.com/office/drawing/2014/main" val="2928514948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Дополнительное профессиональное образование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2947357023"/>
                  </a:ext>
                </a:extLst>
              </a:tr>
              <a:tr h="184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53085" algn="l"/>
                        </a:tabLs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537899"/>
                  </a:ext>
                </a:extLst>
              </a:tr>
              <a:tr h="202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4289435211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43A487F-BCC4-41B6-9DFD-08F0E252A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11047"/>
              </p:ext>
            </p:extLst>
          </p:nvPr>
        </p:nvGraphicFramePr>
        <p:xfrm>
          <a:off x="350574" y="4014994"/>
          <a:ext cx="8442851" cy="247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261">
                  <a:extLst>
                    <a:ext uri="{9D8B030D-6E8A-4147-A177-3AD203B41FA5}">
                      <a16:colId xmlns:a16="http://schemas.microsoft.com/office/drawing/2014/main" val="2754733209"/>
                    </a:ext>
                  </a:extLst>
                </a:gridCol>
                <a:gridCol w="7429590">
                  <a:extLst>
                    <a:ext uri="{9D8B030D-6E8A-4147-A177-3AD203B41FA5}">
                      <a16:colId xmlns:a16="http://schemas.microsoft.com/office/drawing/2014/main" val="3362851868"/>
                    </a:ext>
                  </a:extLst>
                </a:gridCol>
              </a:tblGrid>
              <a:tr h="3808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Указывается тема обучения </a:t>
                      </a:r>
                      <a:r>
                        <a:rPr lang="ru-RU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соответствии с должностными обязанностями сотрудника, задачами и функциями структурного подразделения аппарата Правительства Тверской области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2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Обосновывается необходимость прохождения обучения по заявленной 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5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Определяется вид дополнительного профессионального образования: профессиональная переподготовка или повышение квалификации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3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Указывается предпочтительная форма дополнительного профессионального образования: с отрывом или без отрыва от служебной деятельности, очное, заочное или дистанционное обучение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1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графе 6 указывается объем учебной нагрузки в академических часах, в графе 7 – период обучения (год)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5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Заполняется по мере выполнения пункта плана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8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9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5187" y="-17501"/>
            <a:ext cx="6816883" cy="3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ИНДИВИДУАЛЬНЫЙ  ПЛАН  ПРОФЕССИОНАЛЬНОГО РАЗВИТИЯ – иные обучающие мероприятия</a:t>
            </a:r>
          </a:p>
          <a:p>
            <a:pPr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278845" y="2428436"/>
            <a:ext cx="6921398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Ф.И.О., замещаемая должность</a:t>
            </a: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1ED9847-D191-403D-B939-429BB143F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8889"/>
              </p:ext>
            </p:extLst>
          </p:nvPr>
        </p:nvGraphicFramePr>
        <p:xfrm>
          <a:off x="457200" y="1291905"/>
          <a:ext cx="8442852" cy="3279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802">
                  <a:extLst>
                    <a:ext uri="{9D8B030D-6E8A-4147-A177-3AD203B41FA5}">
                      <a16:colId xmlns:a16="http://schemas.microsoft.com/office/drawing/2014/main" val="1062719112"/>
                    </a:ext>
                  </a:extLst>
                </a:gridCol>
                <a:gridCol w="1410056">
                  <a:extLst>
                    <a:ext uri="{9D8B030D-6E8A-4147-A177-3AD203B41FA5}">
                      <a16:colId xmlns:a16="http://schemas.microsoft.com/office/drawing/2014/main" val="2750722723"/>
                    </a:ext>
                  </a:extLst>
                </a:gridCol>
                <a:gridCol w="1411624">
                  <a:extLst>
                    <a:ext uri="{9D8B030D-6E8A-4147-A177-3AD203B41FA5}">
                      <a16:colId xmlns:a16="http://schemas.microsoft.com/office/drawing/2014/main" val="3770202459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2943256837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637140051"/>
                    </a:ext>
                  </a:extLst>
                </a:gridCol>
                <a:gridCol w="716150">
                  <a:extLst>
                    <a:ext uri="{9D8B030D-6E8A-4147-A177-3AD203B41FA5}">
                      <a16:colId xmlns:a16="http://schemas.microsoft.com/office/drawing/2014/main" val="4240606462"/>
                    </a:ext>
                  </a:extLst>
                </a:gridCol>
                <a:gridCol w="612788">
                  <a:extLst>
                    <a:ext uri="{9D8B030D-6E8A-4147-A177-3AD203B41FA5}">
                      <a16:colId xmlns:a16="http://schemas.microsoft.com/office/drawing/2014/main" val="20354666"/>
                    </a:ext>
                  </a:extLst>
                </a:gridCol>
                <a:gridCol w="1174509">
                  <a:extLst>
                    <a:ext uri="{9D8B030D-6E8A-4147-A177-3AD203B41FA5}">
                      <a16:colId xmlns:a16="http://schemas.microsoft.com/office/drawing/2014/main" val="3095920200"/>
                    </a:ext>
                  </a:extLst>
                </a:gridCol>
              </a:tblGrid>
              <a:tr h="1065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Направления 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профессионального развития</a:t>
                      </a:r>
                      <a:endParaRPr lang="ru-RU" sz="1200" dirty="0"/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</a:t>
                      </a: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-житель-</a:t>
                      </a: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Результатив-ность</a:t>
                      </a: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профессио-нального</a:t>
                      </a: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extLst>
                  <a:ext uri="{0D108BD9-81ED-4DB2-BD59-A6C34878D82A}">
                    <a16:rowId xmlns:a16="http://schemas.microsoft.com/office/drawing/2014/main" val="734785304"/>
                  </a:ext>
                </a:extLst>
              </a:tr>
              <a:tr h="154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dirty="0"/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extLst>
                  <a:ext uri="{0D108BD9-81ED-4DB2-BD59-A6C34878D82A}">
                    <a16:rowId xmlns:a16="http://schemas.microsoft.com/office/drawing/2014/main" val="3494958851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2178" marR="52178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Иные обучающие мероприятия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585820702"/>
                  </a:ext>
                </a:extLst>
              </a:tr>
              <a:tr h="184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Государственный и деловой протокол 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Обмен опытом, приобретение профессиональных и организаторских навыков для выполнения обязанностей по занимаемой должности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Российский Международный форум по протоколу «Сколково 2021»;  Международный форум-выставка «Служба протокола»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Без отрыва от государственной гражданской службы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 18 часов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1-2022 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02937"/>
                  </a:ext>
                </a:extLst>
              </a:tr>
              <a:tr h="202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1235675504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CEFA17-4D0C-49D9-9715-B672DE78C9FE}"/>
              </a:ext>
            </a:extLst>
          </p:cNvPr>
          <p:cNvSpPr/>
          <p:nvPr/>
        </p:nvSpPr>
        <p:spPr>
          <a:xfrm>
            <a:off x="465578" y="4534827"/>
            <a:ext cx="8456102" cy="2166652"/>
          </a:xfrm>
          <a:prstGeom prst="rect">
            <a:avLst/>
          </a:prstGeom>
          <a:noFill/>
          <a:ln>
            <a:solidFill>
              <a:srgbClr val="A8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42900" algn="just"/>
            <a:r>
              <a:rPr lang="ru-RU" sz="1250" b="1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разделе 2 </a:t>
            </a:r>
            <a:r>
              <a:rPr lang="ru-RU" sz="1250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указывается </a:t>
            </a:r>
            <a:r>
              <a:rPr lang="ru-RU" sz="1250" b="1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мероприятиях </a:t>
            </a:r>
            <a:r>
              <a:rPr lang="ru-RU" sz="1250" i="1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 рамками государственного заказа)</a:t>
            </a:r>
            <a:r>
              <a:rPr lang="ru-RU" sz="1250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направленных: </a:t>
            </a:r>
          </a:p>
          <a:p>
            <a:pPr indent="342900" algn="just"/>
            <a:r>
              <a:rPr lang="ru-RU" sz="1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на ускоренное приобретение гражданскими служащими новых знаний и умений (</a:t>
            </a:r>
            <a:r>
              <a:rPr lang="ru-RU" sz="12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семинары</a:t>
            </a:r>
            <a:r>
              <a:rPr lang="ru-RU" sz="125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тренинги, мастер-классы</a:t>
            </a:r>
            <a:r>
              <a:rPr lang="ru-RU" sz="12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другие)</a:t>
            </a: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ru-RU" sz="1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изучение передового опыта, технологий государственного управления (</a:t>
            </a:r>
            <a:r>
              <a:rPr lang="ru-RU" sz="12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опытом, форумы, </a:t>
            </a:r>
            <a:r>
              <a:rPr lang="ru-RU" sz="125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конференции </a:t>
            </a:r>
            <a:r>
              <a:rPr lang="ru-RU" sz="125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подобные</a:t>
            </a: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sz="1250" b="1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1250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информация может быть найдена в информационно-коммуникационной сети Интернет, на официальном сайте Правительства Тверской области в разделе «Государственная гражданская служба» подразделе «Обучение» или являться традиционным профильным мероприятием, участниками которого являются сотрудники структурного подразделения </a:t>
            </a:r>
            <a:r>
              <a:rPr lang="ru-RU" sz="1250" i="1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таблице приведен пример заполнения раздела 2)</a:t>
            </a:r>
          </a:p>
        </p:txBody>
      </p:sp>
    </p:spTree>
    <p:extLst>
      <p:ext uri="{BB962C8B-B14F-4D97-AF65-F5344CB8AC3E}">
        <p14:creationId xmlns:p14="http://schemas.microsoft.com/office/powerpoint/2010/main" val="174527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5187" y="261410"/>
            <a:ext cx="6816883" cy="3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ИНДИВИДУАЛЬНЫЙ  ПЛАН  ПРОФЕССИОНАЛЬНОГО РАЗВИТИЯ - самообразование</a:t>
            </a:r>
          </a:p>
          <a:p>
            <a:pPr>
              <a:defRPr/>
            </a:pPr>
            <a:r>
              <a:rPr 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278845" y="2428436"/>
            <a:ext cx="6921398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87F04F7-5B31-482A-B82B-271F3728A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25319"/>
              </p:ext>
            </p:extLst>
          </p:nvPr>
        </p:nvGraphicFramePr>
        <p:xfrm>
          <a:off x="472203" y="1313575"/>
          <a:ext cx="8442852" cy="2281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802">
                  <a:extLst>
                    <a:ext uri="{9D8B030D-6E8A-4147-A177-3AD203B41FA5}">
                      <a16:colId xmlns:a16="http://schemas.microsoft.com/office/drawing/2014/main" val="247290240"/>
                    </a:ext>
                  </a:extLst>
                </a:gridCol>
                <a:gridCol w="1410056">
                  <a:extLst>
                    <a:ext uri="{9D8B030D-6E8A-4147-A177-3AD203B41FA5}">
                      <a16:colId xmlns:a16="http://schemas.microsoft.com/office/drawing/2014/main" val="1927043777"/>
                    </a:ext>
                  </a:extLst>
                </a:gridCol>
                <a:gridCol w="1411624">
                  <a:extLst>
                    <a:ext uri="{9D8B030D-6E8A-4147-A177-3AD203B41FA5}">
                      <a16:colId xmlns:a16="http://schemas.microsoft.com/office/drawing/2014/main" val="4044281908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722908058"/>
                    </a:ext>
                  </a:extLst>
                </a:gridCol>
                <a:gridCol w="1331430">
                  <a:extLst>
                    <a:ext uri="{9D8B030D-6E8A-4147-A177-3AD203B41FA5}">
                      <a16:colId xmlns:a16="http://schemas.microsoft.com/office/drawing/2014/main" val="3893105877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245808837"/>
                    </a:ext>
                  </a:extLst>
                </a:gridCol>
                <a:gridCol w="629174">
                  <a:extLst>
                    <a:ext uri="{9D8B030D-6E8A-4147-A177-3AD203B41FA5}">
                      <a16:colId xmlns:a16="http://schemas.microsoft.com/office/drawing/2014/main" val="4052317407"/>
                    </a:ext>
                  </a:extLst>
                </a:gridCol>
                <a:gridCol w="928736">
                  <a:extLst>
                    <a:ext uri="{9D8B030D-6E8A-4147-A177-3AD203B41FA5}">
                      <a16:colId xmlns:a16="http://schemas.microsoft.com/office/drawing/2014/main" val="2765965484"/>
                    </a:ext>
                  </a:extLst>
                </a:gridCol>
              </a:tblGrid>
              <a:tr h="1001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Направления 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профессионального развития</a:t>
                      </a:r>
                      <a:endParaRPr lang="ru-RU" sz="1200" dirty="0"/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</a:t>
                      </a: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профессио-нального</a:t>
                      </a: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Продолжи-тельность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Результатив-ность профессио-нального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extLst>
                  <a:ext uri="{0D108BD9-81ED-4DB2-BD59-A6C34878D82A}">
                    <a16:rowId xmlns:a16="http://schemas.microsoft.com/office/drawing/2014/main" val="841942138"/>
                  </a:ext>
                </a:extLst>
              </a:tr>
              <a:tr h="154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dirty="0"/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extLst>
                  <a:ext uri="{0D108BD9-81ED-4DB2-BD59-A6C34878D82A}">
                    <a16:rowId xmlns:a16="http://schemas.microsoft.com/office/drawing/2014/main" val="3005899939"/>
                  </a:ext>
                </a:extLst>
              </a:tr>
              <a:tr h="180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2178" marR="52178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Самообразование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91771541"/>
                  </a:ext>
                </a:extLst>
              </a:tr>
              <a:tr h="184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Формирование кадрового резерва на государственной службе 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i="1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помощи в  профессиональном становлении студентов</a:t>
                      </a:r>
                      <a:endParaRPr lang="ru-RU" sz="12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Практика студентов </a:t>
                      </a:r>
                      <a:r>
                        <a:rPr lang="ru-RU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ТвГУ</a:t>
                      </a: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Тверского филиала РАНХиГС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Без отрыва от государственной гражданской службы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 соответствии с учебным планом вуза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2020-2022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37289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65BD32-C0C0-4C26-A781-2B5F09DBA017}"/>
              </a:ext>
            </a:extLst>
          </p:cNvPr>
          <p:cNvSpPr/>
          <p:nvPr/>
        </p:nvSpPr>
        <p:spPr>
          <a:xfrm>
            <a:off x="458953" y="3712705"/>
            <a:ext cx="8456102" cy="2883885"/>
          </a:xfrm>
          <a:prstGeom prst="rect">
            <a:avLst/>
          </a:prstGeom>
          <a:noFill/>
          <a:ln>
            <a:solidFill>
              <a:srgbClr val="A8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42900" algn="just"/>
            <a:r>
              <a:rPr lang="ru-RU" sz="1250" b="1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разделе 3 </a:t>
            </a:r>
            <a:r>
              <a:rPr lang="ru-RU" sz="1250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указывается </a:t>
            </a:r>
            <a:r>
              <a:rPr lang="ru-RU" sz="1250" b="1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мероприятиях</a:t>
            </a:r>
            <a:r>
              <a:rPr lang="ru-RU" sz="1250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направленных на </a:t>
            </a:r>
            <a:r>
              <a:rPr lang="ru-RU" sz="125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самостоятельное </a:t>
            </a:r>
            <a:r>
              <a:rPr lang="ru-RU" sz="125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(на безвозмездной основе или за счет личных средств)</a:t>
            </a:r>
            <a:r>
              <a:rPr lang="ru-RU" sz="125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изучение </a:t>
            </a: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гражданскими служащими образовательных материалов, </a:t>
            </a:r>
          </a:p>
          <a:p>
            <a:pPr indent="342900" algn="just"/>
            <a:r>
              <a:rPr lang="ru-RU" sz="1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тематика которых соответствует направлению их профессиональной служебной деятельности и которые размещены на предназначенном для профессионального развития гражданских служащих едином специализированном информационном ресурсе, созданном на базе федеральной государственной информационной системы в области государственной службы, а также в иных информационных системах;</a:t>
            </a:r>
          </a:p>
          <a:p>
            <a:pPr indent="342900" algn="just"/>
            <a:r>
              <a:rPr lang="ru-RU" sz="1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образовательных курсов, доступ к которым предоставляется гражданским служащим в дистанционной форме, в том числе с использованием единого специализированного информационного ресурса и иных информационных систем;</a:t>
            </a:r>
          </a:p>
          <a:p>
            <a:pPr indent="342900" algn="just"/>
            <a:r>
              <a:rPr lang="ru-RU" sz="1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число мероприятий д</a:t>
            </a: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анного раздела могу быть включены: </a:t>
            </a:r>
          </a:p>
          <a:p>
            <a:pPr marL="285750" indent="-285750" algn="just">
              <a:buFontTx/>
              <a:buChar char="-"/>
            </a:pP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второго (последующего) высшего образования, обучение в аспирантуре;</a:t>
            </a:r>
          </a:p>
          <a:p>
            <a:pPr marL="285750" indent="-285750" algn="just">
              <a:buFontTx/>
              <a:buChar char="-"/>
            </a:pP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иных </a:t>
            </a:r>
            <a:r>
              <a:rPr lang="ru-RU" sz="1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развивающих </a:t>
            </a: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курсов;</a:t>
            </a:r>
          </a:p>
          <a:p>
            <a:pPr marL="285750" indent="-285750" algn="just">
              <a:buFontTx/>
              <a:buChar char="-"/>
            </a:pPr>
            <a:r>
              <a:rPr lang="ru-RU" sz="1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литературы</a:t>
            </a:r>
            <a:r>
              <a:rPr lang="ru-RU" sz="125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профилю служебной деятельности или личностному росту, наставничество и подобные </a:t>
            </a:r>
            <a:r>
              <a:rPr lang="ru-RU" sz="1250" i="1" dirty="0">
                <a:solidFill>
                  <a:srgbClr val="0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таблице приведен пример заполнения раздела 3).</a:t>
            </a:r>
            <a:endParaRPr lang="ru-RU" sz="125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5188" y="135574"/>
            <a:ext cx="6816883" cy="3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ИНДИВИДУАЛЬНЫЙ ПЛАН ПРОФЕССИОНАЛЬНОГО РАЗВИТИЯ - оформление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278845" y="2428436"/>
            <a:ext cx="6921398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E600F0-4180-4A59-81AA-05652E881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88316"/>
              </p:ext>
            </p:extLst>
          </p:nvPr>
        </p:nvGraphicFramePr>
        <p:xfrm>
          <a:off x="511729" y="3053595"/>
          <a:ext cx="8342616" cy="2056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726">
                  <a:extLst>
                    <a:ext uri="{9D8B030D-6E8A-4147-A177-3AD203B41FA5}">
                      <a16:colId xmlns:a16="http://schemas.microsoft.com/office/drawing/2014/main" val="2849004113"/>
                    </a:ext>
                  </a:extLst>
                </a:gridCol>
                <a:gridCol w="1168180">
                  <a:extLst>
                    <a:ext uri="{9D8B030D-6E8A-4147-A177-3AD203B41FA5}">
                      <a16:colId xmlns:a16="http://schemas.microsoft.com/office/drawing/2014/main" val="39352318"/>
                    </a:ext>
                  </a:extLst>
                </a:gridCol>
                <a:gridCol w="1407240">
                  <a:extLst>
                    <a:ext uri="{9D8B030D-6E8A-4147-A177-3AD203B41FA5}">
                      <a16:colId xmlns:a16="http://schemas.microsoft.com/office/drawing/2014/main" val="3288586973"/>
                    </a:ext>
                  </a:extLst>
                </a:gridCol>
                <a:gridCol w="1380187">
                  <a:extLst>
                    <a:ext uri="{9D8B030D-6E8A-4147-A177-3AD203B41FA5}">
                      <a16:colId xmlns:a16="http://schemas.microsoft.com/office/drawing/2014/main" val="678783150"/>
                    </a:ext>
                  </a:extLst>
                </a:gridCol>
                <a:gridCol w="1161291">
                  <a:extLst>
                    <a:ext uri="{9D8B030D-6E8A-4147-A177-3AD203B41FA5}">
                      <a16:colId xmlns:a16="http://schemas.microsoft.com/office/drawing/2014/main" val="1730716941"/>
                    </a:ext>
                  </a:extLst>
                </a:gridCol>
                <a:gridCol w="822508">
                  <a:extLst>
                    <a:ext uri="{9D8B030D-6E8A-4147-A177-3AD203B41FA5}">
                      <a16:colId xmlns:a16="http://schemas.microsoft.com/office/drawing/2014/main" val="313040266"/>
                    </a:ext>
                  </a:extLst>
                </a:gridCol>
                <a:gridCol w="536895">
                  <a:extLst>
                    <a:ext uri="{9D8B030D-6E8A-4147-A177-3AD203B41FA5}">
                      <a16:colId xmlns:a16="http://schemas.microsoft.com/office/drawing/2014/main" val="721631171"/>
                    </a:ext>
                  </a:extLst>
                </a:gridCol>
                <a:gridCol w="1505589">
                  <a:extLst>
                    <a:ext uri="{9D8B030D-6E8A-4147-A177-3AD203B41FA5}">
                      <a16:colId xmlns:a16="http://schemas.microsoft.com/office/drawing/2014/main" val="2903751827"/>
                    </a:ext>
                  </a:extLst>
                </a:gridCol>
              </a:tblGrid>
              <a:tr h="670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Направления </a:t>
                      </a: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профессиональ-ного</a:t>
                      </a: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профессионального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</a:t>
                      </a:r>
                      <a:r>
                        <a:rPr lang="ru-RU" sz="1200" spc="-3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профессиональ-ного</a:t>
                      </a: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развития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Продолжи-тельность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Результативность профессионального развития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extLst>
                  <a:ext uri="{0D108BD9-81ED-4DB2-BD59-A6C34878D82A}">
                    <a16:rowId xmlns:a16="http://schemas.microsoft.com/office/drawing/2014/main" val="1326897479"/>
                  </a:ext>
                </a:extLst>
              </a:tr>
              <a:tr h="16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 anchor="ctr"/>
                </a:tc>
                <a:extLst>
                  <a:ext uri="{0D108BD9-81ED-4DB2-BD59-A6C34878D82A}">
                    <a16:rowId xmlns:a16="http://schemas.microsoft.com/office/drawing/2014/main" val="3637669532"/>
                  </a:ext>
                </a:extLst>
              </a:tr>
              <a:tr h="16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Дополнительное профессиональное образование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2185991918"/>
                  </a:ext>
                </a:extLst>
              </a:tr>
              <a:tr h="16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1.1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53085" algn="l"/>
                        </a:tabLs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357266327"/>
                  </a:ext>
                </a:extLst>
              </a:tr>
              <a:tr h="16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Иные обучающие мероприятия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1780574316"/>
                  </a:ext>
                </a:extLst>
              </a:tr>
              <a:tr h="16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3500997418"/>
                  </a:ext>
                </a:extLst>
              </a:tr>
              <a:tr h="16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Самообразование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2857665116"/>
                  </a:ext>
                </a:extLst>
              </a:tr>
              <a:tr h="227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78" marR="52178" marT="0" marB="0"/>
                </a:tc>
                <a:extLst>
                  <a:ext uri="{0D108BD9-81ED-4DB2-BD59-A6C34878D82A}">
                    <a16:rowId xmlns:a16="http://schemas.microsoft.com/office/drawing/2014/main" val="3456507870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95A8782-660E-4210-AC21-6E97DA5F9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69564"/>
              </p:ext>
            </p:extLst>
          </p:nvPr>
        </p:nvGraphicFramePr>
        <p:xfrm>
          <a:off x="511729" y="5225172"/>
          <a:ext cx="8342615" cy="16286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23456">
                  <a:extLst>
                    <a:ext uri="{9D8B030D-6E8A-4147-A177-3AD203B41FA5}">
                      <a16:colId xmlns:a16="http://schemas.microsoft.com/office/drawing/2014/main" val="1437099515"/>
                    </a:ext>
                  </a:extLst>
                </a:gridCol>
                <a:gridCol w="4411041">
                  <a:extLst>
                    <a:ext uri="{9D8B030D-6E8A-4147-A177-3AD203B41FA5}">
                      <a16:colId xmlns:a16="http://schemas.microsoft.com/office/drawing/2014/main" val="217178386"/>
                    </a:ext>
                  </a:extLst>
                </a:gridCol>
                <a:gridCol w="2908118">
                  <a:extLst>
                    <a:ext uri="{9D8B030D-6E8A-4147-A177-3AD203B41FA5}">
                      <a16:colId xmlns:a16="http://schemas.microsoft.com/office/drawing/2014/main" val="352622833"/>
                    </a:ext>
                  </a:extLst>
                </a:gridCol>
              </a:tblGrid>
              <a:tr h="2265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Государственный гражданский служащий Тверской области                                         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______________  /И.О. Фамилия/</a:t>
                      </a:r>
                    </a:p>
                  </a:txBody>
                  <a:tcPr marL="57527" marR="57527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33098"/>
                  </a:ext>
                </a:extLst>
              </a:tr>
              <a:tr h="1270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Согласовано:   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7" marR="5752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Непосредственный руководитель государственного гражданского служащего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Заместитель начальника управления государственной службы и кадров аппарата Правительства Тверской области, курирующий вопросы профессионального развития сотрудников сферы государственного и муниципального управления  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7" marR="5752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________________  /И.О. Фамилия/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________________  /И.О. Фамилия /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  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7" marR="5752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1955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B2B4BD7-5FF9-4BBF-8204-4DE777C7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44" y="1066882"/>
            <a:ext cx="8229600" cy="18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УТВЕРЖДАЮ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 структурного подразделения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аппарата Правительства Тверской области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___________________      И.О. Фамилия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«____» ____________________ 20____ г.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план профессионального развития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период с 20 _____ по 20_____ годы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8313A5F-09C5-4BC3-AFB6-7A994F3C7B4F}"/>
              </a:ext>
            </a:extLst>
          </p:cNvPr>
          <p:cNvSpPr/>
          <p:nvPr/>
        </p:nvSpPr>
        <p:spPr>
          <a:xfrm>
            <a:off x="6927336" y="2227306"/>
            <a:ext cx="1621171" cy="574617"/>
          </a:xfrm>
          <a:prstGeom prst="wedgeRectCallout">
            <a:avLst>
              <a:gd name="adj1" fmla="val -104770"/>
              <a:gd name="adj2" fmla="val 54072"/>
            </a:avLst>
          </a:prstGeom>
          <a:solidFill>
            <a:srgbClr val="A88000">
              <a:alpha val="3137"/>
            </a:srgbClr>
          </a:solidFill>
          <a:ln>
            <a:solidFill>
              <a:srgbClr val="A8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Составляется на 3-х летний период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2FDB006-0218-4FD3-A5A4-A1E07D653A81}"/>
              </a:ext>
            </a:extLst>
          </p:cNvPr>
          <p:cNvSpPr/>
          <p:nvPr/>
        </p:nvSpPr>
        <p:spPr>
          <a:xfrm>
            <a:off x="1406078" y="1323648"/>
            <a:ext cx="3942827" cy="903658"/>
          </a:xfrm>
          <a:prstGeom prst="wedgeRectCallout">
            <a:avLst>
              <a:gd name="adj1" fmla="val -56921"/>
              <a:gd name="adj2" fmla="val 100075"/>
            </a:avLst>
          </a:prstGeom>
          <a:solidFill>
            <a:srgbClr val="A88000">
              <a:alpha val="3137"/>
            </a:srgbClr>
          </a:solidFill>
          <a:ln>
            <a:solidFill>
              <a:srgbClr val="A8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Указываются Фамилия, имя и отчество государственного служащего, замещаемая им должность в структурном подразделении аппарата Правительства Тверской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286905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85188" y="244631"/>
            <a:ext cx="7430973" cy="52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ЧТО ВАЖНО  ЗНАТЬ О ПРОФЕССИОНАЛЬНОМ РАЗВИТИИ ?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278845" y="2428436"/>
            <a:ext cx="6921398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F12B1D12-407B-400D-AEF2-27EC9DFAD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840037"/>
              </p:ext>
            </p:extLst>
          </p:nvPr>
        </p:nvGraphicFramePr>
        <p:xfrm>
          <a:off x="244015" y="866073"/>
          <a:ext cx="8917497" cy="5747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048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33192</TotalTime>
  <Words>1142</Words>
  <Application>Microsoft Office PowerPoint</Application>
  <PresentationFormat>Экран (4:3)</PresentationFormat>
  <Paragraphs>195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Судник Елена Владимировна</cp:lastModifiedBy>
  <cp:revision>183</cp:revision>
  <cp:lastPrinted>2018-06-05T06:09:02Z</cp:lastPrinted>
  <dcterms:created xsi:type="dcterms:W3CDTF">2018-05-18T11:00:57Z</dcterms:created>
  <dcterms:modified xsi:type="dcterms:W3CDTF">2020-08-13T11:38:48Z</dcterms:modified>
</cp:coreProperties>
</file>