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sldIdLst>
    <p:sldId id="285" r:id="rId4"/>
    <p:sldId id="302" r:id="rId5"/>
    <p:sldId id="303" r:id="rId6"/>
    <p:sldId id="304" r:id="rId7"/>
  </p:sldIdLst>
  <p:sldSz cx="9144000" cy="5143500" type="screen16x9"/>
  <p:notesSz cx="6794500" cy="990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>
      <p:cViewPr varScale="1">
        <p:scale>
          <a:sx n="153" d="100"/>
          <a:sy n="153" d="100"/>
        </p:scale>
        <p:origin x="390" y="1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0974" tIns="45487" rIns="90974" bIns="45487" rtlCol="0"/>
          <a:lstStyle>
            <a:lvl1pPr algn="r">
              <a:defRPr sz="1200"/>
            </a:lvl1pPr>
          </a:lstStyle>
          <a:p>
            <a:fld id="{2B4442DF-5CF0-4EB1-AD6B-633300A8D8BD}" type="datetimeFigureOut">
              <a:rPr lang="ru-RU" smtClean="0"/>
              <a:pPr/>
              <a:t>23.07.2020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74" tIns="45487" rIns="90974" bIns="45487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0974" tIns="45487" rIns="90974" bIns="4548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0974" tIns="45487" rIns="90974" bIns="45487" rtlCol="0" anchor="b"/>
          <a:lstStyle>
            <a:lvl1pPr algn="r">
              <a:defRPr sz="1200"/>
            </a:lvl1pPr>
          </a:lstStyle>
          <a:p>
            <a:fld id="{D3926293-53E6-40BB-BBB8-FF81EE031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5250" y="742950"/>
            <a:ext cx="6604000" cy="3714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 smtClean="0"/>
          </a:p>
        </p:txBody>
      </p:sp>
      <p:sp>
        <p:nvSpPr>
          <p:cNvPr id="20484" name="Номер слайда 3"/>
          <p:cNvSpPr>
            <a:spLocks noGrp="1"/>
          </p:cNvSpPr>
          <p:nvPr>
            <p:ph type="sldNum" sz="quarter" idx="5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3396" indent="-28207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28301" indent="-22566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79621" indent="-22566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30941" indent="-22566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82262" indent="-2256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33582" indent="-2256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384903" indent="-2256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36223" indent="-2256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257EA5-F671-47E9-A5CA-2ED04D86BF9A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</a:t>
            </a:fld>
            <a:endParaRPr lang="ru-RU" smtClean="0"/>
          </a:p>
        </p:txBody>
      </p:sp>
      <p:sp>
        <p:nvSpPr>
          <p:cNvPr id="20485" name="Нижний колонтитул 4"/>
          <p:cNvSpPr>
            <a:spLocks noGrp="1"/>
          </p:cNvSpPr>
          <p:nvPr>
            <p:ph type="ftr" sz="quarter" idx="4"/>
          </p:nvPr>
        </p:nvSpPr>
        <p:spPr bwMode="auto">
          <a:extLst/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3396" indent="-28207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28301" indent="-22566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79621" indent="-22566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30941" indent="-22566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82262" indent="-2256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33582" indent="-2256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384903" indent="-2256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36223" indent="-22566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0850" y="1239838"/>
            <a:ext cx="5956300" cy="3351212"/>
          </a:xfrm>
          <a:ln/>
        </p:spPr>
      </p:sp>
      <p:sp>
        <p:nvSpPr>
          <p:cNvPr id="2560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  <p:sp>
        <p:nvSpPr>
          <p:cNvPr id="256004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1865" indent="-289179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56716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19402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2089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75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7462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0148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2834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3A967-F18F-44C0-8C60-DE79F48263B3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1865" indent="-289179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56716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19402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2089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75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7462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0148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2834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54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0850" y="1239838"/>
            <a:ext cx="5956300" cy="3351212"/>
          </a:xfrm>
          <a:ln/>
        </p:spPr>
      </p:sp>
      <p:sp>
        <p:nvSpPr>
          <p:cNvPr id="256003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smtClean="0"/>
          </a:p>
        </p:txBody>
      </p:sp>
      <p:sp>
        <p:nvSpPr>
          <p:cNvPr id="256004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1865" indent="-289179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56716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19402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2089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75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7462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0148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2834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33A967-F18F-44C0-8C60-DE79F48263B3}" type="slidenum">
              <a:rPr kumimoji="0" lang="ru-RU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05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51865" indent="-289179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56716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19402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82089" indent="-231343"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44775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3007462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70148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932834" indent="-231343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55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79C8-F829-47F6-9C3E-CF21DF18B916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BAE-85E1-4913-8750-CAE23FDEB2FD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57EC-7D0B-40EE-A40A-97DC829D5F8F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779C8-F829-47F6-9C3E-CF21DF18B916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57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0458-D3B3-43D2-88FF-F46573142DB0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975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DF9C-72E4-41A3-95DB-649579F82437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07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C2CA-CD55-4692-8111-AC56CACD8988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743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1C07-7C15-4B11-9749-EB8AE74EABE7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37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C508-D118-44A3-8B94-985CFFEB15B1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811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8D64-3C8B-417C-982C-B039561BC941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386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8AD-898C-44E2-ABF4-49C8F5A48FAF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79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0458-D3B3-43D2-88FF-F46573142DB0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60D7-6EE9-4110-A5A5-160319AEEBF8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331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9BAE-85E1-4913-8750-CAE23FDEB2FD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8845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57EC-7D0B-40EE-A40A-97DC829D5F8F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705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AD0236-9E65-47A3-889B-EC6F9EFF93F4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8B56B5-B238-4502-9E48-E5E702917C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9897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87F24F-4832-4F3F-A697-42EDBE79F81E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7590D0E-7EFF-41CD-BDEE-80DC72BC94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78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4B7231B-ACC1-4D21-88CD-10B7E07FABB1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C2A5FB7-6782-48DB-87A3-CD64CB5474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8979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FADBC64-1320-41FF-9662-6848EF1258D1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A7279DF-7689-4E58-8C14-9E0B8545A8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342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ECEEB7-D92C-472D-9623-B28EDD36B054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2184AC8-A4D9-4388-AD89-3009A62A4C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6493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36A370-476D-4A47-B60E-1045CCFFFD53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CAC5A7-6C29-401B-8D4F-E7EDBC75B2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9315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9416DFA-8A5F-4E25-A65A-5D79EC2FC950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D9C8410-8D7E-4640-8410-B2A05752BE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16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ADF9C-72E4-41A3-95DB-649579F82437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B72759-3C0F-4278-B119-23EFA35CF641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992B8B4-DFA3-4E31-B629-95E9BE9C6F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677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A10663-8EEA-451D-B7DC-18CAC9502709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720B9FC-73A1-4991-9752-F2DFB45202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4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E0F3-55F3-431B-A30E-BE39C971A2AF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C679C3-64BA-4BD7-9768-D43FD1D91D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546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1E4DEE-E63B-4A8D-83CD-A249605C509B}" type="datetime1">
              <a:rPr lang="ru-RU"/>
              <a:pPr>
                <a:defRPr/>
              </a:pPr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FF69972-C2E0-4549-B63B-F35FBC8A5B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83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6C2CA-CD55-4692-8111-AC56CACD8988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71C07-7C15-4B11-9749-EB8AE74EABE7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3C508-D118-44A3-8B94-985CFFEB15B1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E8D64-3C8B-417C-982C-B039561BC941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28AD-898C-44E2-ABF4-49C8F5A48FAF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60D7-6EE9-4110-A5A5-160319AEEBF8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DAE9-EA90-416F-B257-02ECED42D17B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DAE9-EA90-416F-B257-02ECED42D17B}" type="datetime1">
              <a:rPr lang="ru-RU" smtClean="0"/>
              <a:pPr/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9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0483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 defTabSz="685800">
              <a:defRPr/>
            </a:pPr>
            <a:fld id="{E691FD97-21AF-46C0-9F09-607A6AC172CF}" type="datetime1">
              <a:rPr lang="ru-RU" smtClean="0"/>
              <a:pPr defTabSz="685800">
                <a:defRPr/>
              </a:pPr>
              <a:t>23.07.2020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 defTabSz="685800"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 defTabSz="685800">
              <a:defRPr/>
            </a:pPr>
            <a:fld id="{1FB191A4-FEDD-4F94-9DD6-ED6554DB9995}" type="slidenum">
              <a:rPr lang="ru-RU" smtClean="0"/>
              <a:pPr defTabSz="685800"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26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/>
          <p:cNvSpPr>
            <a:spLocks noGrp="1"/>
          </p:cNvSpPr>
          <p:nvPr>
            <p:ph type="title"/>
          </p:nvPr>
        </p:nvSpPr>
        <p:spPr>
          <a:xfrm>
            <a:off x="683568" y="51470"/>
            <a:ext cx="8003232" cy="675371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АППАРАТ ПРАВИТЕЛЬСТВА </a:t>
            </a:r>
            <a:r>
              <a:rPr lang="en-US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US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lang="ru-RU" sz="2000" b="1" dirty="0" smtClean="0">
                <a:solidFill>
                  <a:srgbClr val="A88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ТВЕРСКОЙ ОБЛАСТИ</a:t>
            </a:r>
            <a:endParaRPr lang="ru-RU" sz="2000" b="1" dirty="0">
              <a:solidFill>
                <a:srgbClr val="A88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" y="3760788"/>
            <a:ext cx="5553075" cy="538162"/>
          </a:xfrm>
          <a:prstGeom prst="rect">
            <a:avLst/>
          </a:prstGeom>
          <a:ln>
            <a:noFill/>
          </a:ln>
        </p:spPr>
        <p:txBody>
          <a:bodyPr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600" kern="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1339058" y="4083919"/>
            <a:ext cx="6465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г. </a:t>
            </a:r>
            <a:r>
              <a:rPr lang="ru-RU" b="1" dirty="0" smtClean="0">
                <a:solidFill>
                  <a:srgbClr val="A88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Тверь</a:t>
            </a:r>
            <a:endParaRPr lang="ru-RU" b="1" dirty="0">
              <a:solidFill>
                <a:srgbClr val="A8800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одержимое 4"/>
          <p:cNvSpPr>
            <a:spLocks noGrp="1"/>
          </p:cNvSpPr>
          <p:nvPr>
            <p:ph idx="1"/>
          </p:nvPr>
        </p:nvSpPr>
        <p:spPr>
          <a:xfrm>
            <a:off x="0" y="1347789"/>
            <a:ext cx="9144000" cy="2412094"/>
          </a:xfrm>
        </p:spPr>
        <p:txBody>
          <a:bodyPr>
            <a:normAutofit fontScale="92500" lnSpcReduction="10000"/>
          </a:bodyPr>
          <a:lstStyle/>
          <a:p>
            <a:pPr algn="ctr">
              <a:buFont typeface="Arial" charset="0"/>
              <a:buNone/>
              <a:defRPr/>
            </a:pPr>
            <a:endParaRPr lang="ru-RU" altLang="ru-RU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charset="0"/>
              <a:buNone/>
              <a:defRPr/>
            </a:pP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Отдел по вопросам помилования, </a:t>
            </a:r>
          </a:p>
          <a:p>
            <a:pPr algn="ctr">
              <a:buFont typeface="Arial" charset="0"/>
              <a:buNone/>
              <a:defRPr/>
            </a:pP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взаимодействия с федеральными органами </a:t>
            </a:r>
          </a:p>
          <a:p>
            <a:pPr algn="ctr">
              <a:buFont typeface="Arial" charset="0"/>
              <a:buNone/>
              <a:defRPr/>
            </a:pPr>
            <a:r>
              <a:rPr lang="ru-RU" altLang="ru-RU" sz="2800" b="1" dirty="0" smtClean="0">
                <a:latin typeface="Times New Roman" pitchFamily="18" charset="0"/>
                <a:cs typeface="Times New Roman" pitchFamily="18" charset="0"/>
              </a:rPr>
              <a:t>и делам несовершеннолетних</a:t>
            </a:r>
            <a:endParaRPr lang="ru-RU" altLang="ru-RU" sz="36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buFont typeface="Arial" charset="0"/>
              <a:buNone/>
              <a:defRPr/>
            </a:pPr>
            <a:r>
              <a:rPr lang="ru-RU" altLang="ru-RU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4" name="Рисунок 13"/>
          <p:cNvPicPr>
            <a:picLocks noChangeAspect="1" noChangeArrowheads="1"/>
          </p:cNvPicPr>
          <p:nvPr/>
        </p:nvPicPr>
        <p:blipFill>
          <a:blip r:embed="rId3" cstate="print">
            <a:lum contrast="12000"/>
          </a:blip>
          <a:srcRect l="5005"/>
          <a:stretch>
            <a:fillRect/>
          </a:stretch>
        </p:blipFill>
        <p:spPr bwMode="auto">
          <a:xfrm>
            <a:off x="107504" y="92609"/>
            <a:ext cx="576064" cy="67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83"/>
          <p:cNvSpPr>
            <a:spLocks noChangeArrowheads="1"/>
          </p:cNvSpPr>
          <p:nvPr/>
        </p:nvSpPr>
        <p:spPr bwMode="auto">
          <a:xfrm>
            <a:off x="4922692" y="2630152"/>
            <a:ext cx="1766084" cy="20815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37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1050" dirty="0">
                <a:solidFill>
                  <a:prstClr val="black"/>
                </a:solidFill>
                <a:latin typeface="Times New Roman"/>
                <a:ea typeface="Times New Roman"/>
                <a:cs typeface="Calibri"/>
              </a:rPr>
              <a:t> обеспечение координации и взаимодействия органов и учреждений системы профилактики безнадзорности и правонарушений несовершеннолетних, анализ их деятельности на территории Тверской области</a:t>
            </a:r>
            <a:endParaRPr lang="ru-RU" sz="1050" dirty="0">
              <a:solidFill>
                <a:prstClr val="black"/>
              </a:solidFill>
              <a:latin typeface="Calibri"/>
              <a:ea typeface="Times New Roman"/>
              <a:cs typeface="Calibri"/>
            </a:endParaRPr>
          </a:p>
          <a:p>
            <a:pPr algn="ctr" defTabSz="914378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ru-RU" sz="10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22" y="14440"/>
            <a:ext cx="8379486" cy="567353"/>
          </a:xfrm>
        </p:spPr>
        <p:txBody>
          <a:bodyPr/>
          <a:lstStyle/>
          <a:p>
            <a:r>
              <a:rPr lang="ru-RU" sz="1800" b="1" cap="all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ОТДЕЛА</a:t>
            </a:r>
            <a:endParaRPr lang="ru-RU" sz="1800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Номер слайда 36"/>
          <p:cNvSpPr>
            <a:spLocks noGrp="1"/>
          </p:cNvSpPr>
          <p:nvPr>
            <p:ph type="sldNum" sz="quarter" idx="12"/>
          </p:nvPr>
        </p:nvSpPr>
        <p:spPr>
          <a:xfrm>
            <a:off x="6929454" y="4767264"/>
            <a:ext cx="2133600" cy="273844"/>
          </a:xfrm>
        </p:spPr>
        <p:txBody>
          <a:bodyPr/>
          <a:lstStyle/>
          <a:p>
            <a:pPr defTabSz="914378"/>
            <a:r>
              <a:rPr lang="ru-RU" sz="10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ru-RU" sz="105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Группа 38"/>
          <p:cNvGrpSpPr/>
          <p:nvPr/>
        </p:nvGrpSpPr>
        <p:grpSpPr>
          <a:xfrm>
            <a:off x="940932" y="519192"/>
            <a:ext cx="7774472" cy="4190366"/>
            <a:chOff x="1179530" y="1266313"/>
            <a:chExt cx="7447321" cy="2864756"/>
          </a:xfrm>
        </p:grpSpPr>
        <p:sp>
          <p:nvSpPr>
            <p:cNvPr id="29" name="Прямоугольник 283"/>
            <p:cNvSpPr>
              <a:spLocks noChangeArrowheads="1"/>
            </p:cNvSpPr>
            <p:nvPr/>
          </p:nvSpPr>
          <p:spPr bwMode="auto">
            <a:xfrm>
              <a:off x="1179530" y="1451301"/>
              <a:ext cx="1641021" cy="9812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just" defTabSz="914378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defTabSz="914378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defTabSz="914378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sz="11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обеспечение деятельности Губернатора Тверской области при реализации его полномочий по вопросам помилования</a:t>
              </a:r>
            </a:p>
            <a:p>
              <a:pPr algn="just" defTabSz="914378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defTabSz="914378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defTabSz="914378" fontAlgn="base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</a:pPr>
              <a:endPara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Прямоугольник 283"/>
            <p:cNvSpPr>
              <a:spLocks noChangeArrowheads="1"/>
            </p:cNvSpPr>
            <p:nvPr/>
          </p:nvSpPr>
          <p:spPr bwMode="auto">
            <a:xfrm>
              <a:off x="4993737" y="1453856"/>
              <a:ext cx="1691768" cy="112521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defTabSz="91437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r>
                <a:rPr lang="ru-RU" sz="105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методическое обеспечение деятельности КДН и ЗП муниципальных образований Тверской </a:t>
              </a:r>
              <a:r>
                <a:rPr lang="ru-RU" sz="105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области</a:t>
              </a:r>
              <a:endParaRPr lang="ru-RU" sz="10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defTabSz="914378" fontAlgn="base">
                <a:spcBef>
                  <a:spcPct val="0"/>
                </a:spcBef>
                <a:spcAft>
                  <a:spcPct val="0"/>
                </a:spcAft>
              </a:pPr>
              <a:endParaRPr lang="ru-RU" sz="10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ru-RU" sz="105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Прямоугольник 283"/>
            <p:cNvSpPr>
              <a:spLocks noChangeArrowheads="1"/>
            </p:cNvSpPr>
            <p:nvPr/>
          </p:nvSpPr>
          <p:spPr bwMode="auto">
            <a:xfrm>
              <a:off x="2983099" y="1451301"/>
              <a:ext cx="1848089" cy="142902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defTabSz="914378">
                <a:buFont typeface="Arial" pitchFamily="34" charset="0"/>
                <a:buChar char="•"/>
              </a:pPr>
              <a:r>
                <a:rPr lang="ru-RU" sz="11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обеспечение деятельности межведомственной комиссии по делам несовершеннолетних и защите их прав при Правительстве Тверской области (МКДН и ЗП)</a:t>
              </a:r>
            </a:p>
            <a:p>
              <a:pPr defTabSz="914378"/>
              <a:r>
                <a:rPr lang="ru-RU" sz="1000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(Федеральный закон от 24.06.1999 № 120-ФЗ и Постановление Правительства РФ от 06.11.2013 № 995) </a:t>
              </a:r>
            </a:p>
            <a:p>
              <a:pPr defTabSz="914378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</a:pPr>
              <a:endPara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Прямоугольник 283"/>
            <p:cNvSpPr>
              <a:spLocks noChangeArrowheads="1"/>
            </p:cNvSpPr>
            <p:nvPr/>
          </p:nvSpPr>
          <p:spPr bwMode="auto">
            <a:xfrm>
              <a:off x="6856138" y="1453856"/>
              <a:ext cx="1770713" cy="267721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D99594"/>
              </a:solidFill>
              <a:miter lim="800000"/>
              <a:headEnd/>
              <a:tailEnd/>
            </a:ln>
            <a:effectLst>
              <a:outerShdw dist="28398" dir="3806097" algn="ctr" rotWithShape="0">
                <a:srgbClr val="4E6128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defTabSz="914378">
                <a:lnSpc>
                  <a:spcPts val="1100"/>
                </a:lnSpc>
                <a:buFont typeface="Arial" pitchFamily="34" charset="0"/>
                <a:buChar char="•"/>
              </a:pPr>
              <a:endParaRPr lang="ru-RU" sz="1100" dirty="0">
                <a:solidFill>
                  <a:prstClr val="black"/>
                </a:solidFill>
                <a:latin typeface="Calibri"/>
                <a:ea typeface="Times New Roman"/>
                <a:cs typeface="Calibri"/>
              </a:endParaRPr>
            </a:p>
          </p:txBody>
        </p:sp>
        <p:cxnSp>
          <p:nvCxnSpPr>
            <p:cNvPr id="58" name="Прямая соединительная линия 57"/>
            <p:cNvCxnSpPr/>
            <p:nvPr/>
          </p:nvCxnSpPr>
          <p:spPr>
            <a:xfrm flipV="1">
              <a:off x="1619672" y="1266313"/>
              <a:ext cx="6552728" cy="195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/>
            <p:cNvCxnSpPr/>
            <p:nvPr/>
          </p:nvCxnSpPr>
          <p:spPr>
            <a:xfrm>
              <a:off x="1619673" y="1275606"/>
              <a:ext cx="4681" cy="13399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/>
            <p:nvPr/>
          </p:nvCxnSpPr>
          <p:spPr>
            <a:xfrm>
              <a:off x="3903856" y="1293732"/>
              <a:ext cx="0" cy="14204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9" name="Рисунок 38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 l="5005"/>
          <a:stretch>
            <a:fillRect/>
          </a:stretch>
        </p:blipFill>
        <p:spPr bwMode="auto">
          <a:xfrm>
            <a:off x="107505" y="92610"/>
            <a:ext cx="576064" cy="67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9" name="Прямая со стрелкой 58"/>
          <p:cNvCxnSpPr/>
          <p:nvPr/>
        </p:nvCxnSpPr>
        <p:spPr>
          <a:xfrm flipH="1">
            <a:off x="1795898" y="2310588"/>
            <a:ext cx="1587" cy="2439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>
            <a:off x="4626919" y="2086911"/>
            <a:ext cx="357190" cy="9259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rot="5400000" flipH="1" flipV="1">
            <a:off x="4523117" y="1622564"/>
            <a:ext cx="571504" cy="3571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6929455" y="1071553"/>
            <a:ext cx="167421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8">
              <a:lnSpc>
                <a:spcPts val="1200"/>
              </a:lnSpc>
              <a:buFont typeface="Arial" pitchFamily="34" charset="0"/>
              <a:buChar char="•"/>
            </a:pP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ea typeface="Times New Roman"/>
                <a:cs typeface="Times New Roman" pitchFamily="18" charset="0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организационное и документационное обеспечение деятельности Губернатора Тверской области и Правительства Тверской области по вопросам взаимодействия с правоохранительными </a:t>
            </a: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органами </a:t>
            </a:r>
            <a:endParaRPr lang="ru-RU" sz="1100" dirty="0">
              <a:solidFill>
                <a:prstClr val="black"/>
              </a:solidFill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  <p:sp>
        <p:nvSpPr>
          <p:cNvPr id="76" name="Прямоугольник 283"/>
          <p:cNvSpPr>
            <a:spLocks noChangeArrowheads="1"/>
          </p:cNvSpPr>
          <p:nvPr/>
        </p:nvSpPr>
        <p:spPr bwMode="auto">
          <a:xfrm>
            <a:off x="2823729" y="3066485"/>
            <a:ext cx="1920833" cy="16430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378">
              <a:buFont typeface="Arial" pitchFamily="34" charset="0"/>
              <a:buChar char="•"/>
            </a:pP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обеспечение деятельности комиссии Тверской области по восстановлению прав реабилитированных жертв политических репрессий (</a:t>
            </a:r>
            <a:r>
              <a:rPr lang="ru-RU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РФ от 18.10.1991 </a:t>
            </a:r>
            <a:r>
              <a:rPr lang="ru-RU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N </a:t>
            </a:r>
            <a:r>
              <a:rPr lang="ru-RU" sz="11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1761-1)</a:t>
            </a:r>
          </a:p>
          <a:p>
            <a:pPr defTabSz="914378">
              <a:buFont typeface="Arial" pitchFamily="34" charset="0"/>
              <a:buChar char="•"/>
            </a:pPr>
            <a:endParaRPr lang="ru-RU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8240990" y="527464"/>
            <a:ext cx="0" cy="196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/>
          <p:nvPr/>
        </p:nvCxnSpPr>
        <p:spPr>
          <a:xfrm>
            <a:off x="5805734" y="552281"/>
            <a:ext cx="0" cy="1964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83"/>
          <p:cNvSpPr>
            <a:spLocks noChangeArrowheads="1"/>
          </p:cNvSpPr>
          <p:nvPr/>
        </p:nvSpPr>
        <p:spPr bwMode="auto">
          <a:xfrm>
            <a:off x="940931" y="2630153"/>
            <a:ext cx="1713108" cy="2081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D99594"/>
            </a:solidFill>
            <a:miter lim="800000"/>
            <a:headEnd/>
            <a:tailEnd/>
          </a:ln>
          <a:effectLst>
            <a:outerShdw dist="28398" dir="3806097" algn="ctr" rotWithShape="0">
              <a:srgbClr val="4E6128">
                <a:alpha val="50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defTabSz="914378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ru-RU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378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ru-RU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378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ru-RU" sz="1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обеспечение деятельности комиссии по вопросам помилования, образованной на территории Тверской области </a:t>
            </a:r>
          </a:p>
          <a:p>
            <a:pPr algn="just" defTabSz="914378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ru-RU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914378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11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(Указ Президента РФ от 28.12.2001 </a:t>
            </a:r>
            <a:r>
              <a:rPr lang="ru-RU" sz="11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№ </a:t>
            </a:r>
            <a:r>
              <a:rPr lang="ru-RU" sz="11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1500)</a:t>
            </a:r>
          </a:p>
          <a:p>
            <a:pPr algn="just" defTabSz="914378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ru-RU" sz="11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7285435" y="4825604"/>
            <a:ext cx="1600200" cy="1869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342900"/>
            <a:r>
              <a:rPr lang="ru-RU" altLang="ru-RU" sz="1050" dirty="0" smtClean="0">
                <a:cs typeface="Times New Roman" panose="02020603050405020304" pitchFamily="18" charset="0"/>
              </a:rPr>
              <a:t>3</a:t>
            </a:r>
            <a:endParaRPr lang="ru-RU" altLang="ru-RU" sz="1050" dirty="0">
              <a:cs typeface="Times New Roman" panose="02020603050405020304" pitchFamily="18" charset="0"/>
            </a:endParaRPr>
          </a:p>
        </p:txBody>
      </p:sp>
      <p:pic>
        <p:nvPicPr>
          <p:cNvPr id="25497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6972" y="53579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0" name="Заголовок 20"/>
          <p:cNvSpPr txBox="1">
            <a:spLocks/>
          </p:cNvSpPr>
          <p:nvPr/>
        </p:nvSpPr>
        <p:spPr bwMode="auto">
          <a:xfrm>
            <a:off x="1104139" y="204193"/>
            <a:ext cx="7632953" cy="39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5143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ОТДЕЛА</a:t>
            </a:r>
            <a:endParaRPr lang="ru-RU" altLang="ru-RU" sz="135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275588" y="550624"/>
            <a:ext cx="7386066" cy="6939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 Президента Российской Федерации от </a:t>
            </a: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28.12.2001 </a:t>
            </a: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 </a:t>
            </a: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«О комиссиях по вопросам помилования на территориях субъектов Российской Федерации» </a:t>
            </a:r>
            <a:endParaRPr lang="ru-RU" sz="135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4572001" y="1276403"/>
            <a:ext cx="594122" cy="13015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defRPr/>
            </a:pPr>
            <a:endParaRPr lang="ru-RU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72393" y="1442027"/>
            <a:ext cx="6546272" cy="5618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деятельности Губернатора Тверской области при реализации полномочий по вопросам помилования</a:t>
            </a:r>
            <a:endParaRPr lang="ru-RU" sz="135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68909" y="2860738"/>
            <a:ext cx="2544653" cy="9502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проведение заседаний комиссии, в </a:t>
            </a:r>
            <a:r>
              <a:rPr lang="ru-RU" sz="135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выездных 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3916111" y="2849338"/>
            <a:ext cx="2236862" cy="9502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представлений Губернатора Тверской области Президенту Российской Федерации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249112" y="2813704"/>
            <a:ext cx="2412542" cy="1025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граждан, подготовка отчетов о деятельности комиссии, в т.ч в Администрацию Президента РФ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2930237" y="2670948"/>
            <a:ext cx="311727" cy="17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 flipV="1">
            <a:off x="7706855" y="4473401"/>
            <a:ext cx="191690" cy="15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Скругленный прямоугольник 13"/>
          <p:cNvSpPr/>
          <p:nvPr/>
        </p:nvSpPr>
        <p:spPr>
          <a:xfrm>
            <a:off x="1275589" y="3927763"/>
            <a:ext cx="2563610" cy="108476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обзорных справок для членов комиссии по мате-риалам ходатайств о </a:t>
            </a:r>
            <a:r>
              <a:rPr lang="ru-RU" sz="135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помило-вании</a:t>
            </a: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(уголовного дела, </a:t>
            </a:r>
            <a:r>
              <a:rPr lang="ru-RU" sz="135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харак-теристик</a:t>
            </a: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ходатайств и др.), работа с членами комиссии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941749" y="3927763"/>
            <a:ext cx="2224043" cy="108125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протоколов по итогам заседания комиссии, заключений по каждому ходатайству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268341" y="3927764"/>
            <a:ext cx="2393314" cy="10509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письменными и устными обращениями </a:t>
            </a: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граждан, осужденных, консультации по вопросам помилования, в </a:t>
            </a:r>
            <a:r>
              <a:rPr lang="ru-RU" sz="135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лично 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V="1">
            <a:off x="2641755" y="3799557"/>
            <a:ext cx="8906" cy="10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101214" y="3799556"/>
            <a:ext cx="0" cy="12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2146465" y="2194312"/>
            <a:ext cx="5752080" cy="45396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деятельности комиссии по вопросам помилования, образованной на территории Тверской области</a:t>
            </a:r>
            <a:endParaRPr lang="ru-RU" sz="135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Стрелка вниз 25"/>
          <p:cNvSpPr/>
          <p:nvPr/>
        </p:nvSpPr>
        <p:spPr>
          <a:xfrm flipV="1">
            <a:off x="4572001" y="2037337"/>
            <a:ext cx="594122" cy="12353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defRPr/>
            </a:pPr>
            <a:endParaRPr lang="ru-RU" sz="135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 flipV="1">
            <a:off x="6679871" y="2691182"/>
            <a:ext cx="280596" cy="14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V="1">
            <a:off x="5101214" y="2670947"/>
            <a:ext cx="0" cy="14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16" idx="0"/>
            <a:endCxn id="42" idx="2"/>
          </p:cNvCxnSpPr>
          <p:nvPr/>
        </p:nvCxnSpPr>
        <p:spPr>
          <a:xfrm rot="16200000" flipV="1">
            <a:off x="7415909" y="3878674"/>
            <a:ext cx="88565" cy="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Прямая со стрелкой 48"/>
          <p:cNvCxnSpPr/>
          <p:nvPr/>
        </p:nvCxnSpPr>
        <p:spPr>
          <a:xfrm flipV="1">
            <a:off x="1536960" y="3180790"/>
            <a:ext cx="1415383" cy="1644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4978" name="Номер слайда 6"/>
          <p:cNvSpPr>
            <a:spLocks noGrp="1"/>
          </p:cNvSpPr>
          <p:nvPr>
            <p:ph type="sldNum" sz="quarter" idx="12"/>
          </p:nvPr>
        </p:nvSpPr>
        <p:spPr bwMode="auto">
          <a:xfrm>
            <a:off x="7285435" y="4825604"/>
            <a:ext cx="1600200" cy="18692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557213" indent="-214313"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857250" indent="-171450"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200150" indent="-171450"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1543050" indent="-171450"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342900"/>
            <a:r>
              <a:rPr lang="ru-RU" altLang="ru-RU" sz="1050" dirty="0" smtClean="0">
                <a:cs typeface="Times New Roman" panose="02020603050405020304" pitchFamily="18" charset="0"/>
              </a:rPr>
              <a:t>4</a:t>
            </a:r>
            <a:endParaRPr lang="ru-RU" altLang="ru-RU" sz="1050" dirty="0">
              <a:cs typeface="Times New Roman" panose="02020603050405020304" pitchFamily="18" charset="0"/>
            </a:endParaRPr>
          </a:p>
        </p:txBody>
      </p:sp>
      <p:pic>
        <p:nvPicPr>
          <p:cNvPr id="254979" name="Рисунок 1"/>
          <p:cNvPicPr>
            <a:picLocks noChangeAspect="1" noChangeArrowheads="1"/>
          </p:cNvPicPr>
          <p:nvPr/>
        </p:nvPicPr>
        <p:blipFill>
          <a:blip r:embed="rId3" cstate="print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"/>
          <a:stretch>
            <a:fillRect/>
          </a:stretch>
        </p:blipFill>
        <p:spPr bwMode="auto">
          <a:xfrm>
            <a:off x="146972" y="53579"/>
            <a:ext cx="621506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4980" name="Заголовок 20"/>
          <p:cNvSpPr txBox="1">
            <a:spLocks/>
          </p:cNvSpPr>
          <p:nvPr/>
        </p:nvSpPr>
        <p:spPr bwMode="auto">
          <a:xfrm>
            <a:off x="1104139" y="204193"/>
            <a:ext cx="7632953" cy="39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51435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350" b="1" dirty="0">
                <a:solidFill>
                  <a:srgbClr val="A8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ОТДЕЛА</a:t>
            </a:r>
            <a:endParaRPr lang="ru-RU" altLang="ru-RU" sz="1350" b="1" dirty="0">
              <a:solidFill>
                <a:srgbClr val="A8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1015341" y="550624"/>
            <a:ext cx="7700744" cy="6939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от 24.06.1999 № 120-ФЗ «Об основах системы профилактики безнадзорности и правонарушений несовершеннолетних» </a:t>
            </a:r>
            <a:endParaRPr lang="ru-RU" sz="135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4572001" y="1276403"/>
            <a:ext cx="594122" cy="13015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defRPr/>
            </a:pPr>
            <a:endParaRPr lang="ru-RU" sz="13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327068" y="1442027"/>
            <a:ext cx="7134101" cy="107477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Комиссии по делам несовершеннолетних и защите их прав создаются высшими исполнительными органами государственной власти субъектов Российской Федерации в целях координации деятельности органов и учреждений системы профилактики безнадзорности и правонарушений </a:t>
            </a: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несовершеннолетних, …,</a:t>
            </a:r>
            <a:endParaRPr lang="ru-RU" sz="135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defTabSz="685800">
              <a:lnSpc>
                <a:spcPct val="90000"/>
              </a:lnSpc>
              <a:defRPr/>
            </a:pP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осуществляют деятельность на территориях соответствующих </a:t>
            </a: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субъектов</a:t>
            </a:r>
            <a:endParaRPr lang="ru-RU" sz="135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2721667" y="3369964"/>
            <a:ext cx="1419292" cy="1604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и проведение заседаний комиссии, в </a:t>
            </a:r>
            <a:r>
              <a:rPr lang="ru-RU" sz="135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т.ч</a:t>
            </a: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выездных и расширенных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783315" y="3369964"/>
            <a:ext cx="1880871" cy="12841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endParaRPr lang="ru-RU" sz="135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800">
              <a:lnSpc>
                <a:spcPct val="90000"/>
              </a:lnSpc>
              <a:defRPr/>
            </a:pPr>
            <a:r>
              <a:rPr lang="ru-RU" sz="13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ru-RU" sz="135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полномо</a:t>
            </a:r>
            <a:r>
              <a:rPr lang="ru-RU" sz="13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-чий </a:t>
            </a: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допуску лиц, имевших </a:t>
            </a:r>
            <a:r>
              <a:rPr lang="ru-RU" sz="13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судимость,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685800">
              <a:lnSpc>
                <a:spcPct val="90000"/>
              </a:lnSpc>
              <a:defRPr/>
            </a:pPr>
            <a:r>
              <a:rPr lang="ru-RU" sz="135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деятельности с участием несовершеннолетних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4198440" y="3363248"/>
            <a:ext cx="2965847" cy="16036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подготовка информации, в т. ч. отчетов о деятельности по профилактике безнадзорности и правонарушений несовершенно-летних на территории Тверской области, координация деятельности органов и учреждений системы профилактики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1956649" y="3161806"/>
            <a:ext cx="198723" cy="18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3482567" y="3180790"/>
            <a:ext cx="188609" cy="18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1327068" y="2676712"/>
            <a:ext cx="7134101" cy="48509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деятельности межведомственной комиссии по делам несовершеннолетних и защите их прав при Правительстве Тверской области (МКДН и ЗП)</a:t>
            </a:r>
            <a:endParaRPr lang="ru-RU" sz="135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Стрелка вниз 25"/>
          <p:cNvSpPr/>
          <p:nvPr/>
        </p:nvSpPr>
        <p:spPr>
          <a:xfrm flipV="1">
            <a:off x="4572001" y="2546708"/>
            <a:ext cx="594122" cy="123533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defRPr/>
            </a:pPr>
            <a:endParaRPr lang="ru-RU" sz="135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6" name="Прямая со стрелкой 45"/>
          <p:cNvCxnSpPr/>
          <p:nvPr/>
        </p:nvCxnSpPr>
        <p:spPr>
          <a:xfrm flipH="1" flipV="1">
            <a:off x="5825465" y="3168277"/>
            <a:ext cx="382361" cy="18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H="1" flipV="1">
            <a:off x="7609406" y="3172771"/>
            <a:ext cx="344968" cy="190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Скругленный прямоугольник 39"/>
          <p:cNvSpPr/>
          <p:nvPr/>
        </p:nvSpPr>
        <p:spPr>
          <a:xfrm>
            <a:off x="7221768" y="3374214"/>
            <a:ext cx="1521399" cy="12857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Методическое обеспечение деятельности муниципальных КДН и ЗП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801353" y="4769655"/>
            <a:ext cx="1801717" cy="2988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defTabSz="685800">
              <a:lnSpc>
                <a:spcPct val="90000"/>
              </a:lnSpc>
              <a:defRPr/>
            </a:pPr>
            <a:r>
              <a:rPr lang="ru-RU" sz="135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граждан</a:t>
            </a:r>
            <a:endParaRPr lang="ru-RU" sz="13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1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6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429</Words>
  <Application>Microsoft Office PowerPoint</Application>
  <PresentationFormat>Экран (16:9)</PresentationFormat>
  <Paragraphs>51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Тема Office</vt:lpstr>
      <vt:lpstr>2_Тема Office</vt:lpstr>
      <vt:lpstr>16_Тема Office</vt:lpstr>
      <vt:lpstr>АППАРАТ ПРАВИТЕЛЬСТВА  ТВЕРСКОЙ ОБЛАСТИ</vt:lpstr>
      <vt:lpstr>ЗАДАЧИ ОТДЕЛА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Ковалёва Евгения Вячеславовна</dc:creator>
  <cp:lastModifiedBy>Шарапова Юлия Николаевна</cp:lastModifiedBy>
  <cp:revision>255</cp:revision>
  <cp:lastPrinted>2018-07-16T10:05:56Z</cp:lastPrinted>
  <dcterms:created xsi:type="dcterms:W3CDTF">2018-05-25T15:58:35Z</dcterms:created>
  <dcterms:modified xsi:type="dcterms:W3CDTF">2020-07-23T11:41:32Z</dcterms:modified>
</cp:coreProperties>
</file>