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12" r:id="rId2"/>
    <p:sldId id="405" r:id="rId3"/>
    <p:sldId id="400" r:id="rId4"/>
    <p:sldId id="359" r:id="rId5"/>
    <p:sldId id="360" r:id="rId6"/>
    <p:sldId id="373" r:id="rId7"/>
    <p:sldId id="374" r:id="rId8"/>
    <p:sldId id="366" r:id="rId9"/>
    <p:sldId id="401" r:id="rId10"/>
    <p:sldId id="396" r:id="rId11"/>
    <p:sldId id="375" r:id="rId12"/>
    <p:sldId id="402" r:id="rId13"/>
    <p:sldId id="378" r:id="rId14"/>
    <p:sldId id="380" r:id="rId15"/>
    <p:sldId id="379" r:id="rId16"/>
    <p:sldId id="381" r:id="rId17"/>
    <p:sldId id="336" r:id="rId18"/>
    <p:sldId id="382" r:id="rId19"/>
    <p:sldId id="338" r:id="rId20"/>
    <p:sldId id="391" r:id="rId21"/>
    <p:sldId id="339" r:id="rId22"/>
    <p:sldId id="392" r:id="rId23"/>
    <p:sldId id="415" r:id="rId24"/>
    <p:sldId id="393" r:id="rId25"/>
    <p:sldId id="384" r:id="rId26"/>
    <p:sldId id="385" r:id="rId27"/>
    <p:sldId id="386" r:id="rId28"/>
    <p:sldId id="387" r:id="rId29"/>
    <p:sldId id="388" r:id="rId30"/>
    <p:sldId id="389" r:id="rId31"/>
    <p:sldId id="407" r:id="rId32"/>
    <p:sldId id="341" r:id="rId33"/>
    <p:sldId id="340" r:id="rId34"/>
    <p:sldId id="342" r:id="rId35"/>
    <p:sldId id="343" r:id="rId36"/>
    <p:sldId id="395" r:id="rId37"/>
    <p:sldId id="397" r:id="rId38"/>
    <p:sldId id="349" r:id="rId39"/>
    <p:sldId id="350" r:id="rId40"/>
    <p:sldId id="417" r:id="rId41"/>
    <p:sldId id="410" r:id="rId42"/>
    <p:sldId id="418" r:id="rId43"/>
    <p:sldId id="416" r:id="rId44"/>
    <p:sldId id="419" r:id="rId45"/>
    <p:sldId id="412" r:id="rId46"/>
    <p:sldId id="413" r:id="rId47"/>
    <p:sldId id="351" r:id="rId48"/>
    <p:sldId id="352" r:id="rId49"/>
    <p:sldId id="353" r:id="rId50"/>
    <p:sldId id="354" r:id="rId51"/>
  </p:sldIdLst>
  <p:sldSz cx="9144000" cy="5143500" type="screen16x9"/>
  <p:notesSz cx="6735763" cy="98694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  <a:srgbClr val="CCCC00"/>
    <a:srgbClr val="CC3300"/>
    <a:srgbClr val="FFFF99"/>
    <a:srgbClr val="E1E1FF"/>
    <a:srgbClr val="D99694"/>
    <a:srgbClr val="99B359"/>
    <a:srgbClr val="8EA16B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721" autoAdjust="0"/>
  </p:normalViewPr>
  <p:slideViewPr>
    <p:cSldViewPr>
      <p:cViewPr varScale="1">
        <p:scale>
          <a:sx n="138" d="100"/>
          <a:sy n="138" d="100"/>
        </p:scale>
        <p:origin x="37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232438146251371E-3"/>
          <c:y val="7.9780518562518152E-2"/>
          <c:w val="0.96592065078109601"/>
          <c:h val="0.55423982774874525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Лист1!$A$2</c:f>
              <c:strCache>
                <c:ptCount val="1"/>
                <c:pt idx="0">
                  <c:v>детское население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6126742936895762E-2"/>
                  <c:y val="-3.6753879958065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BA-4DA5-A415-8F34A880679F}"/>
                </c:ext>
              </c:extLst>
            </c:dLbl>
            <c:dLbl>
              <c:idx val="1"/>
              <c:layout>
                <c:manualLayout>
                  <c:x val="-8.9593016316088219E-3"/>
                  <c:y val="-3.6753879958065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BA-4DA5-A415-8F34A880679F}"/>
                </c:ext>
              </c:extLst>
            </c:dLbl>
            <c:dLbl>
              <c:idx val="2"/>
              <c:layout>
                <c:manualLayout>
                  <c:x val="-1.9710463589539262E-2"/>
                  <c:y val="-5.05365849423405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BA-4DA5-A415-8F34A88067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Лист1!$B$1:$D$1</c:f>
              <c:strCache>
                <c:ptCount val="3"/>
                <c:pt idx="0">
                  <c:v>2017 год</c:v>
                </c:pt>
                <c:pt idx="1">
                  <c:v>2018 год</c:v>
                </c:pt>
                <c:pt idx="2">
                  <c:v>2019 год</c:v>
                </c:pt>
              </c:strCache>
            </c:strRef>
          </c:cat>
          <c:val>
            <c:numRef>
              <c:f>Лист1!$B$2:$D$2</c:f>
              <c:numCache>
                <c:formatCode>General</c:formatCode>
                <c:ptCount val="3"/>
                <c:pt idx="0">
                  <c:v>215.8</c:v>
                </c:pt>
                <c:pt idx="1">
                  <c:v>214.4</c:v>
                </c:pt>
                <c:pt idx="2">
                  <c:v>212.4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A-4DA5-A415-8F34A880679F}"/>
            </c:ext>
          </c:extLst>
        </c:ser>
        <c:ser>
          <c:idx val="2"/>
          <c:order val="1"/>
          <c:tx>
            <c:strRef>
              <c:f>Лист1!$A$3</c:f>
              <c:strCache>
                <c:ptCount val="1"/>
                <c:pt idx="0">
                  <c:v>население в трудоспособном возрасте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4.5942349947582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BA-4DA5-A415-8F34A880679F}"/>
                </c:ext>
              </c:extLst>
            </c:dLbl>
            <c:dLbl>
              <c:idx val="1"/>
              <c:layout>
                <c:manualLayout>
                  <c:x val="0"/>
                  <c:y val="-1.8376939979032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BA-4DA5-A415-8F34A880679F}"/>
                </c:ext>
              </c:extLst>
            </c:dLbl>
            <c:dLbl>
              <c:idx val="2"/>
              <c:layout>
                <c:manualLayout>
                  <c:x val="1.433488261057401E-2"/>
                  <c:y val="-4.5942349947582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BA-4DA5-A415-8F34A88067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Лист1!$B$1:$D$1</c:f>
              <c:strCache>
                <c:ptCount val="3"/>
                <c:pt idx="0">
                  <c:v>2017 год</c:v>
                </c:pt>
                <c:pt idx="1">
                  <c:v>2018 год</c:v>
                </c:pt>
                <c:pt idx="2">
                  <c:v>2019 год</c:v>
                </c:pt>
              </c:strCache>
            </c:strRef>
          </c:cat>
          <c:val>
            <c:numRef>
              <c:f>Лист1!$B$3:$D$3</c:f>
              <c:numCache>
                <c:formatCode>0.0</c:formatCode>
                <c:ptCount val="3"/>
                <c:pt idx="0">
                  <c:v>689</c:v>
                </c:pt>
                <c:pt idx="1">
                  <c:v>674.8</c:v>
                </c:pt>
                <c:pt idx="2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BA-4DA5-A415-8F34A880679F}"/>
            </c:ext>
          </c:extLst>
        </c:ser>
        <c:ser>
          <c:idx val="3"/>
          <c:order val="2"/>
          <c:tx>
            <c:strRef>
              <c:f>Лист1!$A$4</c:f>
              <c:strCache>
                <c:ptCount val="1"/>
                <c:pt idx="0">
                  <c:v>старше трудоспособного возраста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502323915860985E-2"/>
                  <c:y val="-3.2159644963307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BA-4DA5-A415-8F34A880679F}"/>
                </c:ext>
              </c:extLst>
            </c:dLbl>
            <c:dLbl>
              <c:idx val="1"/>
              <c:layout>
                <c:manualLayout>
                  <c:x val="2.6877904894826277E-2"/>
                  <c:y val="-3.2159644963307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BA-4DA5-A415-8F34A880679F}"/>
                </c:ext>
              </c:extLst>
            </c:dLbl>
            <c:dLbl>
              <c:idx val="2"/>
              <c:layout>
                <c:manualLayout>
                  <c:x val="5.0172089137009039E-2"/>
                  <c:y val="-5.0536584942340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3BA-4DA5-A415-8F34A88067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Лист1!$B$1:$D$1</c:f>
              <c:strCache>
                <c:ptCount val="3"/>
                <c:pt idx="0">
                  <c:v>2017 год</c:v>
                </c:pt>
                <c:pt idx="1">
                  <c:v>2018 год</c:v>
                </c:pt>
                <c:pt idx="2">
                  <c:v>2019 год</c:v>
                </c:pt>
              </c:strCache>
            </c:strRef>
          </c:cat>
          <c:val>
            <c:numRef>
              <c:f>Лист1!$B$4:$D$4</c:f>
              <c:numCache>
                <c:formatCode>General</c:formatCode>
                <c:ptCount val="3"/>
                <c:pt idx="0">
                  <c:v>379.1</c:v>
                </c:pt>
                <c:pt idx="1">
                  <c:v>380.5</c:v>
                </c:pt>
                <c:pt idx="2">
                  <c:v>363.8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3BA-4DA5-A415-8F34A8806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0437424"/>
        <c:axId val="580419504"/>
        <c:axId val="0"/>
      </c:bar3DChart>
      <c:catAx>
        <c:axId val="58043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580419504"/>
        <c:crosses val="autoZero"/>
        <c:auto val="1"/>
        <c:lblAlgn val="ctr"/>
        <c:lblOffset val="100"/>
        <c:noMultiLvlLbl val="0"/>
      </c:catAx>
      <c:valAx>
        <c:axId val="58041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8043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148165355364565E-4"/>
          <c:y val="0.76280847842321253"/>
          <c:w val="0.99969846792406769"/>
          <c:h val="0.15385121382737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64802971083872E-3"/>
          <c:y val="0.36781582563792165"/>
          <c:w val="0.98623112727545137"/>
          <c:h val="0.5954025917982862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gradFill>
                  <a:gsLst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9D-4C13-9DF9-FEB3849A26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Лист1!$B$5:$D$5</c:f>
              <c:numCache>
                <c:formatCode>General</c:formatCode>
                <c:ptCount val="3"/>
                <c:pt idx="0">
                  <c:v>1283.9000000000001</c:v>
                </c:pt>
                <c:pt idx="1">
                  <c:v>1266.5999999999999</c:v>
                </c:pt>
                <c:pt idx="2">
                  <c:v>1260.4000000000001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9D-4C13-9DF9-FEB3849A26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0426224"/>
        <c:axId val="580417264"/>
      </c:lineChart>
      <c:catAx>
        <c:axId val="580426224"/>
        <c:scaling>
          <c:orientation val="minMax"/>
        </c:scaling>
        <c:delete val="1"/>
        <c:axPos val="b"/>
        <c:majorTickMark val="none"/>
        <c:minorTickMark val="none"/>
        <c:tickLblPos val="none"/>
        <c:crossAx val="580417264"/>
        <c:crosses val="autoZero"/>
        <c:auto val="1"/>
        <c:lblAlgn val="ctr"/>
        <c:lblOffset val="100"/>
        <c:noMultiLvlLbl val="0"/>
      </c:catAx>
      <c:valAx>
        <c:axId val="580417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8042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02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1321103836907401E-2"/>
          <c:y val="0"/>
          <c:w val="0.69209908136483"/>
          <c:h val="0.90532095355176589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131-413F-B50F-2D01B9928E6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131-413F-B50F-2D01B9928E6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131-413F-B50F-2D01B9928E6E}"/>
              </c:ext>
            </c:extLst>
          </c:dPt>
          <c:dLbls>
            <c:dLbl>
              <c:idx val="0"/>
              <c:layout>
                <c:manualLayout>
                  <c:x val="0.15743888396079331"/>
                  <c:y val="3.4246793285821274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26%</a:t>
                    </a:r>
                  </a:p>
                  <a:p>
                    <a:fld id="{98223763-9605-49E3-9E0B-DD8FB2FE6F29}" type="VALUE">
                      <a:rPr lang="en-US" smtClean="0"/>
                      <a:pPr/>
                      <a:t>[ЗНАЧЕНИЕ]</a:t>
                    </a:fld>
                    <a:r>
                      <a:rPr lang="en-US" dirty="0" smtClean="0"/>
                      <a:t> чел.</a:t>
                    </a:r>
                    <a:r>
                      <a:rPr lang="en-US" baseline="0" dirty="0" smtClean="0"/>
                      <a:t> 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073600038200394"/>
                      <c:h val="0.222945746551536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31-413F-B50F-2D01B9928E6E}"/>
                </c:ext>
              </c:extLst>
            </c:dLbl>
            <c:dLbl>
              <c:idx val="1"/>
              <c:layout>
                <c:manualLayout>
                  <c:x val="-9.9128186197536536E-2"/>
                  <c:y val="-0.27054846697664853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38%</a:t>
                    </a:r>
                  </a:p>
                  <a:p>
                    <a:fld id="{B46351DA-970E-4CB6-B4B9-D306F419AB2D}" type="VALUE">
                      <a:rPr lang="en-US" smtClean="0"/>
                      <a:pPr/>
                      <a:t>[ЗНАЧЕНИЕ]</a:t>
                    </a:fld>
                    <a:r>
                      <a:rPr lang="en-US" dirty="0" smtClean="0"/>
                      <a:t> чел.</a:t>
                    </a:r>
                    <a:r>
                      <a:rPr lang="en-US" baseline="0" dirty="0" smtClean="0"/>
                      <a:t> 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073600038200394"/>
                      <c:h val="0.222945746551536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31-413F-B50F-2D01B9928E6E}"/>
                </c:ext>
              </c:extLst>
            </c:dLbl>
            <c:dLbl>
              <c:idx val="2"/>
              <c:layout>
                <c:manualLayout>
                  <c:x val="-1.6035441884895616E-2"/>
                  <c:y val="3.08221274401755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ru-RU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36%</a:t>
                    </a:r>
                  </a:p>
                  <a:p>
                    <a:pPr>
                      <a:defRPr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pPr>
                    <a:fld id="{74ADD17A-8731-4398-9674-6D8CC9E39F96}" type="VALUE">
                      <a:rPr lang="en-US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>
                        <a:defRPr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[ЗНАЧЕНИЕ]</a:t>
                    </a:fld>
                    <a:r>
                      <a:rPr lang="en-US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чел.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49618638853841"/>
                      <c:h val="0.202397751477662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31-413F-B50F-2D01B9928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Лист1!$B$9:$B$11</c:f>
              <c:strCache>
                <c:ptCount val="3"/>
                <c:pt idx="0">
                  <c:v>Лежачие</c:v>
                </c:pt>
                <c:pt idx="1">
                  <c:v>Ходячие</c:v>
                </c:pt>
                <c:pt idx="2">
                  <c:v>Передвигающиеся с трудом</c:v>
                </c:pt>
              </c:strCache>
            </c:strRef>
          </c:cat>
          <c:val>
            <c:numRef>
              <c:f>Лист1!$C$9:$C$11</c:f>
              <c:numCache>
                <c:formatCode>General</c:formatCode>
                <c:ptCount val="3"/>
                <c:pt idx="0">
                  <c:v>494</c:v>
                </c:pt>
                <c:pt idx="1">
                  <c:v>729</c:v>
                </c:pt>
                <c:pt idx="2">
                  <c:v>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31-413F-B50F-2D01B9928E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>
          <a:glow rad="508000">
            <a:schemeClr val="accent1">
              <a:alpha val="43000"/>
            </a:schemeClr>
          </a:glow>
          <a:softEdge rad="101600"/>
        </a:effectLst>
      </c:spPr>
    </c:plotArea>
    <c:legend>
      <c:legendPos val="b"/>
      <c:layout>
        <c:manualLayout>
          <c:xMode val="edge"/>
          <c:yMode val="edge"/>
          <c:x val="2.8911371238974585E-2"/>
          <c:y val="0.72522982942779846"/>
          <c:w val="0.86364686123155865"/>
          <c:h val="0.229642181744050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4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878633531651192E-2"/>
          <c:y val="0.1538418213537934"/>
          <c:w val="0.66373203506962763"/>
          <c:h val="0.4730581604861651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FCA-4E5F-AAA2-88983CDB81FA}"/>
              </c:ext>
            </c:extLst>
          </c:dPt>
          <c:dPt>
            <c:idx val="1"/>
            <c:bubble3D val="0"/>
            <c:explosion val="36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FCA-4E5F-AAA2-88983CDB81FA}"/>
              </c:ext>
            </c:extLst>
          </c:dPt>
          <c:dLbls>
            <c:dLbl>
              <c:idx val="0"/>
              <c:layout>
                <c:manualLayout>
                  <c:x val="0.10738154715126588"/>
                  <c:y val="-0.31432836547411647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55%</a:t>
                    </a:r>
                  </a:p>
                  <a:p>
                    <a:fld id="{D85120B0-1178-4071-A4BB-D711C740A356}" type="VALUE">
                      <a:rPr lang="en-US"/>
                      <a:pPr/>
                      <a:t>[ЗНАЧЕНИЕ]</a:t>
                    </a:fld>
                    <a:r>
                      <a:rPr lang="en-US"/>
                      <a:t> чел. 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8665866064176"/>
                      <c:h val="0.22723181958953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CA-4E5F-AAA2-88983CDB81FA}"/>
                </c:ext>
              </c:extLst>
            </c:dLbl>
            <c:dLbl>
              <c:idx val="1"/>
              <c:layout>
                <c:manualLayout>
                  <c:x val="7.1375313512615961E-3"/>
                  <c:y val="1.8074805028290671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45%</a:t>
                    </a:r>
                  </a:p>
                  <a:p>
                    <a:fld id="{4BF8842C-D299-4CE0-9873-77FF8B060626}" type="VALUE">
                      <a:rPr lang="en-US"/>
                      <a:pPr/>
                      <a:t>[ЗНАЧЕНИЕ]</a:t>
                    </a:fld>
                    <a:r>
                      <a:rPr lang="en-US"/>
                      <a:t> чел. 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870252341161585"/>
                      <c:h val="0.306817286882999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FCA-4E5F-AAA2-88983CDB8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Лист1!$B$25:$B$26</c:f>
              <c:strCache>
                <c:ptCount val="2"/>
                <c:pt idx="0">
                  <c:v>Граждане, передвигающиеся самостоятельно, но нуждающиеся в постоянной посторонней помощи</c:v>
                </c:pt>
                <c:pt idx="1">
                  <c:v>Граждане, попавшие в интернат в связи с отсутсвием жилья, но способные жить самостоятельно</c:v>
                </c:pt>
              </c:strCache>
            </c:strRef>
          </c:cat>
          <c:val>
            <c:numRef>
              <c:f>Лист1!$C$25:$C$26</c:f>
              <c:numCache>
                <c:formatCode>General</c:formatCode>
                <c:ptCount val="2"/>
                <c:pt idx="0">
                  <c:v>400</c:v>
                </c:pt>
                <c:pt idx="1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CA-4E5F-AAA2-88983CDB8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lnSpc>
                <a:spcPts val="1700"/>
              </a:lnSpc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1.4596155989937401E-2"/>
          <c:y val="0.53274186110759425"/>
          <c:w val="0.97767093121834536"/>
          <c:h val="0.46725813889240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lnSpc>
              <a:spcPts val="1700"/>
            </a:lnSpc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516" cy="494814"/>
          </a:xfrm>
          <a:prstGeom prst="rect">
            <a:avLst/>
          </a:prstGeom>
        </p:spPr>
        <p:txBody>
          <a:bodyPr vert="horz" lIns="90636" tIns="45319" rIns="90636" bIns="453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667" y="2"/>
            <a:ext cx="2919516" cy="494814"/>
          </a:xfrm>
          <a:prstGeom prst="rect">
            <a:avLst/>
          </a:prstGeom>
        </p:spPr>
        <p:txBody>
          <a:bodyPr vert="horz" lIns="90636" tIns="45319" rIns="90636" bIns="45319" rtlCol="0"/>
          <a:lstStyle>
            <a:lvl1pPr algn="r">
              <a:defRPr sz="1200"/>
            </a:lvl1pPr>
          </a:lstStyle>
          <a:p>
            <a:fld id="{62534E87-4872-479E-9598-EC6C8820A225}" type="datetimeFigureOut">
              <a:rPr lang="ru-RU" smtClean="0"/>
              <a:pPr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4676"/>
            <a:ext cx="2919516" cy="494814"/>
          </a:xfrm>
          <a:prstGeom prst="rect">
            <a:avLst/>
          </a:prstGeom>
        </p:spPr>
        <p:txBody>
          <a:bodyPr vert="horz" lIns="90636" tIns="45319" rIns="90636" bIns="453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667" y="9374676"/>
            <a:ext cx="2919516" cy="494814"/>
          </a:xfrm>
          <a:prstGeom prst="rect">
            <a:avLst/>
          </a:prstGeom>
        </p:spPr>
        <p:txBody>
          <a:bodyPr vert="horz" lIns="90636" tIns="45319" rIns="90636" bIns="45319" rtlCol="0" anchor="b"/>
          <a:lstStyle>
            <a:lvl1pPr algn="r">
              <a:defRPr sz="1200"/>
            </a:lvl1pPr>
          </a:lstStyle>
          <a:p>
            <a:fld id="{E80DB897-43FB-48A8-A54F-01AEFF90C8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3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6" y="3"/>
            <a:ext cx="2918831" cy="493474"/>
          </a:xfrm>
          <a:prstGeom prst="rect">
            <a:avLst/>
          </a:prstGeom>
        </p:spPr>
        <p:txBody>
          <a:bodyPr vert="horz" lIns="90160" tIns="45078" rIns="90160" bIns="4507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83" y="3"/>
            <a:ext cx="2918831" cy="493474"/>
          </a:xfrm>
          <a:prstGeom prst="rect">
            <a:avLst/>
          </a:prstGeom>
        </p:spPr>
        <p:txBody>
          <a:bodyPr vert="horz" lIns="90160" tIns="45078" rIns="90160" bIns="45078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26.10.2020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8188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60" tIns="45078" rIns="90160" bIns="4507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8017"/>
            <a:ext cx="5388610" cy="4441268"/>
          </a:xfrm>
          <a:prstGeom prst="rect">
            <a:avLst/>
          </a:prstGeom>
        </p:spPr>
        <p:txBody>
          <a:bodyPr vert="horz" lIns="90160" tIns="45078" rIns="90160" bIns="4507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6" y="9374305"/>
            <a:ext cx="2918831" cy="493474"/>
          </a:xfrm>
          <a:prstGeom prst="rect">
            <a:avLst/>
          </a:prstGeom>
        </p:spPr>
        <p:txBody>
          <a:bodyPr vert="horz" lIns="90160" tIns="45078" rIns="90160" bIns="4507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83" y="9374305"/>
            <a:ext cx="2918831" cy="493474"/>
          </a:xfrm>
          <a:prstGeom prst="rect">
            <a:avLst/>
          </a:prstGeom>
        </p:spPr>
        <p:txBody>
          <a:bodyPr vert="horz" lIns="90160" tIns="45078" rIns="90160" bIns="45078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64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9375" y="738188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33012" indent="-281929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7711" indent="-2255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8794" indent="-2255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29878" indent="-22554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80962" indent="-2255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32047" indent="-2255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83131" indent="-2255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34215" indent="-2255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F402B53-0094-457A-923F-2C3ED848E18D}" type="slidenum">
              <a:rPr lang="ru-RU" altLang="ru-RU" smtClean="0">
                <a:latin typeface="Times New Roman" panose="02020603050405020304" pitchFamily="18" charset="0"/>
              </a:rPr>
              <a:pPr eaLnBrk="1" hangingPunct="1"/>
              <a:t>16</a:t>
            </a:fld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64517" name="Нижний колонтитул 4"/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2955" indent="-281906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27621" indent="-225526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78672" indent="-225526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29720" indent="-225526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80769" indent="-2255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31817" indent="-2255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82867" indent="-2255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33914" indent="-22552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29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7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4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20725"/>
            <a:ext cx="6438900" cy="3622675"/>
          </a:xfrm>
          <a:ln/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Номер слайда 3"/>
          <p:cNvSpPr txBox="1">
            <a:spLocks noGrp="1"/>
          </p:cNvSpPr>
          <p:nvPr/>
        </p:nvSpPr>
        <p:spPr bwMode="auto">
          <a:xfrm>
            <a:off x="3748330" y="9163488"/>
            <a:ext cx="2865818" cy="48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89" tIns="45344" rIns="90689" bIns="45344" anchor="b"/>
          <a:lstStyle/>
          <a:p>
            <a:pPr algn="r" eaLnBrk="1" hangingPunct="1"/>
            <a:fld id="{52E642BA-504D-4E4E-B6EE-B451E0591016}" type="slidenum">
              <a:rPr lang="ru-RU" altLang="ru-RU" sz="1200"/>
              <a:pPr algn="r" eaLnBrk="1" hangingPunct="1"/>
              <a:t>23</a:t>
            </a:fld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323234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6675" y="744538"/>
            <a:ext cx="6629400" cy="3730625"/>
          </a:xfrm>
          <a:ln/>
        </p:spPr>
      </p:sp>
      <p:sp>
        <p:nvSpPr>
          <p:cNvPr id="10957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0957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37232" indent="-2835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34200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587881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41561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95241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48923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02604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56284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100D407-83E9-4538-96E9-64265BA845FD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10957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37232" indent="-2835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34200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587881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41561" indent="-22684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95241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48923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02604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56284" indent="-22684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5864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46063" y="796925"/>
            <a:ext cx="7105651" cy="3997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BC9BD-59E7-48F0-931E-FF7C7529737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46063" y="796925"/>
            <a:ext cx="7105651" cy="3997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BC9BD-59E7-48F0-931E-FF7C7529737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74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46063" y="796925"/>
            <a:ext cx="7105651" cy="39973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BC9BD-59E7-48F0-931E-FF7C7529737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8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16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5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37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45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906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978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22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0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7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53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1275" y="742950"/>
            <a:ext cx="6618288" cy="37242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579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1275" y="742950"/>
            <a:ext cx="6618288" cy="37242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094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6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538" y="725488"/>
            <a:ext cx="6489700" cy="3651250"/>
          </a:xfrm>
          <a:ln/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Номер слайда 3"/>
          <p:cNvSpPr txBox="1">
            <a:spLocks noGrp="1"/>
          </p:cNvSpPr>
          <p:nvPr/>
        </p:nvSpPr>
        <p:spPr bwMode="auto">
          <a:xfrm>
            <a:off x="3802015" y="9233224"/>
            <a:ext cx="2906864" cy="48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0" tIns="45750" rIns="91500" bIns="45750" anchor="b"/>
          <a:lstStyle/>
          <a:p>
            <a:pPr algn="r" eaLnBrk="1" hangingPunct="1"/>
            <a:fld id="{52E642BA-504D-4E4E-B6EE-B451E0591016}" type="slidenum">
              <a:rPr lang="ru-RU" altLang="ru-RU" sz="1200"/>
              <a:pPr algn="r" eaLnBrk="1" hangingPunct="1"/>
              <a:t>8</a:t>
            </a:fld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1657887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04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74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500" y="742950"/>
            <a:ext cx="6632575" cy="37322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62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538" y="725488"/>
            <a:ext cx="6489700" cy="3651250"/>
          </a:xfrm>
          <a:ln/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Номер слайда 3"/>
          <p:cNvSpPr txBox="1">
            <a:spLocks noGrp="1"/>
          </p:cNvSpPr>
          <p:nvPr/>
        </p:nvSpPr>
        <p:spPr bwMode="auto">
          <a:xfrm>
            <a:off x="3802015" y="9233224"/>
            <a:ext cx="2906864" cy="48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0" tIns="45750" rIns="91500" bIns="45750" anchor="b"/>
          <a:lstStyle/>
          <a:p>
            <a:pPr algn="r" eaLnBrk="1" hangingPunct="1"/>
            <a:fld id="{52E642BA-504D-4E4E-B6EE-B451E0591016}" type="slidenum">
              <a:rPr lang="ru-RU" altLang="ru-RU" sz="1200"/>
              <a:pPr algn="r" eaLnBrk="1" hangingPunct="1"/>
              <a:t>9</a:t>
            </a:fld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19366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17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2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650" y="730250"/>
            <a:ext cx="6527800" cy="3673475"/>
          </a:xfrm>
          <a:ln/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Номер слайда 3"/>
          <p:cNvSpPr txBox="1">
            <a:spLocks noGrp="1"/>
          </p:cNvSpPr>
          <p:nvPr/>
        </p:nvSpPr>
        <p:spPr bwMode="auto">
          <a:xfrm>
            <a:off x="3836963" y="9288174"/>
            <a:ext cx="2933582" cy="4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59" tIns="46079" rIns="92159" bIns="46079" anchor="b"/>
          <a:lstStyle/>
          <a:p>
            <a:pPr algn="r" eaLnBrk="1" hangingPunct="1"/>
            <a:fld id="{52E642BA-504D-4E4E-B6EE-B451E0591016}" type="slidenum">
              <a:rPr lang="ru-RU" altLang="ru-RU" sz="1200"/>
              <a:pPr algn="r" eaLnBrk="1" hangingPunct="1"/>
              <a:t>13</a:t>
            </a:fld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316944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6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4799242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89318" y="4831415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403648" y="1563638"/>
            <a:ext cx="6696744" cy="22485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3900"/>
              </a:lnSpc>
              <a:buNone/>
            </a:pPr>
            <a:r>
              <a:rPr lang="ru-RU" altLang="ru-RU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Концепция развития социального обслуживания в стационарной форме в Тверской области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2307456" y="4353478"/>
            <a:ext cx="533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Тверь </a:t>
            </a:r>
            <a:endParaRPr lang="ru-RU" altLang="ru-RU" sz="16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 октября 2020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69" y="231478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СОЦИАЛЬНОЙ ЗАЩИТЫ НАСЕЛЕНИЯ ТВЕРСКОЙ ОБЛАСТИ </a:t>
            </a: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03" y="194750"/>
            <a:ext cx="8086018" cy="73286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ПОРЯДОК НАПРАВЛЕНИЯ ГРАЖДАН В СТАЦИОНАРНЫЕ УЧРЕЖДЕНИЯ СОЦИАЛЬНОГО ОБСЛУЖИВАНИЯ НАСЕЛЕНИЯ ТВЕРСКОЙ ОБЛАСТИ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84168" y="4709249"/>
            <a:ext cx="2939626" cy="365125"/>
          </a:xfrm>
        </p:spPr>
        <p:txBody>
          <a:bodyPr/>
          <a:lstStyle/>
          <a:p>
            <a:pPr>
              <a:defRPr/>
            </a:pPr>
            <a:fld id="{F52493C6-234C-4129-BDCD-7CCB3471DD3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5" y="1888674"/>
            <a:ext cx="2198686" cy="179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179388" algn="l"/>
              </a:tabLst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пакета документов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(медицинская карта, заключение ВК и т.д.)</a:t>
            </a:r>
          </a:p>
          <a:p>
            <a:pPr algn="ctr">
              <a:lnSpc>
                <a:spcPts val="1400"/>
              </a:lnSpc>
              <a:tabLst>
                <a:tab pos="179388" algn="l"/>
              </a:tabLst>
            </a:pPr>
            <a:endParaRPr lang="ru-RU" sz="8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  <a:tabLst>
                <a:tab pos="179388" algn="l"/>
              </a:tabLst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Комплексные центры социального обслуживания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5418" y="1881704"/>
            <a:ext cx="2275054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документов и оформление путевки </a:t>
            </a:r>
          </a:p>
          <a:p>
            <a:pPr algn="ctr">
              <a:lnSpc>
                <a:spcPts val="14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Дом-интернат</a:t>
            </a:r>
          </a:p>
          <a:p>
            <a:pPr algn="ctr">
              <a:lnSpc>
                <a:spcPts val="1400"/>
              </a:lnSpc>
            </a:pP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</a:t>
            </a:r>
          </a:p>
          <a:p>
            <a:pPr algn="ctr">
              <a:lnSpc>
                <a:spcPts val="1400"/>
              </a:lnSpc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8100" y="4116521"/>
            <a:ext cx="277463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Стационарное учреждение социального обслуживания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3" y="1042872"/>
            <a:ext cx="248224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tabLst>
                <a:tab pos="179388" algn="l"/>
              </a:tabLst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Признание нуждаемости в стационарном обслуживании</a:t>
            </a:r>
          </a:p>
          <a:p>
            <a:pPr algn="ctr">
              <a:tabLst>
                <a:tab pos="179388" algn="l"/>
              </a:tabLst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179388" algn="l"/>
              </a:tabLst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ГКУ Центры социальной поддержки населения</a:t>
            </a:r>
          </a:p>
        </p:txBody>
      </p:sp>
      <p:pic>
        <p:nvPicPr>
          <p:cNvPr id="30" name="Picture 2" descr="https://mtdata.ru/u25/photoAF54/20009164778-0/origina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5" t="11349" r="21829" b="1722"/>
          <a:stretch/>
        </p:blipFill>
        <p:spPr bwMode="auto">
          <a:xfrm>
            <a:off x="4437144" y="2666235"/>
            <a:ext cx="1076545" cy="10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Стрелка углом 31"/>
          <p:cNvSpPr/>
          <p:nvPr/>
        </p:nvSpPr>
        <p:spPr>
          <a:xfrm>
            <a:off x="2124341" y="1334771"/>
            <a:ext cx="1512168" cy="48537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углом 35"/>
          <p:cNvSpPr/>
          <p:nvPr/>
        </p:nvSpPr>
        <p:spPr>
          <a:xfrm rot="5400000">
            <a:off x="6833155" y="831394"/>
            <a:ext cx="492347" cy="1622214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Стрелка влево 36"/>
          <p:cNvSpPr/>
          <p:nvPr/>
        </p:nvSpPr>
        <p:spPr>
          <a:xfrm>
            <a:off x="3419871" y="2872642"/>
            <a:ext cx="964488" cy="451496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лево 39"/>
          <p:cNvSpPr/>
          <p:nvPr/>
        </p:nvSpPr>
        <p:spPr>
          <a:xfrm>
            <a:off x="5495963" y="2931790"/>
            <a:ext cx="964488" cy="374603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путевка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Стрелка вниз 37"/>
          <p:cNvSpPr/>
          <p:nvPr/>
        </p:nvSpPr>
        <p:spPr>
          <a:xfrm>
            <a:off x="4798180" y="3726357"/>
            <a:ext cx="354470" cy="34935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1" y="3612223"/>
            <a:ext cx="1653444" cy="1416486"/>
          </a:xfrm>
          <a:prstGeom prst="rect">
            <a:avLst/>
          </a:prstGeom>
        </p:spPr>
      </p:pic>
      <p:cxnSp>
        <p:nvCxnSpPr>
          <p:cNvPr id="42" name="Прямая соединительная линия 41"/>
          <p:cNvCxnSpPr/>
          <p:nvPr/>
        </p:nvCxnSpPr>
        <p:spPr>
          <a:xfrm>
            <a:off x="1115615" y="2931790"/>
            <a:ext cx="219868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3707903" y="1995686"/>
            <a:ext cx="24822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530962" y="2931790"/>
            <a:ext cx="22895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85539" y="2931790"/>
            <a:ext cx="9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2" t="1269" r="5336" b="69542"/>
          <a:stretch/>
        </p:blipFill>
        <p:spPr>
          <a:xfrm>
            <a:off x="1299506" y="3520051"/>
            <a:ext cx="1002969" cy="13279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6758" y="183750"/>
            <a:ext cx="8157242" cy="78034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КРИТЕРИИ ОПРЕДЕЛЕНИЯ НУЖДАЕМОСТИ </a:t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 СТАЦИОНАРНОМ ОБСЛУЖИВАНИИ </a:t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ПОЖИЛЫХ ГРАЖДАН И ИНВАЛИДОВ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B5CD38DE-0906-421A-A220-4816CFCA85A7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598" y="1033290"/>
            <a:ext cx="7915966" cy="1880056"/>
          </a:xfrm>
          <a:prstGeom prst="roundRect">
            <a:avLst>
              <a:gd name="adj" fmla="val 3217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здоровья гражданина (полная или частичная утрата способности либо возможности осуществлять самообслуживание, самостоятельно передвигаться, обеспечивать основные жизненные потребности в силу заболевания, травмы, возраста или наличия инвалидности).</a:t>
            </a:r>
          </a:p>
          <a:p>
            <a:pPr marL="285750" indent="-28575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Инвалидность 1 или 2 группы.</a:t>
            </a:r>
          </a:p>
          <a:p>
            <a:pPr marL="285750" indent="-28575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Пенсионный возраст 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print"/>
          <a:srcRect l="69897" r="2692" b="70238"/>
          <a:stretch/>
        </p:blipFill>
        <p:spPr>
          <a:xfrm>
            <a:off x="6978509" y="3582342"/>
            <a:ext cx="1250858" cy="126569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t="60413" r="72127" b="7812"/>
          <a:stretch/>
        </p:blipFill>
        <p:spPr>
          <a:xfrm>
            <a:off x="2509032" y="3520051"/>
            <a:ext cx="895800" cy="122736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15616" y="3022144"/>
            <a:ext cx="260561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Передвигающиеся </a:t>
            </a:r>
          </a:p>
          <a:p>
            <a:pPr algn="ctr">
              <a:lnSpc>
                <a:spcPts val="1700"/>
              </a:lnSpc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трудом 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2935276"/>
            <a:ext cx="24634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 самостоятельно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9488" y="4345338"/>
            <a:ext cx="27698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Находящиеся на постельном режиме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66" y="3022144"/>
            <a:ext cx="1542160" cy="12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B5CD38DE-0906-421A-A220-4816CFCA85A7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 noGrp="1"/>
          </p:cNvSpPr>
          <p:nvPr>
            <p:ph type="title"/>
          </p:nvPr>
        </p:nvSpPr>
        <p:spPr>
          <a:xfrm>
            <a:off x="1022542" y="340600"/>
            <a:ext cx="8121457" cy="5262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949"/>
              </a:lnSpc>
              <a:buSzPct val="100000"/>
              <a:tabLst>
                <a:tab pos="0" algn="l"/>
                <a:tab pos="799734" algn="l"/>
                <a:tab pos="1599467" algn="l"/>
                <a:tab pos="2399201" algn="l"/>
                <a:tab pos="3198935" algn="l"/>
                <a:tab pos="3998669" algn="l"/>
                <a:tab pos="4798403" algn="l"/>
                <a:tab pos="5598137" algn="l"/>
                <a:tab pos="6397870" algn="l"/>
                <a:tab pos="7197603" algn="l"/>
                <a:tab pos="7997338" algn="l"/>
                <a:tab pos="8797072" algn="l"/>
              </a:tabLst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ОПРЕДЕЛЕНИЕ ГРУППЫ УХОДА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8944"/>
              </p:ext>
            </p:extLst>
          </p:nvPr>
        </p:nvGraphicFramePr>
        <p:xfrm>
          <a:off x="1008688" y="1037437"/>
          <a:ext cx="7740000" cy="385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Степень зависимости</a:t>
                      </a:r>
                      <a:endParaRPr lang="ru-RU" sz="16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 группы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Диапазон баллов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0</a:t>
                      </a:r>
                      <a:endParaRPr lang="ru-RU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способность к самообслуживанию и                              передвижению сохранена 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0 - 3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1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нуждаются в ограниченной помощи для соблюдения личной гигиены</a:t>
                      </a:r>
                      <a:r>
                        <a:rPr lang="fr-FR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приготовления пищи и проведения уборки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3,25 - 4,5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2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нуждаются в помощи в передвижении по дому, пользуются вспомогательными средствами реабилитации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4,75 - 6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3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нуждаются в помощи ежедневно для выполнения действий повседневной жизни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6,25 - 10,75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4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сильно снижена  способность к самообслуживанию и передвижению, ведению домашнего хозяйства, нуждаются в помощи во многих видах деятельности повседневной жизни 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11 - 15,75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5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полная утрата способности к самообслуживанию и передвижению, полностью зависят от посторонней помощи,  часто имеются  выраженные когнитивные расстройства 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16 - 25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8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1"/>
          <p:cNvSpPr txBox="1">
            <a:spLocks noGrp="1"/>
          </p:cNvSpPr>
          <p:nvPr/>
        </p:nvSpPr>
        <p:spPr bwMode="auto">
          <a:xfrm>
            <a:off x="8047039" y="4684713"/>
            <a:ext cx="3254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algn="r" eaLnBrk="1" hangingPunct="1"/>
            <a:endParaRPr lang="ru-RU" altLang="ru-RU" sz="120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12599" y="325011"/>
            <a:ext cx="809590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lnSpc>
                <a:spcPts val="1900"/>
              </a:lnSpc>
              <a:spcBef>
                <a:spcPct val="0"/>
              </a:spcBef>
              <a:defRPr/>
            </a:pP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ГРАЖДАНАХ,</a:t>
            </a:r>
          </a:p>
          <a:p>
            <a:pPr algn="ctr">
              <a:lnSpc>
                <a:spcPts val="1900"/>
              </a:lnSpc>
              <a:spcBef>
                <a:spcPct val="0"/>
              </a:spcBef>
              <a:defRPr/>
            </a:pP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ПРОЖИВАЮЩИХ В ДОМАХ-ИНТЕРНАТАХ </a:t>
            </a:r>
          </a:p>
          <a:p>
            <a:pPr algn="ctr">
              <a:lnSpc>
                <a:spcPts val="1900"/>
              </a:lnSpc>
              <a:spcBef>
                <a:spcPct val="0"/>
              </a:spcBef>
              <a:defRPr/>
            </a:pP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ПРЕСТАРЕЛЫХ И ИНВАЛИДОВ, В 2019 ГОДУ </a:t>
            </a:r>
          </a:p>
        </p:txBody>
      </p:sp>
      <p:sp>
        <p:nvSpPr>
          <p:cNvPr id="615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510679" y="4773344"/>
            <a:ext cx="2497137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289838E-36A2-4FC9-8046-AC6A5A229069}" type="slidenum">
              <a:rPr lang="en-US" altLang="ru-RU" smtClean="0"/>
              <a:pPr/>
              <a:t>13</a:t>
            </a:fld>
            <a:endParaRPr lang="ru-RU" alt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811261"/>
              </p:ext>
            </p:extLst>
          </p:nvPr>
        </p:nvGraphicFramePr>
        <p:xfrm>
          <a:off x="1014843" y="846880"/>
          <a:ext cx="4135466" cy="373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Штриховая стрелка вправо 3"/>
          <p:cNvSpPr/>
          <p:nvPr/>
        </p:nvSpPr>
        <p:spPr>
          <a:xfrm>
            <a:off x="4211960" y="2181096"/>
            <a:ext cx="1152128" cy="432048"/>
          </a:xfrm>
          <a:prstGeom prst="striped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012905"/>
              </p:ext>
            </p:extLst>
          </p:nvPr>
        </p:nvGraphicFramePr>
        <p:xfrm>
          <a:off x="4865612" y="1157794"/>
          <a:ext cx="3973923" cy="3862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 flipH="1">
            <a:off x="4855300" y="3311994"/>
            <a:ext cx="10312" cy="13727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6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>
            <a:spLocks noGrp="1"/>
          </p:cNvSpPr>
          <p:nvPr>
            <p:ph type="title"/>
          </p:nvPr>
        </p:nvSpPr>
        <p:spPr>
          <a:xfrm>
            <a:off x="1022542" y="309622"/>
            <a:ext cx="8121458" cy="5262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949"/>
              </a:lnSpc>
              <a:buSzPct val="100000"/>
              <a:tabLst>
                <a:tab pos="0" algn="l"/>
                <a:tab pos="799734" algn="l"/>
                <a:tab pos="1599467" algn="l"/>
                <a:tab pos="2399201" algn="l"/>
                <a:tab pos="3198935" algn="l"/>
                <a:tab pos="3998669" algn="l"/>
                <a:tab pos="4798403" algn="l"/>
                <a:tab pos="5598137" algn="l"/>
                <a:tab pos="6397870" algn="l"/>
                <a:tab pos="7197603" algn="l"/>
                <a:tab pos="7997338" algn="l"/>
                <a:tab pos="8797072" algn="l"/>
              </a:tabLst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СОЦИАЛЬНОЕ ОБЩЕЖИТИЕ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/>
          <a:stretch/>
        </p:blipFill>
        <p:spPr>
          <a:xfrm>
            <a:off x="1026881" y="1895964"/>
            <a:ext cx="1655600" cy="1658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21" y="1849790"/>
            <a:ext cx="3283830" cy="1443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416018"/>
            <a:ext cx="1879035" cy="140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42058"/>
            <a:ext cx="1931213" cy="1448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Скругленный прямоугольник 6"/>
          <p:cNvSpPr/>
          <p:nvPr/>
        </p:nvSpPr>
        <p:spPr>
          <a:xfrm>
            <a:off x="1187624" y="1030009"/>
            <a:ext cx="7416824" cy="768013"/>
          </a:xfrm>
          <a:prstGeom prst="roundRect">
            <a:avLst>
              <a:gd name="adj" fmla="val 5995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сети социальных общежитий органами местного самоуправления муниципальных образований</a:t>
            </a:r>
          </a:p>
          <a:p>
            <a:pPr algn="ctr">
              <a:lnSpc>
                <a:spcPts val="17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примере опыта </a:t>
            </a:r>
            <a:r>
              <a:rPr lang="ru-RU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Вышневолоцкого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городского округа)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67086" y="3205802"/>
            <a:ext cx="41685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г. В.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Волочек,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ул.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Бориса  </a:t>
            </a:r>
            <a:r>
              <a:rPr lang="ru-RU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Зайцева, д.15 </a:t>
            </a:r>
            <a:endParaRPr lang="ru-RU" b="1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12598" y="3615119"/>
            <a:ext cx="6160411" cy="146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92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о заселении принимается администрацией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92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Проживающие самостоятельно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оплачивают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ЖКУ, покупают продукты,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готовят.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192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работники в случае необходимости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сопровождают пожилых.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>
            <a:spLocks noGrp="1"/>
          </p:cNvSpPr>
          <p:nvPr>
            <p:ph type="title"/>
          </p:nvPr>
        </p:nvSpPr>
        <p:spPr>
          <a:xfrm>
            <a:off x="1012598" y="197143"/>
            <a:ext cx="8131402" cy="7904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900"/>
              </a:lnSpc>
              <a:spcAft>
                <a:spcPts val="1200"/>
              </a:spcAft>
              <a:buSzPct val="100000"/>
              <a:tabLst>
                <a:tab pos="0" algn="l"/>
                <a:tab pos="799734" algn="l"/>
                <a:tab pos="1599467" algn="l"/>
                <a:tab pos="2399201" algn="l"/>
                <a:tab pos="3198935" algn="l"/>
                <a:tab pos="3998669" algn="l"/>
                <a:tab pos="4798403" algn="l"/>
                <a:tab pos="5598137" algn="l"/>
                <a:tab pos="6397870" algn="l"/>
                <a:tab pos="7197603" algn="l"/>
                <a:tab pos="7997338" algn="l"/>
                <a:tab pos="8797072" algn="l"/>
              </a:tabLst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2061540"/>
            <a:ext cx="7056784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15616" y="1507542"/>
            <a:ext cx="7025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временного размещения пожилых граждан и инвалидов на базе стационарного отделения (от 1 мес. до 3 мес.)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15616" y="2092885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Родственникам, осуществляющим постоянный уход за пожилыми, необходимо уехать в отпуск, командировку, пройти лечение в медицинском учреждении и др.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 rot="10800000" flipV="1">
            <a:off x="3697351" y="3454245"/>
            <a:ext cx="4896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пожилой человек не попадает на постоянное стационарное обслуживание в дом-интернат, передышка для родственников, возможность спокойно решить проблемы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1"/>
          <a:stretch/>
        </p:blipFill>
        <p:spPr>
          <a:xfrm>
            <a:off x="1105063" y="3088536"/>
            <a:ext cx="2592288" cy="18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1086419" y="1043246"/>
            <a:ext cx="7488832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 временного проживания для престарелых и инвалидов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20">
            <a:extLst>
              <a:ext uri="{FF2B5EF4-FFF2-40B4-BE49-F238E27FC236}">
                <a16:creationId xmlns:a16="http://schemas.microsoft.com/office/drawing/2014/main" id="{047B1FBA-6A3D-4DC6-B5D6-EB45B1A87F0A}"/>
              </a:ext>
            </a:extLst>
          </p:cNvPr>
          <p:cNvSpPr txBox="1">
            <a:spLocks/>
          </p:cNvSpPr>
          <p:nvPr/>
        </p:nvSpPr>
        <p:spPr>
          <a:xfrm>
            <a:off x="1012598" y="379915"/>
            <a:ext cx="8131402" cy="324482"/>
          </a:xfrm>
          <a:prstGeom prst="rect">
            <a:avLst/>
          </a:prstGeom>
          <a:noFill/>
        </p:spPr>
        <p:txBody>
          <a:bodyPr lIns="68580" tIns="34290" rIns="68580" bIns="34290">
            <a:noAutofit/>
          </a:bodyPr>
          <a:lstStyle/>
          <a:p>
            <a:pPr algn="ctr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СОЦИАЛЬНЫЕ СЕРВИСЫ (продолжение</a:t>
            </a: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A5A98E8-186E-4AFF-A902-E2F2A56C7AE5}"/>
              </a:ext>
            </a:extLst>
          </p:cNvPr>
          <p:cNvSpPr/>
          <p:nvPr/>
        </p:nvSpPr>
        <p:spPr>
          <a:xfrm>
            <a:off x="4327939" y="659268"/>
            <a:ext cx="4428492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6337CE8-0D61-4027-896F-C3EC753B4BDB}"/>
              </a:ext>
            </a:extLst>
          </p:cNvPr>
          <p:cNvSpPr/>
          <p:nvPr/>
        </p:nvSpPr>
        <p:spPr>
          <a:xfrm>
            <a:off x="1131445" y="1377804"/>
            <a:ext cx="7668136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продлить активное долголетие пожилых людей, помочь им преодолеть одиночество и дефицит общения</a:t>
            </a: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63351630-314C-456E-8BAE-D1BAA55562E4}"/>
              </a:ext>
            </a:extLst>
          </p:cNvPr>
          <p:cNvSpPr/>
          <p:nvPr/>
        </p:nvSpPr>
        <p:spPr>
          <a:xfrm>
            <a:off x="6661674" y="4759663"/>
            <a:ext cx="2433600" cy="27396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 anchor="ctr">
            <a:noAutofit/>
          </a:bodyPr>
          <a:lstStyle/>
          <a:p>
            <a:pPr algn="r" defTabSz="914378">
              <a:defRPr/>
            </a:pPr>
            <a:fld id="{85EEEFE2-8CBA-485B-A8A5-F1C9ECD3DAA8}" type="slidenum">
              <a:rPr lang="ru-RU" sz="1200" kern="0" spc="-1" smtClean="0">
                <a:solidFill>
                  <a:srgbClr val="8B8B8B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pPr algn="r" defTabSz="914378">
                <a:defRPr/>
              </a:pPr>
              <a:t>16</a:t>
            </a:fld>
            <a:endParaRPr lang="ru-RU" sz="1200" kern="0" spc="-1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D7E655-357E-4620-A71A-6BB9F30B6CAF}"/>
              </a:ext>
            </a:extLst>
          </p:cNvPr>
          <p:cNvSpPr txBox="1"/>
          <p:nvPr/>
        </p:nvSpPr>
        <p:spPr>
          <a:xfrm>
            <a:off x="5436096" y="2661276"/>
            <a:ext cx="2592315" cy="3308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</a:t>
            </a:r>
            <a:r>
              <a:rPr 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результаты:</a:t>
            </a:r>
            <a:endParaRPr lang="ru-RU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8A438C1-E78A-44F1-A0B9-9384805E5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38" y="3147814"/>
            <a:ext cx="395435" cy="392905"/>
          </a:xfrm>
          <a:prstGeom prst="rect">
            <a:avLst/>
          </a:prstGeom>
        </p:spPr>
      </p:pic>
      <p:sp>
        <p:nvSpPr>
          <p:cNvPr id="41" name="Text Placeholder 3"/>
          <p:cNvSpPr txBox="1">
            <a:spLocks/>
          </p:cNvSpPr>
          <p:nvPr/>
        </p:nvSpPr>
        <p:spPr>
          <a:xfrm>
            <a:off x="5294756" y="3119713"/>
            <a:ext cx="3526222" cy="6540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just" defTabSz="914400" rtl="0" eaLnBrk="1" fontAlgn="auto" latinLnBrk="0" hangingPunct="1">
              <a:lnSpc>
                <a:spcPts val="168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Передышка для родственников (возможность работать, решать личные вопросы)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8A438C1-E78A-44F1-A0B9-9384805E5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4" y="4098611"/>
            <a:ext cx="395435" cy="392905"/>
          </a:xfrm>
          <a:prstGeom prst="rect">
            <a:avLst/>
          </a:prstGeom>
        </p:spPr>
      </p:pic>
      <p:sp>
        <p:nvSpPr>
          <p:cNvPr id="43" name="Text Placeholder 3"/>
          <p:cNvSpPr txBox="1">
            <a:spLocks/>
          </p:cNvSpPr>
          <p:nvPr/>
        </p:nvSpPr>
        <p:spPr>
          <a:xfrm>
            <a:off x="5273358" y="4053091"/>
            <a:ext cx="3526223" cy="6540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just" defTabSz="914400" rtl="0" eaLnBrk="1" fontAlgn="auto" latinLnBrk="0" hangingPunct="1">
              <a:lnSpc>
                <a:spcPts val="168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Сохранение</a:t>
            </a: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семейного образа жизни (пожилые люди не попадают на постоянное стационарное облуживание)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7E655-357E-4620-A71A-6BB9F30B6CAF}"/>
              </a:ext>
            </a:extLst>
          </p:cNvPr>
          <p:cNvSpPr txBox="1"/>
          <p:nvPr/>
        </p:nvSpPr>
        <p:spPr>
          <a:xfrm>
            <a:off x="1131445" y="1946270"/>
            <a:ext cx="7863366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обращения: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 родственников возможности осуществлять уход за престарелыми гражданами и инвалидами по объективным причинам в дневное время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3" y="2571750"/>
            <a:ext cx="361570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187623" y="1007564"/>
            <a:ext cx="7568808" cy="3717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Отделения дневного пребывания для граждан пожилого возраста</a:t>
            </a:r>
            <a:endParaRPr lang="ru-RU" alt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>
            <a:spLocks noGrp="1"/>
          </p:cNvSpPr>
          <p:nvPr>
            <p:ph type="title"/>
          </p:nvPr>
        </p:nvSpPr>
        <p:spPr>
          <a:xfrm>
            <a:off x="1835696" y="248178"/>
            <a:ext cx="6146608" cy="5262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949"/>
              </a:lnSpc>
              <a:buSzPct val="100000"/>
              <a:tabLst>
                <a:tab pos="0" algn="l"/>
                <a:tab pos="799734" algn="l"/>
                <a:tab pos="1599467" algn="l"/>
                <a:tab pos="2399201" algn="l"/>
                <a:tab pos="3198935" algn="l"/>
                <a:tab pos="3998669" algn="l"/>
                <a:tab pos="4798403" algn="l"/>
                <a:tab pos="5598137" algn="l"/>
                <a:tab pos="6397870" algn="l"/>
                <a:tab pos="7197603" algn="l"/>
                <a:tab pos="7997338" algn="l"/>
                <a:tab pos="8797072" algn="l"/>
              </a:tabLst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НОВЫЕ СОЦИАЛЬНЫЕ СЕРВИСЫ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598" y="931859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Школы </a:t>
            </a:r>
          </a:p>
          <a:p>
            <a:pPr algn="ctr">
              <a:lnSpc>
                <a:spcPts val="18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родственного ухода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0076" y="2936816"/>
            <a:ext cx="252028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Приемная семья для пожилых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14914" r="5825"/>
          <a:stretch/>
        </p:blipFill>
        <p:spPr>
          <a:xfrm>
            <a:off x="1518204" y="1381673"/>
            <a:ext cx="1757692" cy="1332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14127" r="12488" b="33105"/>
          <a:stretch/>
        </p:blipFill>
        <p:spPr>
          <a:xfrm>
            <a:off x="6587657" y="3372289"/>
            <a:ext cx="1322072" cy="1613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635896" y="1103490"/>
            <a:ext cx="5071570" cy="163121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Приемная семья для граждан пожилого возраста и инвалидов — альтернатива домам престарелых и инвалидов.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Приемная семья представляет собой совместное проживание и ведение общего хозяйства лица, нуждающегося в социальных услугах, и лица, желающего организовать приемную семью и взять на себя заботу и оказание социальных услуг пожилому человеку, который не является его родственником.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0485" y="2826104"/>
            <a:ext cx="4855546" cy="216982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Aft>
                <a:spcPts val="3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Задачами Школы являются: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обучение родственников, добровольцев и других близких людей приёмам и навыкам ухода в домашних условиях;</a:t>
            </a:r>
          </a:p>
          <a:p>
            <a:pPr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консультирование по индивидуальным вопросам ухода на дому;</a:t>
            </a:r>
          </a:p>
          <a:p>
            <a:pPr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знакомство с основами геронтологии;</a:t>
            </a:r>
          </a:p>
          <a:p>
            <a:pPr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практическое обучение навыками медицинских манипуляций, биомеханике тела, активному позиционированию в социуме.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12598" y="265046"/>
            <a:ext cx="813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ПРОДЛЕНИЕ АКТИВНОСТИ ПРОЖИВАЮЩИХ </a:t>
            </a:r>
          </a:p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СТАЦИОНАРНЫХ УЧРЕЖДЕНИЯХ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8"/>
            <a:ext cx="2057400" cy="365125"/>
          </a:xfrm>
        </p:spPr>
        <p:txBody>
          <a:bodyPr/>
          <a:lstStyle/>
          <a:p>
            <a:fld id="{1A221EFF-5799-4CC5-B46B-1344592385E8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sun9-72.userapi.com/aO54Dutp9G7Hxizaf_s__V3QbBSBrJuByoaCqg/rE64ZVTtGGw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13637"/>
          <a:stretch/>
        </p:blipFill>
        <p:spPr bwMode="auto">
          <a:xfrm>
            <a:off x="872813" y="1409265"/>
            <a:ext cx="1473694" cy="924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https://sun9-71.userapi.com/c206716/v206716270/160248/NnCXEiV09XQ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7" b="16058"/>
          <a:stretch/>
        </p:blipFill>
        <p:spPr bwMode="auto">
          <a:xfrm>
            <a:off x="7244943" y="1057337"/>
            <a:ext cx="1661980" cy="986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sun9-68.userapi.com/c206628/v206628223/11364a/0KEvHyZ5-gQ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5" b="27339"/>
          <a:stretch/>
        </p:blipFill>
        <p:spPr bwMode="auto">
          <a:xfrm>
            <a:off x="877994" y="3432645"/>
            <a:ext cx="1656184" cy="12482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63.userapi.com/c855728/v855728010/224f22/XNUyYkNSah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1" t="-70047" r="10911" b="-60724"/>
          <a:stretch/>
        </p:blipFill>
        <p:spPr bwMode="auto">
          <a:xfrm>
            <a:off x="7668344" y="2499742"/>
            <a:ext cx="1205768" cy="28003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011049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повышение качества жизни пожилых и инвалидов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25504" y="1353909"/>
            <a:ext cx="6648607" cy="3029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7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ts val="17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физическую,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творческую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7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проживающих, посильную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деятельность. </a:t>
            </a:r>
          </a:p>
          <a:p>
            <a:pPr marL="342900" lvl="0" indent="-342900" algn="just">
              <a:lnSpc>
                <a:spcPts val="1700"/>
              </a:lnSpc>
              <a:buFont typeface="+mj-lt"/>
              <a:buAutoNum type="arabicPeriod" startAt="2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досуга, занятий творчеством, рукоделием,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общения.</a:t>
            </a:r>
          </a:p>
          <a:p>
            <a:pPr marL="342900" lvl="0" indent="-342900" algn="just">
              <a:lnSpc>
                <a:spcPts val="1700"/>
              </a:lnSpc>
              <a:spcAft>
                <a:spcPts val="1200"/>
              </a:spcAft>
              <a:buAutoNum type="arabicPeriod" startAt="2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самостоятельное перемещение, адекватное восприятие окружающей обстановки, ориентацию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700"/>
              </a:lnSpc>
              <a:spcAft>
                <a:spcPts val="200"/>
              </a:spcAft>
            </a:pPr>
            <a:r>
              <a:rPr lang="ru-RU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Необходимые ресурсы:</a:t>
            </a:r>
            <a:endParaRPr lang="ru-RU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271463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Увеличение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численности персонала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культорганизаторы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363" algn="just">
              <a:lnSpc>
                <a:spcPts val="17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помощники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уходу (из расчета 1/8), психологи, </a:t>
            </a:r>
            <a:endParaRPr lang="ru-RU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363" algn="just">
              <a:lnSpc>
                <a:spcPts val="1700"/>
              </a:lnSpc>
              <a:spcAft>
                <a:spcPts val="800"/>
              </a:spcAft>
            </a:pP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физорганизаторы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инструкторы ЛФК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0850" indent="-271463" algn="just">
              <a:lnSpc>
                <a:spcPts val="17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сотрудников учреждений новым технологиям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/>
          <p:cNvSpPr txBox="1">
            <a:spLocks noGrp="1"/>
          </p:cNvSpPr>
          <p:nvPr>
            <p:ph type="title"/>
          </p:nvPr>
        </p:nvSpPr>
        <p:spPr>
          <a:xfrm>
            <a:off x="1259632" y="217492"/>
            <a:ext cx="7560840" cy="72725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ts val="1949"/>
              </a:lnSpc>
              <a:buSzPct val="100000"/>
              <a:tabLst>
                <a:tab pos="0" algn="l"/>
                <a:tab pos="799734" algn="l"/>
                <a:tab pos="1599467" algn="l"/>
                <a:tab pos="2399201" algn="l"/>
                <a:tab pos="3198935" algn="l"/>
                <a:tab pos="3998669" algn="l"/>
                <a:tab pos="4798403" algn="l"/>
                <a:tab pos="5598137" algn="l"/>
                <a:tab pos="6397870" algn="l"/>
                <a:tab pos="7197603" algn="l"/>
                <a:tab pos="7997338" algn="l"/>
                <a:tab pos="8797072" algn="l"/>
              </a:tabLst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РАЗВИТИЕ ПЛАТНЫХ УСЛУГ </a:t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СТАЦИОНАРНОГО СОЦИАЛЬНОГО ОБСЛУЖИВАНИЯ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IMG_139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56" t="11993" r="32163" b="13836"/>
          <a:stretch/>
        </p:blipFill>
        <p:spPr bwMode="auto">
          <a:xfrm>
            <a:off x="5724128" y="1742008"/>
            <a:ext cx="2740985" cy="1642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 descr="C:\Users\Дом3\Desktop\фото для презентации\20161109_12383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2" b="8274"/>
          <a:stretch/>
        </p:blipFill>
        <p:spPr bwMode="auto">
          <a:xfrm>
            <a:off x="921590" y="1532445"/>
            <a:ext cx="1478273" cy="1722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 descr="IMG_127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r="10080" b="15604"/>
          <a:stretch>
            <a:fillRect/>
          </a:stretch>
        </p:blipFill>
        <p:spPr bwMode="auto">
          <a:xfrm>
            <a:off x="2282798" y="1584796"/>
            <a:ext cx="1301315" cy="167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995542" y="3540246"/>
            <a:ext cx="2607125" cy="11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5-разовое </a:t>
            </a:r>
            <a:r>
              <a:rPr lang="de-DE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питание</a:t>
            </a:r>
            <a:endParaRPr lang="ru-RU" u="sng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</a:pPr>
            <a:r>
              <a:rPr lang="de-D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меню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разрабатывается индивидуально, с учетом состояния здоровья проживающих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72335" y="3526740"/>
            <a:ext cx="2664296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1-2 </a:t>
            </a:r>
            <a:r>
              <a:rPr lang="de-DE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местные</a:t>
            </a:r>
            <a:r>
              <a:rPr lang="de-DE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комнаты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оборудованные много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кроват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ями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нопк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IMG_141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r="14490" b="16193"/>
          <a:stretch/>
        </p:blipFill>
        <p:spPr bwMode="auto">
          <a:xfrm>
            <a:off x="3783168" y="3291118"/>
            <a:ext cx="2146665" cy="1488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Прямоугольник 15"/>
          <p:cNvSpPr/>
          <p:nvPr/>
        </p:nvSpPr>
        <p:spPr>
          <a:xfrm>
            <a:off x="985072" y="1032748"/>
            <a:ext cx="7474005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indent="-803275" algn="just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de-D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предоставления услуг и привлечение внебюджетных средств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740874" y="1804341"/>
            <a:ext cx="2231252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перечня услуг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331640" y="2337587"/>
            <a:ext cx="6696744" cy="22485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3900"/>
              </a:lnSpc>
              <a:buNone/>
            </a:pP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25" y="398934"/>
            <a:ext cx="8141875" cy="32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ОСНОВНЫЕ ЗАДАЧИ СОЦИАЛЬНОЙ ЗАЩИТЫ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9"/>
            <a:ext cx="2057400" cy="365125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12598" y="1042234"/>
            <a:ext cx="7688256" cy="527618"/>
          </a:xfrm>
          <a:prstGeom prst="round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ts val="16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установленных законом социальных прав и минимальных социальных гарантий гражданам в области социального обслуживания.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02126" y="1622183"/>
            <a:ext cx="7698730" cy="1366314"/>
          </a:xfrm>
          <a:prstGeom prst="roundRect">
            <a:avLst>
              <a:gd name="adj" fmla="val 6527"/>
            </a:avLst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7188" indent="-357188">
              <a:lnSpc>
                <a:spcPts val="16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Адаптация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социальной защиты к изменяющимся социально- экономическим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условиям:</a:t>
            </a:r>
          </a:p>
          <a:p>
            <a:pPr marL="964565" indent="-285750">
              <a:lnSpc>
                <a:spcPts val="16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сети учреждений социального обслуживания;</a:t>
            </a:r>
          </a:p>
          <a:p>
            <a:pPr marL="964565" indent="-285750">
              <a:lnSpc>
                <a:spcPts val="16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 представляемых населению услуг;</a:t>
            </a:r>
          </a:p>
          <a:p>
            <a:pPr marL="964565" indent="-285750">
              <a:lnSpc>
                <a:spcPts val="16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негосударственных форм социальной помощи;</a:t>
            </a:r>
          </a:p>
          <a:p>
            <a:pPr marL="964565" indent="-285750">
              <a:lnSpc>
                <a:spcPts val="16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кадров социальных работников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02125" y="3037250"/>
            <a:ext cx="7698729" cy="533307"/>
          </a:xfrm>
          <a:prstGeom prst="round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7188" indent="-357188">
              <a:lnSpc>
                <a:spcPts val="16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Совершенствование организации социальной защиты на основе формирования законченных социальных технологий.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02125" y="3617963"/>
            <a:ext cx="7698729" cy="720000"/>
          </a:xfrm>
          <a:prstGeom prst="roundRect">
            <a:avLst>
              <a:gd name="adj" fmla="val 9932"/>
            </a:avLst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7188" indent="-357188" algn="just">
              <a:lnSpc>
                <a:spcPts val="16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Широкое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активных форм социальной поддержки населения (социальная и психологическая реабилитация 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абилитация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населения, содействие самореализации 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самообеспечению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12598" y="4378481"/>
            <a:ext cx="7688256" cy="504000"/>
          </a:xfrm>
          <a:prstGeom prst="round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7188" indent="-357188" algn="just">
              <a:lnSpc>
                <a:spcPts val="1600"/>
              </a:lnSpc>
              <a:tabLst>
                <a:tab pos="357188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Повышение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качества услуг, эффективной результативности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доступности  услуг.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0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03" y="194750"/>
            <a:ext cx="8086018" cy="73286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ПРИВЛЕЧЕНИЕ НЕГОСУДАРСВТЕННОГО СЕКТОРА К ОКАЗАНИЮ СТАЦИОНАРНОГО СОЦИАЛЬНОГО ОБСЛУЖИВАНИЯ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84168" y="4709249"/>
            <a:ext cx="2939626" cy="365125"/>
          </a:xfrm>
        </p:spPr>
        <p:txBody>
          <a:bodyPr/>
          <a:lstStyle/>
          <a:p>
            <a:pPr>
              <a:defRPr/>
            </a:pPr>
            <a:fld id="{F52493C6-234C-4129-BDCD-7CCB3471DD34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 descr="https://mtdata.ru/u25/photoAF54/20009164778-0/origina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5" t="11349" r="21829" b="1722"/>
          <a:stretch/>
        </p:blipFill>
        <p:spPr bwMode="auto">
          <a:xfrm>
            <a:off x="893847" y="2278371"/>
            <a:ext cx="116887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94228" y="2235519"/>
            <a:ext cx="2187980" cy="1836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  <a:tabLst>
                <a:tab pos="179388" algn="l"/>
              </a:tabLst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  <a:tabLst>
                <a:tab pos="179388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 социальных услуг:</a:t>
            </a:r>
          </a:p>
          <a:p>
            <a:pPr algn="ctr">
              <a:lnSpc>
                <a:spcPts val="1700"/>
              </a:lnSpc>
              <a:tabLst>
                <a:tab pos="179388" algn="l"/>
              </a:tabLst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  <a:tabLst>
                <a:tab pos="179388" algn="l"/>
              </a:tabLst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Негосударственная организация </a:t>
            </a:r>
          </a:p>
          <a:p>
            <a:pPr algn="ctr">
              <a:lnSpc>
                <a:spcPts val="1700"/>
              </a:lnSpc>
              <a:tabLst>
                <a:tab pos="179388" algn="l"/>
              </a:tabLst>
            </a:pP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  <a:tabLst>
                <a:tab pos="179388" algn="l"/>
              </a:tabLst>
            </a:pP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0829" y="1031741"/>
            <a:ext cx="2261651" cy="359329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  <a:tabLst>
                <a:tab pos="179388" algn="l"/>
              </a:tabLst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</a:t>
            </a:r>
          </a:p>
          <a:p>
            <a:pPr marL="285750" indent="-285750" algn="just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9388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реестр поставщиков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негосударствен-ные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организации</a:t>
            </a:r>
          </a:p>
          <a:p>
            <a:pPr marL="285750" indent="-285750" algn="just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9388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 соглашение и предоставляет субсидию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органиизации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оказавшей услуги</a:t>
            </a:r>
          </a:p>
          <a:p>
            <a:pPr marL="285750" indent="-285750" algn="just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79388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контроль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1987441" y="2285609"/>
            <a:ext cx="1086005" cy="977571"/>
          </a:xfrm>
          <a:prstGeom prst="rightArrow">
            <a:avLst>
              <a:gd name="adj1" fmla="val 613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поставщика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1763688" y="3289213"/>
            <a:ext cx="1272881" cy="792087"/>
          </a:xfrm>
          <a:prstGeom prst="leftArrow">
            <a:avLst>
              <a:gd name="adj1" fmla="val 6049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услуг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3846" y="32559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заявитель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73" y="951423"/>
            <a:ext cx="1585150" cy="1260287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>
            <a:off x="5326520" y="2283718"/>
            <a:ext cx="1260000" cy="47317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лево 33"/>
          <p:cNvSpPr/>
          <p:nvPr/>
        </p:nvSpPr>
        <p:spPr>
          <a:xfrm>
            <a:off x="5334803" y="3401725"/>
            <a:ext cx="1260000" cy="5040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>
              <a:lnSpc>
                <a:spcPts val="12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Стрелка влево 34"/>
          <p:cNvSpPr/>
          <p:nvPr/>
        </p:nvSpPr>
        <p:spPr>
          <a:xfrm>
            <a:off x="5326518" y="2756897"/>
            <a:ext cx="1260001" cy="525935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>
              <a:lnSpc>
                <a:spcPts val="12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71491" y="4817776"/>
            <a:ext cx="2133599" cy="273844"/>
          </a:xfrm>
        </p:spPr>
        <p:txBody>
          <a:bodyPr/>
          <a:lstStyle/>
          <a:p>
            <a:pPr>
              <a:defRPr/>
            </a:pPr>
            <a:fld id="{928E7E29-801A-44D2-95F9-F994B8A80D03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239763"/>
            <a:ext cx="5715041" cy="288000"/>
          </a:xfrm>
          <a:prstGeom prst="roundRect">
            <a:avLst>
              <a:gd name="adj" fmla="val 230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lvl="0" algn="ctr">
              <a:lnSpc>
                <a:spcPts val="1600"/>
              </a:lnSpc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Стоимость оказания услуги в месяц 20 887,2 руб.</a:t>
            </a:r>
            <a:endParaRPr lang="ru-RU" sz="1600" dirty="0" smtClean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71520" y="142860"/>
            <a:ext cx="8172480" cy="8346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РАСЧЕТ СТОИМОСТИ СОЦИАЛЬНОГО ОБСЛУЖИВАНИЯ </a:t>
            </a:r>
          </a:p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СТАЦИОНАРНОЙ ФОРМЕ </a:t>
            </a:r>
          </a:p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(на примере Тверского геронтологического центра)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1538" y="1727642"/>
            <a:ext cx="3643338" cy="504000"/>
          </a:xfrm>
          <a:prstGeom prst="roundRect">
            <a:avLst>
              <a:gd name="adj" fmla="val 99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Затраты на оказание услуги                       17 674,7 руб. 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00628" y="1727642"/>
            <a:ext cx="3786214" cy="504000"/>
          </a:xfrm>
          <a:prstGeom prst="roundRect">
            <a:avLst>
              <a:gd name="adj" fmla="val 83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Затраты на содержание имущества и уплату налогов 3 212,5 руб.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1071538" y="2442672"/>
            <a:ext cx="3643338" cy="243333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marL="285750" indent="-285750">
              <a:lnSpc>
                <a:spcPts val="15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Заработная плата с начислениями</a:t>
            </a:r>
          </a:p>
          <a:p>
            <a:pPr marL="285750" indent="-17463"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11 680,7  руб.</a:t>
            </a:r>
          </a:p>
          <a:p>
            <a:pPr marL="285750" indent="-285750">
              <a:lnSpc>
                <a:spcPts val="15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Материальные запасы 5 403,5 руб.</a:t>
            </a:r>
          </a:p>
          <a:p>
            <a:pPr marL="285750" indent="-285750">
              <a:lnSpc>
                <a:spcPts val="15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Иные затраты (услуги прачечной, гигиенические принадлежности, хозяйственные товары 295,1 руб.</a:t>
            </a:r>
          </a:p>
          <a:p>
            <a:pPr marL="285750" indent="-285750">
              <a:lnSpc>
                <a:spcPts val="15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Общехозяйственные расходы (канцелярские товары, ГСМ, обслуживание программ и т.д.) </a:t>
            </a:r>
          </a:p>
          <a:p>
            <a:pPr marL="285750" indent="-17463">
              <a:lnSpc>
                <a:spcPts val="15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274,6 руб.</a:t>
            </a:r>
          </a:p>
          <a:p>
            <a:pPr marL="285750" indent="-285750">
              <a:lnSpc>
                <a:spcPts val="15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Услуги связи 20,8 руб.</a:t>
            </a:r>
          </a:p>
          <a:p>
            <a:pPr marL="285750" indent="-285750" algn="just">
              <a:lnSpc>
                <a:spcPts val="16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16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16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16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1600"/>
              </a:lnSpc>
              <a:spcAft>
                <a:spcPts val="300"/>
              </a:spcAft>
              <a:buFont typeface="Arial" pitchFamily="34" charset="0"/>
              <a:buChar char="•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Блок-схема: процесс 21"/>
          <p:cNvSpPr/>
          <p:nvPr/>
        </p:nvSpPr>
        <p:spPr>
          <a:xfrm>
            <a:off x="5000628" y="2448848"/>
            <a:ext cx="3891852" cy="236892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pPr marL="285750" indent="-285750" algn="just">
              <a:lnSpc>
                <a:spcPts val="17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 содержание имущества 2 913,5 руб.:</a:t>
            </a:r>
          </a:p>
          <a:p>
            <a:pPr marL="268288" indent="-87313">
              <a:lnSpc>
                <a:spcPts val="17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коммунальные услуги - 2 257,7 руб.</a:t>
            </a:r>
          </a:p>
          <a:p>
            <a:pPr marL="268288" indent="-87313">
              <a:lnSpc>
                <a:spcPts val="17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охранная и пожарная сигнализация – 196,1 руб.</a:t>
            </a:r>
          </a:p>
          <a:p>
            <a:pPr marL="268288" indent="-87313">
              <a:lnSpc>
                <a:spcPts val="17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расходы на содержание имущества (текущий ремонт обслуживания зданий и сооружений) – 459,7 руб.</a:t>
            </a:r>
          </a:p>
          <a:p>
            <a:pPr marL="285750" indent="-285750" algn="just">
              <a:lnSpc>
                <a:spcPts val="17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Налоги – 299,0 руб. </a:t>
            </a:r>
          </a:p>
        </p:txBody>
      </p:sp>
      <p:sp>
        <p:nvSpPr>
          <p:cNvPr id="1229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980"/>
            <a:ext cx="720000" cy="906670"/>
          </a:xfrm>
          <a:prstGeom prst="rect">
            <a:avLst/>
          </a:prstGeom>
        </p:spPr>
      </p:pic>
      <p:sp>
        <p:nvSpPr>
          <p:cNvPr id="34" name="Стрелка вниз 33"/>
          <p:cNvSpPr/>
          <p:nvPr/>
        </p:nvSpPr>
        <p:spPr>
          <a:xfrm>
            <a:off x="2643174" y="1559899"/>
            <a:ext cx="360040" cy="14287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Стрелка вниз 41"/>
          <p:cNvSpPr/>
          <p:nvPr/>
        </p:nvSpPr>
        <p:spPr>
          <a:xfrm>
            <a:off x="6713715" y="1552313"/>
            <a:ext cx="360040" cy="14287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Стрелка вниз 50"/>
          <p:cNvSpPr/>
          <p:nvPr/>
        </p:nvSpPr>
        <p:spPr>
          <a:xfrm>
            <a:off x="2643174" y="2265719"/>
            <a:ext cx="360040" cy="14287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6766534" y="2262361"/>
            <a:ext cx="360040" cy="14287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4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71491" y="4817776"/>
            <a:ext cx="2133599" cy="273844"/>
          </a:xfrm>
        </p:spPr>
        <p:txBody>
          <a:bodyPr/>
          <a:lstStyle/>
          <a:p>
            <a:pPr>
              <a:defRPr/>
            </a:pPr>
            <a:fld id="{928E7E29-801A-44D2-95F9-F994B8A80D03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892" y="2161472"/>
            <a:ext cx="7449667" cy="654198"/>
          </a:xfrm>
          <a:prstGeom prst="roundRect">
            <a:avLst>
              <a:gd name="adj" fmla="val 12529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Низкие тарифы на услуги стационарного социального обслуживания</a:t>
            </a:r>
            <a:endParaRPr lang="ru-RU" sz="2000" dirty="0" smtClean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71520" y="232386"/>
            <a:ext cx="8172480" cy="6601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ПРОБЛЕМЫ ПО ПРИВЛЕЧЕНИЮ НЕГОСУДАРСТВЕННОГО </a:t>
            </a:r>
          </a:p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СЕКТОРА К ОКАЗАНИЮ СТАЦИОНАРНОГО СОЦИАЛЬНОГО ОБСЛУЖИВАНИЯ</a:t>
            </a:r>
          </a:p>
        </p:txBody>
      </p:sp>
      <p:sp>
        <p:nvSpPr>
          <p:cNvPr id="1229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980"/>
            <a:ext cx="720000" cy="9066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28855" y="2861763"/>
            <a:ext cx="7449667" cy="693103"/>
          </a:xfrm>
          <a:prstGeom prst="roundRect">
            <a:avLst>
              <a:gd name="adj" fmla="val 902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Необходимость предоставления широкого спектра услуг, в том числе медицинского обслуживания</a:t>
            </a:r>
            <a:endParaRPr lang="ru-RU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28854" y="3600959"/>
            <a:ext cx="7449667" cy="988993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Высокие требования к предоставлению стационарных социальных услуг со стороны контролирующих органов (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Роспотребнадзор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Росздравнадзор, МЧС, Прокуратура и др.)</a:t>
            </a:r>
            <a:endParaRPr lang="ru-RU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15616" y="1203598"/>
            <a:ext cx="7449667" cy="911781"/>
          </a:xfrm>
          <a:prstGeom prst="roundRect">
            <a:avLst>
              <a:gd name="adj" fmla="val 10247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Достаточно развитая сеть государственных бюджетных учреждений, оказывающих стационарные услуги социального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5842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1"/>
          <p:cNvSpPr txBox="1">
            <a:spLocks noGrp="1"/>
          </p:cNvSpPr>
          <p:nvPr/>
        </p:nvSpPr>
        <p:spPr bwMode="auto">
          <a:xfrm>
            <a:off x="8047038" y="4684713"/>
            <a:ext cx="3254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algn="r" eaLnBrk="1" hangingPunct="1"/>
            <a:endParaRPr lang="ru-RU" altLang="ru-RU" sz="120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12598" y="325010"/>
            <a:ext cx="813140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defTabSz="914400">
              <a:spcBef>
                <a:spcPct val="0"/>
              </a:spcBef>
              <a:defRPr/>
            </a:pPr>
            <a:r>
              <a:rPr lang="ru-RU" alt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ДОВЕРИТЕЛЬНОЕ УПРАВЛЕНИЕ ИМУЩЕСТВОМ</a:t>
            </a:r>
            <a:endParaRPr lang="ru-RU" b="1" dirty="0">
              <a:solidFill>
                <a:srgbClr val="9983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15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510678" y="4773343"/>
            <a:ext cx="2497137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216FAA-EA03-4A45-A19C-7F4FAE61997B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ru-RU" alt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5" name="Скругленный прямоугольник 12"/>
          <p:cNvSpPr>
            <a:spLocks noChangeArrowheads="1"/>
          </p:cNvSpPr>
          <p:nvPr/>
        </p:nvSpPr>
        <p:spPr bwMode="auto">
          <a:xfrm>
            <a:off x="2051720" y="889055"/>
            <a:ext cx="5614288" cy="309790"/>
          </a:xfrm>
          <a:prstGeom prst="roundRect">
            <a:avLst>
              <a:gd name="adj" fmla="val 3635"/>
            </a:avLst>
          </a:prstGeom>
          <a:solidFill>
            <a:schemeClr val="accent3">
              <a:lumMod val="20000"/>
              <a:lumOff val="80000"/>
            </a:schemeClr>
          </a:solidFill>
          <a:ln w="127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2000" tIns="0" rIns="72000" bIns="0" anchor="ctr"/>
          <a:lstStyle/>
          <a:p>
            <a:pPr algn="ctr">
              <a:lnSpc>
                <a:spcPts val="1900"/>
              </a:lnSpc>
              <a:spcAft>
                <a:spcPts val="600"/>
              </a:spcAft>
              <a:defRPr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Договор доверительного управления имуществом</a:t>
            </a:r>
            <a:endParaRPr lang="ru-RU" alt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0" name="Скругленный прямоугольник 12"/>
          <p:cNvSpPr>
            <a:spLocks noChangeArrowheads="1"/>
          </p:cNvSpPr>
          <p:nvPr/>
        </p:nvSpPr>
        <p:spPr bwMode="auto">
          <a:xfrm>
            <a:off x="1195284" y="1288830"/>
            <a:ext cx="3085418" cy="505424"/>
          </a:xfrm>
          <a:prstGeom prst="roundRect">
            <a:avLst>
              <a:gd name="adj" fmla="val 2484"/>
            </a:avLst>
          </a:prstGeom>
          <a:noFill/>
          <a:ln w="127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2000" tIns="0" rIns="72000" bIns="0" anchor="ctr"/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Учредитель управления</a:t>
            </a:r>
          </a:p>
          <a:p>
            <a:pPr marL="216000" indent="-216000" algn="just">
              <a:lnSpc>
                <a:spcPts val="15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 имущества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2"/>
          <p:cNvSpPr>
            <a:spLocks noChangeArrowheads="1"/>
          </p:cNvSpPr>
          <p:nvPr/>
        </p:nvSpPr>
        <p:spPr bwMode="auto">
          <a:xfrm>
            <a:off x="4697468" y="1288595"/>
            <a:ext cx="3986771" cy="639639"/>
          </a:xfrm>
          <a:prstGeom prst="roundRect">
            <a:avLst>
              <a:gd name="adj" fmla="val 2484"/>
            </a:avLst>
          </a:prstGeom>
          <a:noFill/>
          <a:ln w="127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2000" tIns="0" rIns="72000" bIns="0" anchor="ctr"/>
          <a:lstStyle/>
          <a:p>
            <a:pPr algn="ctr">
              <a:lnSpc>
                <a:spcPts val="1500"/>
              </a:lnSpc>
            </a:pP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Доверительный управляющий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ts val="15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предприниматель;</a:t>
            </a:r>
          </a:p>
          <a:p>
            <a:pPr marL="216000" indent="-216000" algn="just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 организация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555776" y="1209018"/>
            <a:ext cx="153958" cy="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798020" y="1211605"/>
            <a:ext cx="150244" cy="7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Скругленный прямоугольник 12"/>
          <p:cNvSpPr>
            <a:spLocks noChangeArrowheads="1"/>
          </p:cNvSpPr>
          <p:nvPr/>
        </p:nvSpPr>
        <p:spPr bwMode="auto">
          <a:xfrm>
            <a:off x="1195285" y="1966764"/>
            <a:ext cx="7488954" cy="260503"/>
          </a:xfrm>
          <a:prstGeom prst="roundRect">
            <a:avLst>
              <a:gd name="adj" fmla="val 3635"/>
            </a:avLst>
          </a:prstGeom>
          <a:solidFill>
            <a:schemeClr val="accent3">
              <a:lumMod val="20000"/>
              <a:lumOff val="80000"/>
            </a:schemeClr>
          </a:solidFill>
          <a:ln w="127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2000" tIns="0" rIns="72000" bIns="36000" anchor="ctr"/>
          <a:lstStyle/>
          <a:p>
            <a:pPr algn="ctr">
              <a:lnSpc>
                <a:spcPts val="1900"/>
              </a:lnSpc>
              <a:spcAft>
                <a:spcPts val="600"/>
              </a:spcAft>
              <a:defRPr/>
            </a:pPr>
            <a:r>
              <a:rPr lang="ru-RU" altLang="ru-RU" sz="1600" b="1" dirty="0" smtClean="0">
                <a:latin typeface="Times New Roman" pitchFamily="18" charset="0"/>
                <a:cs typeface="Times New Roman" pitchFamily="18" charset="0"/>
              </a:rPr>
              <a:t>Риски при передаче имущества в доверительное управление</a:t>
            </a:r>
            <a:endParaRPr lang="ru-RU" alt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12"/>
          <p:cNvSpPr>
            <a:spLocks noChangeArrowheads="1"/>
          </p:cNvSpPr>
          <p:nvPr/>
        </p:nvSpPr>
        <p:spPr bwMode="auto">
          <a:xfrm>
            <a:off x="1195284" y="2265796"/>
            <a:ext cx="7488955" cy="2718052"/>
          </a:xfrm>
          <a:prstGeom prst="roundRect">
            <a:avLst>
              <a:gd name="adj" fmla="val 2484"/>
            </a:avLst>
          </a:prstGeom>
          <a:noFill/>
          <a:ln w="12700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72000" tIns="0" rIns="72000" bIns="0" anchor="ctr"/>
          <a:lstStyle/>
          <a:p>
            <a:pPr marL="342900" indent="-342900" algn="just">
              <a:lnSpc>
                <a:spcPts val="15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ередача только недвижимого имущества;</a:t>
            </a:r>
          </a:p>
          <a:p>
            <a:pPr marL="342900" indent="-342900" algn="just">
              <a:lnSpc>
                <a:spcPts val="15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имущества, находившегося в оперативном управлении, возможна только после ликвидации юридического лица либо прекращения права оперативного управления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имуществом:</a:t>
            </a:r>
          </a:p>
          <a:p>
            <a:pPr marL="342900" indent="282575" algn="just">
              <a:lnSpc>
                <a:spcPts val="15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 сотрудников;</a:t>
            </a:r>
          </a:p>
          <a:p>
            <a:pPr marL="342900" indent="282575" algn="just">
              <a:lnSpc>
                <a:spcPts val="15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проживающих в другое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учреждение;</a:t>
            </a:r>
          </a:p>
          <a:p>
            <a:pPr marL="342900" indent="-342900" algn="just">
              <a:lnSpc>
                <a:spcPts val="15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опыта субъектов РФ по передаче стационарных учреждений социального обслуживания в доверительное управление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ts val="15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долги по обязательствам, возникшим в связи с доверительным управлением имуществом, погашаются за счет этого имущества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ts val="15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причинение ущерба имуществу вследствие недобросовестности доверительного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управляющего.</a:t>
            </a:r>
          </a:p>
        </p:txBody>
      </p:sp>
    </p:spTree>
    <p:extLst>
      <p:ext uri="{BB962C8B-B14F-4D97-AF65-F5344CB8AC3E}">
        <p14:creationId xmlns:p14="http://schemas.microsoft.com/office/powerpoint/2010/main" val="627476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12598" y="198076"/>
            <a:ext cx="8131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РЕНОВАЦИЯ </a:t>
            </a:r>
          </a:p>
          <a:p>
            <a:pPr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УЧРЕЖДЕНИЙ СОЦИАЛЬНОГО ОБСЛУЖИВАНИЯ</a:t>
            </a:r>
          </a:p>
        </p:txBody>
      </p:sp>
      <p:sp>
        <p:nvSpPr>
          <p:cNvPr id="19" name="Стрелка: шеврон 18">
            <a:extLst>
              <a:ext uri="{FF2B5EF4-FFF2-40B4-BE49-F238E27FC236}">
                <a16:creationId xmlns:a16="http://schemas.microsoft.com/office/drawing/2014/main" id="{98FB5B98-F87D-4526-B307-3CAEE919AA30}"/>
              </a:ext>
            </a:extLst>
          </p:cNvPr>
          <p:cNvSpPr/>
          <p:nvPr/>
        </p:nvSpPr>
        <p:spPr>
          <a:xfrm>
            <a:off x="3707904" y="2848497"/>
            <a:ext cx="864096" cy="195157"/>
          </a:xfrm>
          <a:prstGeom prst="chevron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13">
              <a:solidFill>
                <a:schemeClr val="tx1"/>
              </a:solidFill>
            </a:endParaRPr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>
          <a:xfrm>
            <a:off x="7236296" y="4813692"/>
            <a:ext cx="1816829" cy="273844"/>
          </a:xfrm>
        </p:spPr>
        <p:txBody>
          <a:bodyPr/>
          <a:lstStyle/>
          <a:p>
            <a:fld id="{C1B04215-77BE-4C44-A321-95C372312889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46" y="2265845"/>
            <a:ext cx="2595217" cy="15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4860032" y="2441663"/>
            <a:ext cx="3791496" cy="1001673"/>
          </a:xfrm>
          <a:prstGeom prst="roundRect">
            <a:avLst>
              <a:gd name="adj" fmla="val 6786"/>
            </a:avLst>
          </a:prstGeom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</a:rPr>
              <a:t>Капитальный ремонт нецелесообразен, так как здания не соответствуют современным требованиям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2598" y="1033303"/>
            <a:ext cx="7735866" cy="35754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 algn="just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13 многопрофильных учреждений 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3 902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места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12247" y="1437464"/>
            <a:ext cx="7742540" cy="822781"/>
          </a:xfrm>
          <a:prstGeom prst="roundRect">
            <a:avLst>
              <a:gd name="adj" fmla="val 8689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 algn="just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27 учреждений малой вместимости на 728 мест, из них: </a:t>
            </a:r>
          </a:p>
          <a:p>
            <a:pPr algn="just">
              <a:lnSpc>
                <a:spcPts val="18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8 учреждений (200 мест) в деревянных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негазифицированных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</a:rPr>
              <a:t> зданиях со степенью износа от 70 до 100 %, значительно удалены от пожарных частей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2246" y="3671218"/>
            <a:ext cx="7736217" cy="133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реновации:</a:t>
            </a:r>
          </a:p>
          <a:p>
            <a:pPr marL="214313" indent="-214313" algn="just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качественных и современных условий для проживающих в новых современных зданиях на территории с развитой инфраструктурой, обеспечивающей доступность качественной медицинской помощи. </a:t>
            </a:r>
          </a:p>
          <a:p>
            <a:pPr marL="214313" indent="-214313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Ориентировочная окупаемость проектов – 10 лет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56359" y="4803998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1771" y="194734"/>
            <a:ext cx="815222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НОВЫЕ ПРАВИЛА ПРОЕКТИРОВАНИЯ ЗДАНИЙ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ДОМОВ-ИНТЕРНАТОВ «НОВОГО ТИПА»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ДЛЯ ПРОЖИВАНИЯ ПРЕСТАРЕЛЫХ ГРАЖДАН И ИНВАЛИДОВ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3377" y="1045713"/>
            <a:ext cx="4206586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«Дом-интернат для престарелых и инвалидов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</a:p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с. Нижний Карачан </a:t>
            </a:r>
          </a:p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Грибановского муниципального района Воронежской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034" y="1132813"/>
            <a:ext cx="3672408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Концепт-проект зданий стационарных организаций </a:t>
            </a:r>
          </a:p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«нового типа»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734" y="2139702"/>
            <a:ext cx="3730042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 descr="R:\Входящие Боброва Т.В\Стройка века\Пансионат Грибановский Воронежская область\Фотографии\Пансионат Грибановский Воронеж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0155" y="2196284"/>
            <a:ext cx="3672408" cy="2512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12895" y="4822995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1771" y="194734"/>
            <a:ext cx="815222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НОВЫЕ ПРАВИЛА ПРОЕКТИРОВАНИЯ ЗДАНИЙ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ДОМОВ-ИНТЕРНАТОВ «НОВОГО ТИПА»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ДЛЯ ПРОЖИВАНИЯ ПРЕСТАРЕЛЫХ ГРАЖДАН И ИНВАЛИДОВ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2678" y="1039613"/>
            <a:ext cx="439248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«Дом-интернат для престарелых и инвалидов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с. Нижний Карачан 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Грибановского муниципального района Воронежской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1771" y="1075344"/>
            <a:ext cx="3672408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Концепт-проект зданий стационарных организаций </a:t>
            </a:r>
          </a:p>
          <a:p>
            <a:pPr algn="ctr">
              <a:lnSpc>
                <a:spcPts val="17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«нового типа»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 cstate="print"/>
          <a:srcRect b="36994"/>
          <a:stretch>
            <a:fillRect/>
          </a:stretch>
        </p:blipFill>
        <p:spPr bwMode="auto">
          <a:xfrm>
            <a:off x="4854706" y="2266926"/>
            <a:ext cx="3888432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/>
          <p:nvPr/>
        </p:nvPicPr>
        <p:blipFill>
          <a:blip r:embed="rId4" cstate="print"/>
          <a:srcRect l="13381" r="14022"/>
          <a:stretch>
            <a:fillRect/>
          </a:stretch>
        </p:blipFill>
        <p:spPr bwMode="auto">
          <a:xfrm>
            <a:off x="1039594" y="2266926"/>
            <a:ext cx="360040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12895" y="4809933"/>
            <a:ext cx="2133600" cy="273844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1771" y="194734"/>
            <a:ext cx="815222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НОВЫЕ ПРАВИЛА ПРОЕКТИРОВАНИЯ ЗДАНИЙ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ДОМОВ-ИНТЕРНАТОВ «НОВОГО ТИПА» </a:t>
            </a:r>
          </a:p>
          <a:p>
            <a:pPr algn="ctr" defTabSz="1219139">
              <a:lnSpc>
                <a:spcPts val="1900"/>
              </a:lnSpc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ДЛЯ ПРОЖИВАНИЯ ПРЕСТАРЕЛЫХ ГРАЖДАН И ИНВАЛИДОВ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71600" y="1131590"/>
            <a:ext cx="3785389" cy="3708000"/>
          </a:xfrm>
          <a:prstGeom prst="roundRect">
            <a:avLst>
              <a:gd name="adj" fmla="val 249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0">
            <a:spAutoFit/>
          </a:bodyPr>
          <a:lstStyle/>
          <a:p>
            <a:pPr lvl="0" algn="ctr">
              <a:lnSpc>
                <a:spcPts val="1500"/>
              </a:lnSpc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Концепт-проект зданий </a:t>
            </a:r>
          </a:p>
          <a:p>
            <a:pPr lvl="0" algn="ctr">
              <a:lnSpc>
                <a:spcPts val="1500"/>
              </a:lnSpc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стационарных организаций </a:t>
            </a:r>
          </a:p>
          <a:p>
            <a:pPr lvl="0" algn="ctr">
              <a:lnSpc>
                <a:spcPts val="1500"/>
              </a:lnSpc>
              <a:spcAft>
                <a:spcPts val="600"/>
              </a:spcAft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«нового типа»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8000" indent="-288000" algn="just">
              <a:lnSpc>
                <a:spcPts val="15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монолитные железобетонные стены;</a:t>
            </a:r>
          </a:p>
          <a:p>
            <a:pPr marL="288000" indent="-288000" algn="just">
              <a:lnSpc>
                <a:spcPts val="15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фасад из керамического кирпича, керамической фасадной или фиброцементной  плиты;</a:t>
            </a:r>
          </a:p>
          <a:p>
            <a:pPr marL="288000" indent="-288000" algn="just">
              <a:lnSpc>
                <a:spcPts val="15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уход от расположения комнат по коридорному типу;</a:t>
            </a:r>
          </a:p>
          <a:p>
            <a:pPr marL="288000" indent="-288000" algn="just">
              <a:lnSpc>
                <a:spcPts val="15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многофункциональные залы и пространства с обязательным обеспечением их трансформации непосредственно рядом с жилыми модулями на каждом этаже (многофункциональный зал с кухней, мастерская/хобби/клуб/ переговорная, гостиная, кинозал).</a:t>
            </a:r>
            <a:endParaRPr lang="ru-RU" sz="16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74924" y="1132813"/>
            <a:ext cx="3788303" cy="3706811"/>
          </a:xfrm>
          <a:prstGeom prst="roundRect">
            <a:avLst>
              <a:gd name="adj" fmla="val 23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0">
            <a:noAutofit/>
          </a:bodyPr>
          <a:lstStyle/>
          <a:p>
            <a:pPr lvl="0" algn="ctr">
              <a:lnSpc>
                <a:spcPts val="1500"/>
              </a:lnSpc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«Дом-интернат для престарелых </a:t>
            </a:r>
          </a:p>
          <a:p>
            <a:pPr lvl="0" algn="ctr">
              <a:lnSpc>
                <a:spcPts val="1500"/>
              </a:lnSpc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инвалидов в с. Нижний Карачан </a:t>
            </a:r>
          </a:p>
          <a:p>
            <a:pPr lvl="0" algn="ctr">
              <a:lnSpc>
                <a:spcPts val="1500"/>
              </a:lnSpc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Грибановского муниципального района Воронежской области»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0"/>
              </a:spcAft>
            </a:pPr>
            <a:endParaRPr lang="ru-RU" sz="1600" dirty="0" smtClean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88000" indent="-288000" algn="just">
              <a:lnSpc>
                <a:spcPts val="15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стены из мелких стеновых газосиликатных  блоков; </a:t>
            </a:r>
          </a:p>
          <a:p>
            <a:pPr marL="288000" indent="-288000" algn="just">
              <a:lnSpc>
                <a:spcPts val="17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фасадная система с тонким наружным декоративным штукатурным слоем;</a:t>
            </a:r>
          </a:p>
          <a:p>
            <a:pPr marL="288000" indent="-288000" algn="just">
              <a:lnSpc>
                <a:spcPts val="15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расположение комнат по коридорному типу;</a:t>
            </a:r>
          </a:p>
          <a:p>
            <a:pPr marL="288000" indent="-288000" algn="just">
              <a:lnSpc>
                <a:spcPts val="15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мало мест для проведения досуга проживающих (2 гостиные комнаты на 100 человек, комната социального работника, библиотека и комната отдыха и досуга).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17031" y="1054570"/>
          <a:ext cx="7704000" cy="38880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проектной организации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здания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00"/>
                        </a:lnSpc>
                      </a:pP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здания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м2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ctr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классического проектирования, тыс.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проектирования с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применением технологии BIM,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</a:t>
                      </a:r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7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7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Гипроздрав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13 000,00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13 000,00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18 000,00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18 000,00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7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7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Техномед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10 683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40 061,25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46 471,05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10 373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38 898,75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45 122,55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7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«СДМ»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Повышенной комфортности,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  <a:spcBef>
                          <a:spcPts val="200"/>
                        </a:spcBef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14 372,00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572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14 372,00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20" marR="216000" marT="57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Заголовок 20"/>
          <p:cNvSpPr>
            <a:spLocks noGrp="1"/>
          </p:cNvSpPr>
          <p:nvPr>
            <p:ph type="title"/>
          </p:nvPr>
        </p:nvSpPr>
        <p:spPr>
          <a:xfrm>
            <a:off x="1010405" y="205908"/>
            <a:ext cx="8097207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ОРИЕНТИРОВОЧНЫЙ РАСЧЕТ СТОИМОСТИ ВЫПОЛНЕНИЯ ПРОЕКТНЫХ РАБОТ И ПРОВЕДЕНИЯ ИНЖЕНЕРНЫХ ИЗЫСКАНИЙ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10953" y="199508"/>
            <a:ext cx="8133047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ОРИЕНТИРОВОЧНЫЙ РАСЧЕТ СТОИМОСТИ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ВЫПОЛНЕНИЯ ПРОЕКТНЫХ РАБОТ И ПРОВЕДЕНИЯ ИНЖЕНЕРНЫХ ИЗЫСКАНИЙ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05548" y="4786445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88089"/>
              </p:ext>
            </p:extLst>
          </p:nvPr>
        </p:nvGraphicFramePr>
        <p:xfrm>
          <a:off x="1010953" y="1326173"/>
          <a:ext cx="7701351" cy="360563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здания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сооружения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виды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</a:p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(на 100 мест)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 150 мест)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строительства здания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4 959,04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5 898,54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Телефонная канализация, протяженностью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164,19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164,19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Кабельная линия, протяженностью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50,35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50,35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8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МВт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515,31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2 489,41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Водозабор из подземных источников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912,14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314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Водопровод из полиэтиленовых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труб 100м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118,55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118,55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биологической очистки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ЭКО-Р-25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4 952,25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4 952,25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Насосная станция пожаротушения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Пожарные резервуары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шт. по V=100 м3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Гараж на 2 автомобиля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S=111,61 м2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 ГО и ЧС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50,53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инженерных изысканий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600,00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570,00  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Стоимость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экспертиз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76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НДС: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18 184, 7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18 056,45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2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884368" y="1070544"/>
            <a:ext cx="961545" cy="275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ctr">
              <a:lnSpc>
                <a:spcPts val="14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876" y="1036735"/>
            <a:ext cx="6048672" cy="28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предоставлена 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ГКУ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Тверьоблстройзаказчик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05322" y="4680909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02C1CA-300F-43C1-AC69-F9EABE68B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B0A96B-CCBE-40C0-BB83-BAFDA9396A2D}"/>
              </a:ext>
            </a:extLst>
          </p:cNvPr>
          <p:cNvSpPr/>
          <p:nvPr/>
        </p:nvSpPr>
        <p:spPr>
          <a:xfrm>
            <a:off x="1012598" y="376817"/>
            <a:ext cx="8131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ЧИСЛЕННОСТЬ НАСЕЛЕНИЯ ТВЕРСКОЙ ОБЛАСТИ, ТЫС. ЧЕЛ.</a:t>
            </a:r>
          </a:p>
        </p:txBody>
      </p:sp>
      <p:sp>
        <p:nvSpPr>
          <p:cNvPr id="28" name="AutoShape 4" descr="https://image.flaticon.com/icons/svg/1151/1151534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1" name="Диаграмма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10358"/>
              </p:ext>
            </p:extLst>
          </p:nvPr>
        </p:nvGraphicFramePr>
        <p:xfrm>
          <a:off x="971600" y="1640731"/>
          <a:ext cx="7920880" cy="323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Диаграмма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860178"/>
              </p:ext>
            </p:extLst>
          </p:nvPr>
        </p:nvGraphicFramePr>
        <p:xfrm>
          <a:off x="1619672" y="1131590"/>
          <a:ext cx="6727566" cy="56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4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АДРЕСНАЯ ИНВЕСТИЦИОННАЯ ПРОГРАММА ТВЕРСКОЙ ОБЛАСТИ НА 2020 ГОД И НА ПЛАНОВЫЙ ПЕРИОД 2021 И 2022 ГОДОВ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1010926" y="1118647"/>
          <a:ext cx="7846129" cy="30186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государственной программы и мероприятия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 реализации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запланированных средств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78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Государственная программа Тверской области «Социальная поддержка и защита населения Тверской области» </a:t>
                      </a:r>
                      <a:b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2017 - 2022 годы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9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Строительство домов-интернатов для престарелых и инвалидов 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(разработка проектной документации)</a:t>
                      </a:r>
                      <a:endParaRPr lang="ru-RU" sz="1800" b="0" i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12 569,7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63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66525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Строительство домов-интернатов для престарелых и инвалидов 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(строительно-монтажные работы)</a:t>
                      </a:r>
                      <a:endParaRPr lang="ru-RU" sz="1800" b="0" i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21 000,00 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93279" y="4209413"/>
            <a:ext cx="778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В соответствии с распоряжением Правительства РФ  от 18.10.2019 </a:t>
            </a:r>
            <a: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/>
            </a:r>
            <a:b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ru-RU" i="1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№ </a:t>
            </a: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2468-р предельный уровень </a:t>
            </a:r>
            <a:r>
              <a:rPr lang="ru-RU" i="1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софинансирования</a:t>
            </a:r>
            <a:r>
              <a:rPr lang="ru-RU" i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из федерального бюджета на строительство составляет 97%</a:t>
            </a:r>
          </a:p>
        </p:txBody>
      </p:sp>
      <p:pic>
        <p:nvPicPr>
          <p:cNvPr id="8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СОГЛАСОВАННЫХ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08641" y="1076991"/>
          <a:ext cx="7811831" cy="309715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63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кв.м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собственности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79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ул. Авиаторов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ул.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Куровская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Бежецк, ул.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Государственная собственность до разграничения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Государственная собственность до разграничения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Кашин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СОГЛАСОВАННЫХ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08641" y="1076991"/>
          <a:ext cx="7919335" cy="376261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Межевание за счет МО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Бежецк, ул.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Межевание проведено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7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  <a:endParaRPr lang="ru-RU" sz="1600" dirty="0"/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ул. Авиаторов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Кашин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ул.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Куровская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 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(проходят транзитные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сети)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Калязин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26 000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20" y="123478"/>
            <a:ext cx="8054778" cy="1041455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6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ЭКОНОМИЧЕСКОЙ ПРИВЛЕКАТЕЛЬНОСТИ МУНИЦИПАЛЬНЫХ ОБРАЗОВАНИЙ,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ПРЕДЛОЖИВШИХ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ЗЕМЕЛЬНЫЕ УЧАСТКИ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26783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8634"/>
              </p:ext>
            </p:extLst>
          </p:nvPr>
        </p:nvGraphicFramePr>
        <p:xfrm>
          <a:off x="971520" y="1045935"/>
          <a:ext cx="7738615" cy="399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417846011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976623196"/>
                    </a:ext>
                  </a:extLst>
                </a:gridCol>
                <a:gridCol w="5508000">
                  <a:extLst>
                    <a:ext uri="{9D8B030D-6E8A-4147-A177-3AD203B41FA5}">
                      <a16:colId xmlns:a16="http://schemas.microsoft.com/office/drawing/2014/main" val="4078617990"/>
                    </a:ext>
                  </a:extLst>
                </a:gridCol>
                <a:gridCol w="394615">
                  <a:extLst>
                    <a:ext uri="{9D8B030D-6E8A-4147-A177-3AD203B41FA5}">
                      <a16:colId xmlns:a16="http://schemas.microsoft.com/office/drawing/2014/main" val="32023412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инвестиционного проекта, 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реализуемого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23104"/>
                  </a:ext>
                </a:extLst>
              </a:tr>
              <a:tr h="37709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г.Андреаполь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«Новая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Транспортная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Компания» </a:t>
                      </a:r>
                      <a:b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(создание производства по переработке древесины)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5516"/>
                  </a:ext>
                </a:extLst>
              </a:tr>
              <a:tr h="37709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«Коралл» (строительство высокотехнологичного мясоперерабатывающего комплекса 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67876"/>
                  </a:ext>
                </a:extLst>
              </a:tr>
              <a:tr h="3973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Кашин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«РУМЕЛКО-АГРО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(строительство 3 молочно-технических комплексов и  молокоперерабатывающего завода)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52023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Калязин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Аванти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(расширение производственных и складских помещений для нового ассортимента)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4365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Бологое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«Чистое стекло» (восстановление и модернизация стекольного производства)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071703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Весьегонск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Биопром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(производство по переработке Кипрея узколистного и производство Иван чая)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4849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Белый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946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Зап.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Двина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2802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Красный Холм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74" marR="22874" marT="36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741081"/>
                  </a:ext>
                </a:extLst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8388424" y="199601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388424" y="2853394"/>
            <a:ext cx="252000" cy="25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389230" y="2427130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403378" y="4435520"/>
            <a:ext cx="252000" cy="252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403378" y="4746921"/>
            <a:ext cx="252000" cy="252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396278" y="3297964"/>
            <a:ext cx="252000" cy="25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396278" y="3739300"/>
            <a:ext cx="252000" cy="25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8388424" y="1555312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03378" y="4106168"/>
            <a:ext cx="252000" cy="252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ОТКЛОНЕННЫХ РАБОЧЕЙ ГРУППОЙ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24891"/>
              </p:ext>
            </p:extLst>
          </p:nvPr>
        </p:nvGraphicFramePr>
        <p:xfrm>
          <a:off x="1008641" y="1076991"/>
          <a:ext cx="7954775" cy="358729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Андреаполь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(п.Чистые пруды 1 км от города)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участок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за чертой города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Белый,  ул. Смирнова, д.4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объекта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Белый,  ул. Смирнова, д.2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5 857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объекта,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маленький участок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Бологое 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r>
                        <a:rPr lang="ru-RU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661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КНС,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ливневка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недалеко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от участка болото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Весьегонск, ул. Серова,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b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</a:b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д. 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ПРЕДЛОЖЕННЫХ  И ОТКЛОНЕННЫХ РАБОЧЕЙ ГРУППОЙ ЗЕМЕЛЬНЫХ УЧАСТКАХ ДЛЯ РАЗМЕЩЕНИЯ УЧРЕЖДЕНИЙ СОЦИАЛЬНОГО ОБСЛУЖИВАНИЯ 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2217"/>
              </p:ext>
            </p:extLst>
          </p:nvPr>
        </p:nvGraphicFramePr>
        <p:xfrm>
          <a:off x="1008641" y="1076991"/>
          <a:ext cx="7954687" cy="326769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2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Весьегонск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лесной массив;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Западная Двина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  <a:endParaRPr lang="ru-RU" sz="16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маленькая площадь,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4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 Красный Холм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Арт. скважина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котельная на твердом топливе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6" y="646215"/>
            <a:ext cx="5709380" cy="44756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35371" y="1089021"/>
            <a:ext cx="300148" cy="3526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243208" y="4690992"/>
            <a:ext cx="1543050" cy="205383"/>
          </a:xfrm>
        </p:spPr>
        <p:txBody>
          <a:bodyPr/>
          <a:lstStyle/>
          <a:p>
            <a:fld id="{20C744D8-5D24-40B5-8211-596EBBEF60D4}" type="slidenum">
              <a:rPr lang="ru-RU" sz="1050">
                <a:solidFill>
                  <a:prstClr val="black"/>
                </a:solidFill>
              </a:rPr>
              <a:pPr/>
              <a:t>36</a:t>
            </a:fld>
            <a:endParaRPr lang="ru-RU" sz="1050" dirty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2598" y="277289"/>
            <a:ext cx="8131402" cy="61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1900"/>
              </a:lnSpc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СЕТЬ СТАЦИОНАРНЫХ УЧРЕЖДЕНИЙ СОЦИЛАЬНОГО ОБСЛУЖИВАНИЯ ОБЩЕГО ТИПА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519" y="1028258"/>
            <a:ext cx="35667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162000">
              <a:lnSpc>
                <a:spcPts val="17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 большой </a:t>
            </a:r>
          </a:p>
          <a:p>
            <a:pPr>
              <a:lnSpc>
                <a:spcPts val="17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вместимости – 1 282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места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48" y="1136717"/>
            <a:ext cx="242125" cy="2421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90303" y="1688570"/>
            <a:ext cx="160166" cy="138500"/>
          </a:xfrm>
          <a:prstGeom prst="rect">
            <a:avLst/>
          </a:prstGeom>
          <a:solidFill>
            <a:srgbClr val="B8EDA9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5518" y="1575705"/>
            <a:ext cx="402856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162000">
              <a:lnSpc>
                <a:spcPts val="17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отделения </a:t>
            </a:r>
          </a:p>
          <a:p>
            <a:pPr indent="162000">
              <a:lnSpc>
                <a:spcPts val="17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комплексных центрах – 728 мест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90303" y="2778368"/>
            <a:ext cx="160166" cy="6463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243" y="2682313"/>
            <a:ext cx="2774701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162000">
              <a:lnSpc>
                <a:spcPts val="17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 при комплексных центрах, планируемые к закрытию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200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90303" y="2226255"/>
            <a:ext cx="160166" cy="138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5518" y="2159595"/>
            <a:ext cx="347256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000" indent="-162000">
              <a:lnSpc>
                <a:spcPts val="17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стационарные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06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СТАЦИОНАРНЫЕ ОТДЕЛЕНИЯ </a:t>
            </a:r>
          </a:p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 ЗДАНИЯХ 4 – 5 СТЕПЕНИ ОГНЕСТОЙКОСТИ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1003353" y="1057952"/>
          <a:ext cx="7884000" cy="3637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стационарного отделения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ввода в эксплуатацию жилых зданий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</a:t>
                      </a: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огнестойкости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износа здания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 район,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Погорелое-Городище,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Школьная, д.17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Красный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Холм, 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Красноармейская, д. 73/21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с.Прямухино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 д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3а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д. 3а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97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Центральная,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0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8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Больничная, д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6742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район,д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Пожня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00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36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521804"/>
                  </a:ext>
                </a:extLst>
              </a:tr>
            </a:tbl>
          </a:graphicData>
        </a:graphic>
      </p:graphicFrame>
      <p:pic>
        <p:nvPicPr>
          <p:cNvPr id="7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ЗАКРЫТИЮ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03807" y="4776988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90393"/>
              </p:ext>
            </p:extLst>
          </p:nvPr>
        </p:nvGraphicFramePr>
        <p:xfrm>
          <a:off x="989257" y="1066110"/>
          <a:ext cx="7776000" cy="3794300"/>
        </p:xfrm>
        <a:graphic>
          <a:graphicData uri="http://schemas.openxmlformats.org/drawingml/2006/table">
            <a:tbl>
              <a:tblPr firstRow="1" firstCol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00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.2020)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2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3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Зубцовский район, 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с. Погорелое-Городище, 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Школьная, д.17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9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just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Красный Холм,</a:t>
                      </a:r>
                    </a:p>
                    <a:p>
                      <a:pPr marL="0" marR="0" lvl="0" indent="0" algn="just" defTabSz="1066525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Красноармейская, д. 73/21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район,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Прямухино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30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район,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ЗАКРЫТИЮ (продолжение)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0736"/>
              </p:ext>
            </p:extLst>
          </p:nvPr>
        </p:nvGraphicFramePr>
        <p:xfrm>
          <a:off x="989257" y="1022849"/>
          <a:ext cx="7884000" cy="2969064"/>
        </p:xfrm>
        <a:graphic>
          <a:graphicData uri="http://schemas.openxmlformats.org/drawingml/2006/table">
            <a:tbl>
              <a:tblPr firstRow="1" firstCol="1" bandRow="1"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.2020)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 </a:t>
                      </a: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Центральная, д.10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18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ул. Больничная,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д.1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40 км</a:t>
                      </a: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596649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район, д.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Пожня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2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155*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9257" y="4057314"/>
            <a:ext cx="5088426" cy="890700"/>
          </a:xfrm>
          <a:prstGeom prst="roundRect">
            <a:avLst>
              <a:gd name="adj" fmla="val 7496"/>
            </a:avLst>
          </a:prstGeom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lIns="36000" tIns="18000" rIns="36000" bIns="0" anchor="ctr" anchorCtr="0">
            <a:noAutofit/>
          </a:bodyPr>
          <a:lstStyle/>
          <a:p>
            <a:pPr marL="285750" indent="-285750">
              <a:lnSpc>
                <a:spcPts val="14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Передвигаются с ходунками, тростью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4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на инвалидной коляске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 человека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4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56175" y="4080229"/>
            <a:ext cx="2719873" cy="454612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185- количество штатных единиц.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98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18517"/>
            <a:ext cx="8131402" cy="542925"/>
          </a:xfrm>
        </p:spPr>
        <p:txBody>
          <a:bodyPr rtlCol="0">
            <a:noAutofit/>
          </a:bodyPr>
          <a:lstStyle/>
          <a:p>
            <a:pPr>
              <a:lnSpc>
                <a:spcPts val="1800"/>
              </a:lnSpc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ДИНАМИКА ДОЛИ ГРАЖДАН СТАРШЕ ТРУДОСПОСОБНОГО ВОЗРАСТА В СУБЪЕКТАХ ЦФО ЗА 2016-2019 ГОДЫ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/>
          </p:nvPr>
        </p:nvGraphicFramePr>
        <p:xfrm>
          <a:off x="1012598" y="1063624"/>
          <a:ext cx="7704000" cy="36624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50471817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87569293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9959194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84860934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7217691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167701733"/>
                    </a:ext>
                  </a:extLst>
                </a:gridCol>
              </a:tblGrid>
              <a:tr h="188925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97480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2375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   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   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25,4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064069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ЦФО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26,8   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27,2   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27,6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4672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24,7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25,1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758530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г.Москва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26,7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27,2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27,7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949929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26,7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27,2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27,7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28,2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37717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26,9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27,3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28,3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87431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27,1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27,6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28,2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325614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27,3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27,7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28,2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06043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27,5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27,9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28,5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29,1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7980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27,4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692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28,2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28,5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00625"/>
                  </a:ext>
                </a:extLst>
              </a:tr>
            </a:tbl>
          </a:graphicData>
        </a:graphic>
      </p:graphicFrame>
      <p:sp>
        <p:nvSpPr>
          <p:cNvPr id="1862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993731" y="4799410"/>
            <a:ext cx="2057400" cy="273844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7195863-69EC-4EAC-AFFC-2B4578DAFAE0}" type="slidenum">
              <a:rPr lang="ru-RU" altLang="ru-RU"/>
              <a:pPr/>
              <a:t>4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2C1CA-300F-43C1-AC69-F9EABE68B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04836" y="1153186"/>
            <a:ext cx="3600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452" y="4754294"/>
            <a:ext cx="2057400" cy="273844"/>
          </a:xfrm>
        </p:spPr>
        <p:txBody>
          <a:bodyPr/>
          <a:lstStyle/>
          <a:p>
            <a:fld id="{20C744D8-5D24-40B5-8211-596EBBEF60D4}" type="slidenum">
              <a:rPr lang="ru-RU">
                <a:solidFill>
                  <a:prstClr val="black"/>
                </a:solidFill>
              </a:rPr>
              <a:pPr/>
              <a:t>40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09305" y="268226"/>
            <a:ext cx="6298999" cy="5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57189">
              <a:lnSpc>
                <a:spcPts val="1800"/>
              </a:lnSpc>
              <a:defRPr/>
            </a:pP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КОЕЧНАЯ СЕТЬ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 УЧЕТОМ ПРОВЕДЕНИЯ РЕНОВАЦИИ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04373" y="1182773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5995" indent="-215995" defTabSz="457189">
              <a:buFont typeface="Symbol" panose="05050102010706020507" pitchFamily="18" charset="2"/>
              <a:buChar char="-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78" y="1203341"/>
            <a:ext cx="253554" cy="2535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68283" y="1611414"/>
            <a:ext cx="213554" cy="184666"/>
          </a:xfrm>
          <a:prstGeom prst="rect">
            <a:avLst/>
          </a:prstGeom>
          <a:solidFill>
            <a:srgbClr val="B8EDA9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6021" y="1573762"/>
            <a:ext cx="296921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5995" indent="-215995" defTabSz="457189">
              <a:lnSpc>
                <a:spcPts val="16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отделения </a:t>
            </a:r>
          </a:p>
          <a:p>
            <a:pPr indent="215995" defTabSz="457189">
              <a:lnSpc>
                <a:spcPts val="16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комплексных центрах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083940" y="2100057"/>
            <a:ext cx="213554" cy="1846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8466" y="2085484"/>
            <a:ext cx="185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5995" indent="-215995" defTabSz="457189">
              <a:lnSpc>
                <a:spcPts val="1600"/>
              </a:lnSpc>
              <a:buFont typeface="Symbol" panose="05050102010706020507" pitchFamily="18" charset="2"/>
              <a:buChar char="-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</a:t>
            </a:r>
            <a:b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b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940" y="2840193"/>
            <a:ext cx="33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spc="225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Х</a:t>
            </a:r>
            <a:endParaRPr lang="ru-RU" sz="1500" spc="225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4207" y="2863487"/>
            <a:ext cx="2149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95" indent="-215995" defTabSz="457189">
              <a:lnSpc>
                <a:spcPts val="16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к закрытию стационарные отделения при комплексных центрах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69" y="268226"/>
            <a:ext cx="6036615" cy="487527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004835" y="4194831"/>
            <a:ext cx="3600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418575" y="4210220"/>
            <a:ext cx="224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95" indent="-215995" defTabSz="457189">
              <a:lnSpc>
                <a:spcPts val="16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стационарное учреждение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6" y="4260959"/>
            <a:ext cx="274652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20" y="218999"/>
            <a:ext cx="8172480" cy="74388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ДВИЖЕНИЕ ПРОЖИВАЮЩИХ В СВЯЗИ С ПРЕДПОЛАГАЕМЫМ ЗАКРЫТИЕМ УЧРЕЖДЕНИЙ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44873" y="163608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72164"/>
              </p:ext>
            </p:extLst>
          </p:nvPr>
        </p:nvGraphicFramePr>
        <p:xfrm>
          <a:off x="1366937" y="1158098"/>
          <a:ext cx="6984256" cy="3407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44232653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255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079241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248942462"/>
                    </a:ext>
                  </a:extLst>
                </a:gridCol>
              </a:tblGrid>
              <a:tr h="80590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учреждения, предлагаемого к закрытию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стационарном отделении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переселения проживающих 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71625"/>
                  </a:ext>
                </a:extLst>
              </a:tr>
              <a:tr h="22794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Краснохолмский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Новое стационарное учреждение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668698"/>
                  </a:ext>
                </a:extLst>
              </a:tr>
              <a:tr h="2579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78912"/>
                  </a:ext>
                </a:extLst>
              </a:tr>
              <a:tr h="2579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488679"/>
                  </a:ext>
                </a:extLst>
              </a:tr>
              <a:tr h="2579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66037"/>
                  </a:ext>
                </a:extLst>
              </a:tr>
              <a:tr h="2579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Ржевский </a:t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дом-интернат</a:t>
                      </a: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186655"/>
                  </a:ext>
                </a:extLst>
              </a:tr>
              <a:tr h="30870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735038"/>
                  </a:ext>
                </a:extLst>
              </a:tr>
              <a:tr h="3587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дом-интернат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019562"/>
                  </a:ext>
                </a:extLst>
              </a:tr>
              <a:tr h="3587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51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6" y="204295"/>
            <a:ext cx="8154743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ИЗМЕНЕНИЕ ШТАТНОЙ ЧИСЛЕННОСТИ СТАЦИОНАРНЫХ УЧРЕЖДЕНИЙ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44873" y="163608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03825"/>
              </p:ext>
            </p:extLst>
          </p:nvPr>
        </p:nvGraphicFramePr>
        <p:xfrm>
          <a:off x="971520" y="1012933"/>
          <a:ext cx="7560256" cy="391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56">
                  <a:extLst>
                    <a:ext uri="{9D8B030D-6E8A-4147-A177-3AD203B41FA5}">
                      <a16:colId xmlns:a16="http://schemas.microsoft.com/office/drawing/2014/main" val="42583211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255000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24894246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039027467"/>
                    </a:ext>
                  </a:extLst>
                </a:gridCol>
              </a:tblGrid>
              <a:tr h="569502">
                <a:tc rowSpan="2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Вводимое в эксплуатацию учреждение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Предлагаемые к закрытию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учреждения, 185 шт. ед.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17762"/>
                  </a:ext>
                </a:extLst>
              </a:tr>
              <a:tr h="701700">
                <a:tc vMerge="1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сотрудников,  </a:t>
                      </a:r>
                      <a:endParaRPr lang="ru-RU" sz="1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том числе пенсионного возраста,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71625"/>
                  </a:ext>
                </a:extLst>
              </a:tr>
              <a:tr h="215900">
                <a:tc rowSpan="9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новое стационарное учреждение </a:t>
                      </a: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шт.ед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71883"/>
                  </a:ext>
                </a:extLst>
              </a:tr>
              <a:tr h="161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Краснохолмский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6686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КЦСОН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40173"/>
                  </a:ext>
                </a:extLst>
              </a:tr>
              <a:tr h="242900">
                <a:tc vMerge="1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78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100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488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Рамещковский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660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КЦСОН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1866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09" marR="61509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15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23002" y="4790068"/>
            <a:ext cx="2133599" cy="273844"/>
          </a:xfrm>
        </p:spPr>
        <p:txBody>
          <a:bodyPr/>
          <a:lstStyle/>
          <a:p>
            <a:pPr>
              <a:defRPr/>
            </a:pPr>
            <a:fld id="{928E7E29-801A-44D2-95F9-F994B8A80D03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65524" y="1701238"/>
            <a:ext cx="7998963" cy="804103"/>
          </a:xfrm>
          <a:prstGeom prst="roundRect">
            <a:avLst>
              <a:gd name="adj" fmla="val 908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17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долговременного ухода за гражданами пожилого возраста, включающей сбалансированные социальное обслуживание и медицинскую помощь, на территории всех муниципальных образований области к 2024 году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4722" y="273385"/>
            <a:ext cx="7449667" cy="4921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ОЖИДАЕМЫЕ РЕЗУЛЬТАТЫ </a:t>
            </a:r>
          </a:p>
        </p:txBody>
      </p:sp>
      <p:sp>
        <p:nvSpPr>
          <p:cNvPr id="1229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65524" y="3378237"/>
            <a:ext cx="7998963" cy="782449"/>
          </a:xfrm>
          <a:prstGeom prst="roundRect">
            <a:avLst>
              <a:gd name="adj" fmla="val 902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17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доли негосударственных организаций социального обслуживания в общем количестве организаций социального обслуживания с 10,4 % до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19,1 %  к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5524" y="2555208"/>
            <a:ext cx="7998963" cy="782449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стационарозамещающих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 за счет внедрения дополнительных социальных сервисов на территории всех муниципальных образований области к 2024 году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525" y="1092363"/>
            <a:ext cx="7998963" cy="559008"/>
          </a:xfrm>
          <a:prstGeom prst="roundRect">
            <a:avLst>
              <a:gd name="adj" fmla="val 10247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17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безопасных и комфортных условий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пожилых граждан в рамках программы по реновации стационарах учреждений социального обслуживания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65525" y="4210553"/>
            <a:ext cx="7998962" cy="553899"/>
          </a:xfrm>
          <a:prstGeom prst="roundRect">
            <a:avLst>
              <a:gd name="adj" fmla="val 902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lvl="0" algn="just">
              <a:lnSpc>
                <a:spcPts val="17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расходов областного бюджета за счет экономии от закрытия стационарных отделений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23002" y="4790068"/>
            <a:ext cx="2133599" cy="273844"/>
          </a:xfrm>
        </p:spPr>
        <p:txBody>
          <a:bodyPr/>
          <a:lstStyle/>
          <a:p>
            <a:pPr>
              <a:defRPr/>
            </a:pPr>
            <a:fld id="{928E7E29-801A-44D2-95F9-F994B8A80D03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12292" name="AutoShape 4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4" name="AutoShape 6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1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187624" y="2211710"/>
            <a:ext cx="4756361" cy="253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Наб. р. Лазури,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20, г. Тверь, 170100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dep_soczashity@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tverreg.ru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социальной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населения Тверской области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Валентина Ивановна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556" y="221610"/>
            <a:ext cx="8136658" cy="83972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700"/>
              </a:lnSpc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ФИНАНСОВО-ЭКОНОМИЧЕСКОЕ ОБОСНОВАНИЕ РАСХОДОВ НА СОДЕРЖАНИЕ НОВЫХ ДОМОВ-ИНТЕРНАТОВ ПО СРАВНЕНИЮ С РАСХОДАМИ НА ДЕЙСТВУЮЩИЕ СТАЦИОНАРНЫЕ ОТДЕЛЕНИЯ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42097" y="4766622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994372" y="1023878"/>
          <a:ext cx="7812000" cy="397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16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расходов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действующей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сети (8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 койко-место))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новых учреждений</a:t>
                      </a:r>
                    </a:p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 учреждения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койко-мест))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</a:t>
                      </a:r>
                    </a:p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тыс. руб.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5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39 098,76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 шт. ед.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37 958,60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 шт. ед.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1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11 115,30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 чел. х 158 руб. х 350 дней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11 060,00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чел. х 158 руб. х 350 дней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05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Мягкий инвентарь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534,10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 х 2 657 руб.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531,40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х 2 657 руб.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1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Медикаменты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832,20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 х 11,83 руб. х 350 дней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828,40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х 11,83 руб. х 350 дней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Расходные материалы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1 128,70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ГСМ,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ср-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др.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ГСМ,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дез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ср-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др.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058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Коммунальные услуги, </a:t>
                      </a: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т. ч.: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5 380,20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7 555,00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отопление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1 687,40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ru-RU" sz="1600" i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</a:t>
                      </a: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центральное</a:t>
                      </a: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– твердое топливо.</a:t>
                      </a:r>
                    </a:p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помещений – 3 338 кв. м.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2 600,00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газовое отопление,</a:t>
                      </a:r>
                    </a:p>
                    <a:p>
                      <a:pPr indent="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помещений – 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576,5 кв. м</a:t>
                      </a:r>
                      <a:r>
                        <a:rPr lang="ru-RU" sz="1600" i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аналогии с учреждением в Воронежской обл.)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0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электроснабжение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2 984,80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3 700,00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коммунальные услуги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0" marT="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708,00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1 255,00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42268" y="-708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Справочная информация: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22642" y="4766622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007342" y="1347614"/>
          <a:ext cx="7812000" cy="292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16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расходов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действующей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сети (8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 койко-место))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новых учреждений</a:t>
                      </a:r>
                    </a:p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 учреждения (200 койко-мест))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</a:t>
                      </a:r>
                    </a:p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тыс. руб.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58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98,40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116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Закупка товаров, работ и услуг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13 038,34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Ремонт,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обслуживание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инфраструктуры и др.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2 777,00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Ремонт,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обслуживание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инфраструктуры и др.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058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Автострахование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Налоги (здание, земля)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360,50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10 000,00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кадастровая стоимость новых зданий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058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72 015,10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71 400,80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54" marR="39554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Заголовок 20"/>
          <p:cNvSpPr>
            <a:spLocks noGrp="1"/>
          </p:cNvSpPr>
          <p:nvPr>
            <p:ph type="title"/>
          </p:nvPr>
        </p:nvSpPr>
        <p:spPr>
          <a:xfrm>
            <a:off x="1008556" y="331056"/>
            <a:ext cx="8136658" cy="83972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700"/>
              </a:lnSpc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ФИНАНСОВО-ЭКОНОМИЧЕСКОЕ ОБОСНОВАНИЕ РАСХОДОВ НА СОДЕРЖАНИЕ НОВЫХ ДОМОВ-ИНТЕРНАТОВ ПО СРАВНЕНИЮ С РАСХОДАМИ НА ДЕЙСТВУЮЩИЕ СТАЦИОНАРНЫЕ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ОТДЕЛЕНИЯ</a:t>
            </a:r>
            <a:b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95104"/>
              </p:ext>
            </p:extLst>
          </p:nvPr>
        </p:nvGraphicFramePr>
        <p:xfrm>
          <a:off x="971520" y="1083385"/>
          <a:ext cx="7920000" cy="37400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63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кв.м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собственности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ул.Маршала Конева, д. 73А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5 000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ru-RU" sz="16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14 718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Тверь, ул.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Кривичская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д.18</a:t>
                      </a:r>
                      <a:endParaRPr lang="ru-RU" sz="16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39 344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Торжок, ул. Раннее утро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27 544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Тверь, ул. Крайняя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115 135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д.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Бобачёво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21780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ул.Константина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Заслонова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д. 4А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13 577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пр.Чайковского, д. 17</a:t>
                      </a: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55 300 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район, п.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Литвинки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40 770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Беляковский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переулок, д. 9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9 141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Муниципальная собственность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с/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Кушалинское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Кушалино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с/п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Бурашевское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b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Захарьино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109 927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Собственность Тверской области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521" y="213948"/>
            <a:ext cx="8172479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РАНЕЕ ПРЕДЛОЖЕННЫХ ЗЕМЕЛЬНЫХ УЧАСТКАХ ДЛЯ РАЗМЕЩЕНИЯ УЧРЕЖДЕНИЙ СОЦИАЛЬНОГО ОБСЛУЖИВАНИЯ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08641" y="1076991"/>
          <a:ext cx="7919335" cy="310702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663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ул.Маршала Конева, д. 73А</a:t>
                      </a:r>
                      <a:endParaRPr lang="ru-RU" dirty="0"/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19 718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вырубка деревьев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г.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Тверь, ул.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Кривичская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д.18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39 344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 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вырубка деревьев, выравнивание участка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175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Торжок, ул. Раннее утро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27 544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отсутствии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газа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2129" y="291013"/>
            <a:ext cx="8171871" cy="609407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 РАНЕЕ ПРЕДЛОЖЕННЫХ ЗЕМЕЛЬНЫХ УЧАСТКАХ ДЛЯ РАЗМЕЩЕНИЯ УЧРЕЖДЕНИЙ СОЦИАЛЬНОГО ОБСЛУЖИВАНИЯ 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08641" y="1131591"/>
          <a:ext cx="7884088" cy="366916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714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Ад8рес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76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61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Тверь, ул. Крайняя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115135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котельная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трансфор-маторная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подстанция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96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д.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Бобачево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	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21 780</a:t>
                      </a:r>
                      <a:endParaRPr lang="ru-RU" sz="16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артезианская скважина 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КНС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рядом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промзона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, отсутствие газа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117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ул.Константина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Заслонова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д. 4А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40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13 577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+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снос старого здания</a:t>
                      </a:r>
                    </a:p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56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г.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Тверь, пр.Чайковского, д. 17</a:t>
                      </a:r>
                    </a:p>
                  </a:txBody>
                  <a:tcPr marL="6858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55 300 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Запланировано построить на данном участке школу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598" y="318517"/>
            <a:ext cx="8131402" cy="542925"/>
          </a:xfrm>
        </p:spPr>
        <p:txBody>
          <a:bodyPr rtlCol="0">
            <a:noAutofit/>
          </a:bodyPr>
          <a:lstStyle/>
          <a:p>
            <a:pPr>
              <a:lnSpc>
                <a:spcPts val="1800"/>
              </a:lnSpc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ДИНАМИКА ДОЛИ ГРАЖДАН СТАРШЕ ТРУДОСПОСОБНОГО ВОЗРАСТА В СУБЪЕКТАХ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ЦФО ЗА 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2016-2019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ГОДЫ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/>
          </p:nvPr>
        </p:nvGraphicFramePr>
        <p:xfrm>
          <a:off x="1028163" y="1256426"/>
          <a:ext cx="7704000" cy="3148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50471817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87569293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9959194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84860934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7217691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167701733"/>
                    </a:ext>
                  </a:extLst>
                </a:gridCol>
              </a:tblGrid>
              <a:tr h="188925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ru-RU" alt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2019год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97480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 ко всему населению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2375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28,3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28,6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200207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28,1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28,5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022520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28,1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28,5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162498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28,3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29,3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944158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28,5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28,9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29,4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8409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   </a:t>
                      </a: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29,1   </a:t>
                      </a: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29,5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29,9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779484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29,5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29,8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30,3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30,8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38767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   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29,9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30,5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31,1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875439"/>
                  </a:ext>
                </a:extLst>
              </a:tr>
              <a:tr h="1833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29,9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30,2   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891" marR="32891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7518"/>
                  </a:ext>
                </a:extLst>
              </a:tr>
            </a:tbl>
          </a:graphicData>
        </a:graphic>
      </p:graphicFrame>
      <p:sp>
        <p:nvSpPr>
          <p:cNvPr id="18620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6993731" y="4799410"/>
            <a:ext cx="2057400" cy="273844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7195863-69EC-4EAC-AFFC-2B4578DAFAE0}" type="slidenum">
              <a:rPr lang="ru-RU" altLang="ru-RU"/>
              <a:pPr/>
              <a:t>5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2C1CA-300F-43C1-AC69-F9EABE68B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1008641" y="213948"/>
            <a:ext cx="8171871" cy="734961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РАНЕЕ ПРЕДЛОЖЕННЫХ ЗЕМЕЛЬНЫХ УЧАСТКАХ ДЛЯ РАЗМЕЩЕНИЯ УЧРЕЖДЕНИЙ СОЦИАЛЬНОГО ОБСЛУЖИВАНИЯ (продолжение)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68898" y="4734197"/>
            <a:ext cx="2057400" cy="365125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008641" y="1076991"/>
          <a:ext cx="7880078" cy="355610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0623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участка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Критерии, оценивающие приоритетность выбора объекта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кв.м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Свет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Вода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Канализация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п.</a:t>
                      </a:r>
                      <a:r>
                        <a:rPr lang="ru-RU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Литвинки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40 770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территории участка пролегают трубы теплоснабжения, земельный участок расположен в непосредственной близости от МОУ СОШ № 47 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744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г. Тверь, </a:t>
                      </a:r>
                      <a:r>
                        <a:rPr lang="ru-RU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Беляковский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переулок, д. 9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9 141</a:t>
                      </a:r>
                    </a:p>
                  </a:txBody>
                  <a:tcPr marL="0" marR="144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Маленькая площадь участка. Не подходит для строительства.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с/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Кушалинское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Кушалино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Участок расположен в сельской местности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Калининский район, с/п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Бурашевское</a:t>
                      </a: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b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д. </a:t>
                      </a:r>
                      <a:r>
                        <a:rPr lang="ru-RU" sz="16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Захарьино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109 927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Участок расположен в сельской местности</a:t>
                      </a:r>
                    </a:p>
                  </a:txBody>
                  <a:tcPr marL="0" marR="144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 descr="C:\Users\Пользователь\Desktop\Рисуно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20000" cy="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Заголовок 1"/>
          <p:cNvSpPr txBox="1">
            <a:spLocks/>
          </p:cNvSpPr>
          <p:nvPr/>
        </p:nvSpPr>
        <p:spPr>
          <a:xfrm>
            <a:off x="1012598" y="314034"/>
            <a:ext cx="8131401" cy="529568"/>
          </a:xfrm>
          <a:prstGeom prst="rect">
            <a:avLst/>
          </a:prstGeom>
        </p:spPr>
        <p:txBody>
          <a:bodyPr vert="horz" lIns="67142" tIns="33572" rIns="67142" bIns="33572" rtlCol="0" anchor="ctr">
            <a:noAutofit/>
          </a:bodyPr>
          <a:lstStyle>
            <a:lvl1pPr algn="ctr" defTabSz="783149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СОЦИАЛЬНОЕ ОБСЛУЖИВАНИЕ </a:t>
            </a:r>
          </a:p>
          <a:p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ГРАЖДАН СТАРШЕГО ПОКОЛЕНИЯ</a:t>
            </a:r>
          </a:p>
        </p:txBody>
      </p:sp>
      <p:sp>
        <p:nvSpPr>
          <p:cNvPr id="5122" name="AutoShape 2"/>
          <p:cNvSpPr>
            <a:spLocks noChangeAspect="1" noChangeArrowheads="1"/>
          </p:cNvSpPr>
          <p:nvPr/>
        </p:nvSpPr>
        <p:spPr bwMode="auto">
          <a:xfrm>
            <a:off x="47625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13"/>
          </a:p>
        </p:txBody>
      </p:sp>
      <p:sp>
        <p:nvSpPr>
          <p:cNvPr id="5124" name="AutoShape 4"/>
          <p:cNvSpPr>
            <a:spLocks noChangeAspect="1" noChangeArrowheads="1"/>
          </p:cNvSpPr>
          <p:nvPr/>
        </p:nvSpPr>
        <p:spPr bwMode="auto">
          <a:xfrm>
            <a:off x="47625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13"/>
          </a:p>
        </p:txBody>
      </p:sp>
      <p:sp>
        <p:nvSpPr>
          <p:cNvPr id="5126" name="AutoShape 6"/>
          <p:cNvSpPr>
            <a:spLocks noChangeAspect="1" noChangeArrowheads="1"/>
          </p:cNvSpPr>
          <p:nvPr/>
        </p:nvSpPr>
        <p:spPr bwMode="auto">
          <a:xfrm>
            <a:off x="47625" y="-108347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13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48264" y="4724002"/>
            <a:ext cx="2057400" cy="273844"/>
          </a:xfrm>
        </p:spPr>
        <p:txBody>
          <a:bodyPr/>
          <a:lstStyle/>
          <a:p>
            <a:fld id="{A3C3419A-CD87-44FA-950F-ABF9FE0B14F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1055046"/>
            <a:ext cx="3096344" cy="1705627"/>
          </a:xfrm>
          <a:prstGeom prst="roundRect">
            <a:avLst>
              <a:gd name="adj" fmla="val 401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 rtlCol="0">
            <a:noAutofit/>
          </a:bodyPr>
          <a:lstStyle/>
          <a:p>
            <a:pPr lvl="0" algn="ctr">
              <a:lnSpc>
                <a:spcPts val="2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Социальное </a:t>
            </a:r>
            <a:endParaRPr lang="ru-RU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itchFamily="18" charset="0"/>
              </a:rPr>
              <a:t>обслуживание на </a:t>
            </a:r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дому</a:t>
            </a:r>
          </a:p>
          <a:p>
            <a:pPr lvl="0" algn="ctr">
              <a:lnSpc>
                <a:spcPts val="2000"/>
              </a:lnSpc>
            </a:pPr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оказывается </a:t>
            </a:r>
            <a:endParaRPr lang="ru-RU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itchFamily="18" charset="0"/>
              </a:rPr>
              <a:t>37 </a:t>
            </a:r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организациями, </a:t>
            </a:r>
            <a:endParaRPr lang="ru-RU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itchFamily="18" charset="0"/>
              </a:rPr>
              <a:t>ежегодно </a:t>
            </a:r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обслуживаются </a:t>
            </a:r>
            <a:endParaRPr lang="ru-RU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itchFamily="18" charset="0"/>
              </a:rPr>
              <a:t>более </a:t>
            </a:r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9 тыс. человек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0"/>
          <a:stretch/>
        </p:blipFill>
        <p:spPr>
          <a:xfrm>
            <a:off x="4728254" y="992262"/>
            <a:ext cx="2954173" cy="186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31790"/>
            <a:ext cx="2337305" cy="168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5543813" y="3019728"/>
            <a:ext cx="2808901" cy="1544327"/>
          </a:xfrm>
          <a:prstGeom prst="roundRect">
            <a:avLst>
              <a:gd name="adj" fmla="val 401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algn="ctr">
              <a:lnSpc>
                <a:spcPts val="2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itchFamily="18" charset="0"/>
              </a:rPr>
              <a:t>Социальные услуги:</a:t>
            </a:r>
          </a:p>
          <a:p>
            <a:pPr lvl="0" algn="ctr">
              <a:lnSpc>
                <a:spcPts val="2000"/>
              </a:lnSpc>
            </a:pPr>
            <a:endParaRPr lang="ru-RU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180975" lvl="1" indent="-2520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Социальное такси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180975" lvl="1" indent="-2520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«Мобильная бригада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lvl="1" indent="-2520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Пункты проката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marL="180975" lvl="1" indent="-252000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19633"/>
            <a:ext cx="2172478" cy="1534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02C1CA-300F-43C1-AC69-F9EABE68B8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22154" y="4850866"/>
            <a:ext cx="2057400" cy="205383"/>
          </a:xfrm>
        </p:spPr>
        <p:txBody>
          <a:bodyPr/>
          <a:lstStyle/>
          <a:p>
            <a:fld id="{20C744D8-5D24-40B5-8211-596EBBEF60D4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2598" y="228840"/>
            <a:ext cx="8131402" cy="70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СЕТЬ СТАЦИОНАРНЫХ УЧРЕЖДЕНИЙ</a:t>
            </a:r>
          </a:p>
          <a:p>
            <a:pPr algn="ctr">
              <a:lnSpc>
                <a:spcPts val="2400"/>
              </a:lnSpc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СОЦИАЛЬНОГО ОБСЛУЖИВАНИЯ ДЛЯ ПОЖИЛЫХ И ИНВАЛИДОВ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15616" y="1056556"/>
            <a:ext cx="7637132" cy="2595313"/>
          </a:xfrm>
          <a:prstGeom prst="roundRect">
            <a:avLst>
              <a:gd name="adj" fmla="val 228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457200" indent="-457200" algn="just">
              <a:lnSpc>
                <a:spcPts val="2000"/>
              </a:lnSpc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marL="457200" indent="-4572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13 многопрофильных учреждений: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дома-интерната для престарелых и инвалидов большой вместимости на 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076 мест;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геронтологический центр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170 мест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специальный дом-интернат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психоневрологических интернатов на 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485 мест;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дом милосердия на 40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мест;</a:t>
            </a:r>
          </a:p>
          <a:p>
            <a:pPr marL="342900" indent="-3429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Всего: 3 876 мест</a:t>
            </a:r>
          </a:p>
          <a:p>
            <a:pPr marL="457200" indent="-457200" algn="just">
              <a:lnSpc>
                <a:spcPts val="2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15616" y="3754561"/>
            <a:ext cx="7637132" cy="1198996"/>
          </a:xfrm>
          <a:prstGeom prst="roundRect">
            <a:avLst>
              <a:gd name="adj" fmla="val 228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just">
              <a:lnSpc>
                <a:spcPts val="24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27 </a:t>
            </a:r>
            <a:r>
              <a:rPr lang="ru-RU" sz="2000" b="1" spc="100" dirty="0" smtClean="0">
                <a:latin typeface="Times New Roman" pitchFamily="18" charset="0"/>
                <a:cs typeface="Times New Roman" pitchFamily="18" charset="0"/>
              </a:rPr>
              <a:t>стационарных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отделений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Комплексных центрах  социального обслуживания населения (по 20 – 50 мест)  </a:t>
            </a:r>
          </a:p>
          <a:p>
            <a:pPr marL="360363" algn="just">
              <a:lnSpc>
                <a:spcPts val="2400"/>
              </a:lnSpc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Всего: 728 мест</a:t>
            </a:r>
            <a:endParaRPr lang="ru-RU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02C1CA-300F-43C1-AC69-F9EABE68B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1"/>
          <p:cNvSpPr txBox="1">
            <a:spLocks noGrp="1"/>
          </p:cNvSpPr>
          <p:nvPr/>
        </p:nvSpPr>
        <p:spPr bwMode="auto">
          <a:xfrm>
            <a:off x="8047038" y="4684713"/>
            <a:ext cx="3254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algn="r" eaLnBrk="1" hangingPunct="1"/>
            <a:endParaRPr lang="ru-RU" altLang="ru-RU" sz="1200"/>
          </a:p>
        </p:txBody>
      </p:sp>
      <p:sp>
        <p:nvSpPr>
          <p:cNvPr id="615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510678" y="4773343"/>
            <a:ext cx="2497137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4E1CD9-394D-497E-9D8A-2DAAE35455B4}" type="slidenum">
              <a:rPr lang="en-US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alt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2598" y="331177"/>
            <a:ext cx="80988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defRPr/>
            </a:pP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СОЦИАЛЬНОГО ОБСЛУЖИВАНИЯ ГРАЖДАН ПОЖИЛОГО ВОЗРАСТА И ИНВАЛИДОВ ЦФО </a:t>
            </a: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РФ (2019 ГОД)</a:t>
            </a:r>
            <a:endParaRPr lang="ru-RU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33239"/>
              </p:ext>
            </p:extLst>
          </p:nvPr>
        </p:nvGraphicFramePr>
        <p:xfrm>
          <a:off x="1043608" y="1028129"/>
          <a:ext cx="7751281" cy="3979468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68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ЦФО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</a:t>
                      </a: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учреж-дений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них мест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ts val="15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проживающих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10 000 человек населения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10 000 человек населения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46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Смоленская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49,8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Костромская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38,7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37,8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35,8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Ярославская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33,7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33,9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Орловская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32,6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64,2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Брянская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3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Воронежская область</a:t>
                      </a:r>
                    </a:p>
                  </a:txBody>
                  <a:tcPr marL="36000" marR="18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25,8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11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4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1"/>
          <p:cNvSpPr txBox="1">
            <a:spLocks noGrp="1"/>
          </p:cNvSpPr>
          <p:nvPr/>
        </p:nvSpPr>
        <p:spPr bwMode="auto">
          <a:xfrm>
            <a:off x="8047038" y="4684713"/>
            <a:ext cx="3254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algn="r" eaLnBrk="1" hangingPunct="1"/>
            <a:endParaRPr lang="ru-RU" altLang="ru-RU" sz="1200"/>
          </a:p>
        </p:txBody>
      </p:sp>
      <p:sp>
        <p:nvSpPr>
          <p:cNvPr id="615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510678" y="4773343"/>
            <a:ext cx="2497137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4E1CD9-394D-497E-9D8A-2DAAE35455B4}" type="slidenum">
              <a:rPr lang="en-US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alt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2598" y="173156"/>
            <a:ext cx="8098862" cy="81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defRPr/>
            </a:pP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r>
              <a:rPr lang="ru-RU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СОЦИАЛЬНОГО ОБСЛУЖИВАНИЯ ГРАЖДАН ПОЖИЛОГО ВОЗРАСТА И ИНВАЛИДОВ ЦФО </a:t>
            </a: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РФ (2019 ГОД)</a:t>
            </a:r>
            <a:endParaRPr lang="en-US" b="1" dirty="0" smtClean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</a:t>
            </a:r>
            <a:r>
              <a:rPr lang="en-US" b="1" dirty="0" smtClean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solidFill>
                <a:srgbClr val="998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40561"/>
              </p:ext>
            </p:extLst>
          </p:nvPr>
        </p:nvGraphicFramePr>
        <p:xfrm>
          <a:off x="1043608" y="1028129"/>
          <a:ext cx="7751281" cy="3917306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68"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ЦФО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</a:t>
                      </a:r>
                      <a:r>
                        <a:rPr lang="ru-RU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учреж-дений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них мест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ts val="15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 проживающих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88" marR="4688" marT="46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5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10 000 человек населения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5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10 000 человек населения</a:t>
                      </a:r>
                    </a:p>
                  </a:txBody>
                  <a:tcPr marL="4688" marR="4688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46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</a:p>
                  </a:txBody>
                  <a:tcPr marL="36000" marR="18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2 209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2 186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Липецкая область</a:t>
                      </a:r>
                    </a:p>
                  </a:txBody>
                  <a:tcPr marL="36000" marR="18000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2 280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24,7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36000" marR="18000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2 950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24,0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2 865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Калужская область</a:t>
                      </a:r>
                    </a:p>
                  </a:txBody>
                  <a:tcPr marL="36000" marR="18000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1 935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23,7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</a:p>
                  </a:txBody>
                  <a:tcPr marL="36000" marR="18000" marT="36000" marB="1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2 057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1 987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Курская область</a:t>
                      </a:r>
                    </a:p>
                  </a:txBody>
                  <a:tcPr marL="36000" marR="18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21,5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1 827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</a:p>
                  </a:txBody>
                  <a:tcPr marL="36000" marR="18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2 147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17,1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2 240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Москва</a:t>
                      </a:r>
                    </a:p>
                  </a:txBody>
                  <a:tcPr marL="36000" marR="18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17 596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16 427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36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36000" marR="18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6 897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1176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69 989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67 292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9525" marR="9525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8" marR="4688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14741</TotalTime>
  <Words>4993</Words>
  <Application>Microsoft Office PowerPoint</Application>
  <PresentationFormat>Экран (16:9)</PresentationFormat>
  <Paragraphs>1550</Paragraphs>
  <Slides>50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Arial Unicode MS</vt:lpstr>
      <vt:lpstr>Calibri</vt:lpstr>
      <vt:lpstr>DejaVu Sans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ДИНАМИКА ДОЛИ ГРАЖДАН СТАРШЕ ТРУДОСПОСОБНОГО ВОЗРАСТА В СУБЪЕКТАХ ЦФО ЗА 2016-2019 ГОДЫ</vt:lpstr>
      <vt:lpstr>ДИНАМИКА ДОЛИ ГРАЖДАН СТАРШЕ ТРУДОСПОСОБНОГО ВОЗРАСТА В СУБЪЕКТАХ ЦФО ЗА 2016-2019 ГОДЫ  (продолжение)</vt:lpstr>
      <vt:lpstr>Презентация PowerPoint</vt:lpstr>
      <vt:lpstr>Презентация PowerPoint</vt:lpstr>
      <vt:lpstr>Презентация PowerPoint</vt:lpstr>
      <vt:lpstr>Презентация PowerPoint</vt:lpstr>
      <vt:lpstr>ПОРЯДОК НАПРАВЛЕНИЯ ГРАЖДАН В СТАЦИОНАРНЫЕ УЧРЕЖДЕНИЯ СОЦИАЛЬНОГО ОБСЛУЖИВАНИЯ НАСЕЛЕНИЯ ТВЕРСКОЙ ОБЛАСТИ</vt:lpstr>
      <vt:lpstr>КРИТЕРИИ ОПРЕДЕЛЕНИЯ НУЖДАЕМОСТИ  В СТАЦИОНАРНОМ ОБСЛУЖИВАНИИ  ПОЖИЛЫХ ГРАЖДАН И ИНВАЛИДОВ</vt:lpstr>
      <vt:lpstr>ОПРЕДЕЛЕНИЕ ГРУППЫ УХОДА</vt:lpstr>
      <vt:lpstr>Презентация PowerPoint</vt:lpstr>
      <vt:lpstr>СОЦИАЛЬНОЕ ОБЩЕЖИТИЕ</vt:lpstr>
      <vt:lpstr>НОВЫЕ СОЦИАЛЬНЫЕ СЕРВИСЫ</vt:lpstr>
      <vt:lpstr>Презентация PowerPoint</vt:lpstr>
      <vt:lpstr> НОВЫЕ СОЦИАЛЬНЫЕ СЕРВИСЫ</vt:lpstr>
      <vt:lpstr>Презентация PowerPoint</vt:lpstr>
      <vt:lpstr>РАЗВИТИЕ ПЛАТНЫХ УСЛУГ  СТАЦИОНАРНОГО СОЦИАЛЬНОГО ОБСЛУЖИВАНИЯ</vt:lpstr>
      <vt:lpstr>ПРИВЛЕЧЕНИЕ НЕГОСУДАРСВТЕННОГО СЕКТОРА К ОКАЗАНИЮ СТАЦИОНАРНОГО СОЦИАЛЬНОГО ОБСЛУЖИВАНИЯ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ОРИЕНТИРОВОЧНЫЙ РАСЧЕТ СТОИМОСТИ ВЫПОЛНЕНИЯ ПРОЕКТНЫХ РАБОТ И ПРОВЕДЕНИЯ ИНЖЕНЕРНЫХ ИЗЫСКАНИЙ</vt:lpstr>
      <vt:lpstr>ОРИЕНТИРОВОЧНЫЙ РАСЧЕТ СТОИМОСТИ ВЫПОЛНЕНИЯ ПРОЕКТНЫХ РАБОТ И ПРОВЕДЕНИЯ ИНЖЕНЕРНЫХ ИЗЫСКАНИЙ</vt:lpstr>
      <vt:lpstr>Презентация PowerPoint</vt:lpstr>
      <vt:lpstr>ИНФОРМАЦИЯ О ПРЕДЛОЖЕННЫХ  И СОГЛАСОВАННЫХ РАБОЧЕЙ ГРУППОЙ ЗЕМЕЛЬНЫХ УЧАСТКАХ ДЛЯ РАЗМЕЩЕНИЯ УЧРЕЖДЕНИЙ СОЦИАЛЬНОГО ОБСЛУЖИВАНИЯ</vt:lpstr>
      <vt:lpstr>ИНФОРМАЦИЯ О ПРЕДЛОЖЕННЫХ  И СОГЛАСОВАННЫХ РАБОЧЕЙ ГРУППОЙ ЗЕМЕЛЬНЫХ УЧАСТКАХ ДЛЯ РАЗМЕЩЕНИЯ УЧРЕЖДЕНИЙ СОЦИАЛЬНОГО ОБСЛУЖИВАНИЯ</vt:lpstr>
      <vt:lpstr>ИНФОРМАЦИЯ ОБ ЭКОНОМИЧЕСКОЙ ПРИВЛЕКАТЕЛЬНОСТИ МУНИЦИПАЛЬНЫХ ОБРАЗОВАНИЙ, ПРЕДЛОЖИВШИХ ЗЕМЕЛЬНЫЕ УЧАСТКИ ДЛЯ РАЗМЕЩЕНИЯ УЧРЕЖДЕНИЙ СОЦИАЛЬНОГО ОБСЛУЖИВАНИЯ</vt:lpstr>
      <vt:lpstr>ИНФОРМАЦИЯ О ПРЕДЛОЖЕННЫХ  И ОТКЛОНЕННЫХ РАБОЧЕЙ ГРУППОЙ ЗЕМЕЛЬНЫХ УЧАСТКАХ ДЛЯ РАЗМЕЩЕНИЯ УЧРЕЖДЕНИЙ СОЦИАЛЬНОГО ОБСЛУЖИВАНИЯ</vt:lpstr>
      <vt:lpstr>ИНФОРМАЦИЯ О ПРЕДЛОЖЕННЫХ  И ОТКЛОНЕННЫХ РАБОЧЕЙ ГРУППОЙ ЗЕМЕЛЬНЫХ УЧАСТКАХ ДЛЯ РАЗМЕЩЕНИЯ УЧРЕЖДЕНИЙ СОЦИАЛЬНОГО ОБСЛУЖИВАНИЯ (продолжение)</vt:lpstr>
      <vt:lpstr>Презентация PowerPoint</vt:lpstr>
      <vt:lpstr>Презентация PowerPoint</vt:lpstr>
      <vt:lpstr>ИНФОРМАЦИЯ О ПРОЖИВАЮЩИХ И ПЕРСОНАЛЕ СТАЦИОНАРНЫХ ОТДЕЛЕНИЙ ГБУ «КЦСОН»,  ПРЕДПОЛАГАЕМЫХ К ЗАКРЫТИЮ</vt:lpstr>
      <vt:lpstr>ИНФОРМАЦИЯ О ПРОЖИВАЮЩИХ И ПЕРСОНАЛЕ СТАЦИОНАРНЫХ ОТДЕЛЕНИЙ ГБУ «КЦСОН»,  ПРЕДПОЛАГАЕМЫХ К ЗАКРЫТИЮ (продолжение)</vt:lpstr>
      <vt:lpstr>Презентация PowerPoint</vt:lpstr>
      <vt:lpstr>ДВИЖЕНИЕ ПРОЖИВАЮЩИХ В СВЯЗИ С ПРЕДПОЛАГАЕМЫМ ЗАКРЫТИЕМ УЧРЕЖДЕНИЙ</vt:lpstr>
      <vt:lpstr>ИЗМЕНЕНИЕ ШТАТНОЙ ЧИСЛЕННОСТИ СТАЦИОНАРНЫХ УЧРЕЖДЕНИЙ</vt:lpstr>
      <vt:lpstr>Презентация PowerPoint</vt:lpstr>
      <vt:lpstr>Презентация PowerPoint</vt:lpstr>
      <vt:lpstr>ФИНАНСОВО-ЭКОНОМИЧЕСКОЕ ОБОСНОВАНИЕ РАСХОДОВ НА СОДЕРЖАНИЕ НОВЫХ ДОМОВ-ИНТЕРНАТОВ ПО СРАВНЕНИЮ С РАСХОДАМИ НА ДЕЙСТВУЮЩИЕ СТАЦИОНАРНЫЕ ОТДЕЛЕНИЯ</vt:lpstr>
      <vt:lpstr>ФИНАНСОВО-ЭКОНОМИЧЕСКОЕ ОБОСНОВАНИЕ РАСХОДОВ НА СОДЕРЖАНИЕ НОВЫХ ДОМОВ-ИНТЕРНАТОВ ПО СРАВНЕНИЮ С РАСХОДАМИ НА ДЕЙСТВУЮЩИЕ СТАЦИОНАРНЫЕ ОТДЕЛЕНИЯ (продолжение)</vt:lpstr>
      <vt:lpstr>ИНФОРМАЦИЯ О  РАНЕЕ ПРЕДЛОЖЕННЫХ ЗЕМЕЛЬНЫХ УЧАСТКАХ ДЛЯ РАЗМЕЩЕНИЯ УЧРЕЖДЕНИЙ СОЦИАЛЬНОГО ОБСЛУЖИВАНИЯ</vt:lpstr>
      <vt:lpstr>ИНФОРМАЦИЯ О РАНЕЕ ПРЕДЛОЖЕННЫХ ЗЕМЕЛЬНЫХ УЧАСТКАХ ДЛЯ РАЗМЕЩЕНИЯ УЧРЕЖДЕНИЙ СОЦИАЛЬНОГО ОБСЛУЖИВАНИЯ</vt:lpstr>
      <vt:lpstr>ИНФОРМАЦИЯ О  РАНЕЕ ПРЕДЛОЖЕННЫХ ЗЕМЕЛЬНЫХ УЧАСТКАХ ДЛЯ РАЗМЕЩЕНИЯ УЧРЕЖДЕНИЙ СОЦИАЛЬНОГО ОБСЛУЖИВАНИЯ (продолжение)</vt:lpstr>
      <vt:lpstr>ИНФОРМАЦИЯ О РАНЕЕ ПРЕДЛОЖЕННЫХ ЗЕМЕЛЬНЫХ УЧАСТКАХ ДЛЯ РАЗМЕЩЕНИЯ УЧРЕЖДЕНИЙ СОЦИАЛЬНОГО ОБСЛУЖИВАНИЯ (продолжение)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М.А. Тихомирова</cp:lastModifiedBy>
  <cp:revision>686</cp:revision>
  <cp:lastPrinted>2020-10-23T16:01:35Z</cp:lastPrinted>
  <dcterms:created xsi:type="dcterms:W3CDTF">2018-05-18T11:44:57Z</dcterms:created>
  <dcterms:modified xsi:type="dcterms:W3CDTF">2020-10-26T08:35:48Z</dcterms:modified>
</cp:coreProperties>
</file>