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</p:sldMasterIdLst>
  <p:notesMasterIdLst>
    <p:notesMasterId r:id="rId9"/>
  </p:notesMasterIdLst>
  <p:handoutMasterIdLst>
    <p:handoutMasterId r:id="rId10"/>
  </p:handoutMasterIdLst>
  <p:sldIdLst>
    <p:sldId id="256" r:id="rId2"/>
    <p:sldId id="377" r:id="rId3"/>
    <p:sldId id="378" r:id="rId4"/>
    <p:sldId id="381" r:id="rId5"/>
    <p:sldId id="387" r:id="rId6"/>
    <p:sldId id="379" r:id="rId7"/>
    <p:sldId id="382" r:id="rId8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5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4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3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2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4537" userDrawn="1">
          <p15:clr>
            <a:srgbClr val="A4A3A4"/>
          </p15:clr>
        </p15:guide>
        <p15:guide id="3" pos="3842" userDrawn="1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3403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45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99"/>
    <a:srgbClr val="66FFFF"/>
    <a:srgbClr val="66CCFF"/>
    <a:srgbClr val="660033"/>
    <a:srgbClr val="99FF99"/>
    <a:srgbClr val="CCECFF"/>
    <a:srgbClr val="FFCCFF"/>
    <a:srgbClr val="FFCCCC"/>
    <a:srgbClr val="FFFF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8407" autoAdjust="0"/>
  </p:normalViewPr>
  <p:slideViewPr>
    <p:cSldViewPr snapToGrid="0">
      <p:cViewPr varScale="1">
        <p:scale>
          <a:sx n="145" d="100"/>
          <a:sy n="145" d="100"/>
        </p:scale>
        <p:origin x="-798" y="-90"/>
      </p:cViewPr>
      <p:guideLst>
        <p:guide orient="horz" pos="2160"/>
        <p:guide orient="horz" pos="1620"/>
        <p:guide pos="4537"/>
        <p:guide pos="3842"/>
        <p:guide pos="3403"/>
        <p:guide pos="2882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045"/>
        <p:guide orient="horz" pos="3128"/>
        <p:guide pos="2160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52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2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3" y="4715479"/>
            <a:ext cx="5437510" cy="4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2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3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4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5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6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7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597823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1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120" indent="0" algn="ctr">
              <a:buNone/>
              <a:defRPr/>
            </a:lvl2pPr>
            <a:lvl3pPr marL="914240" indent="0" algn="ctr">
              <a:buNone/>
              <a:defRPr/>
            </a:lvl3pPr>
            <a:lvl4pPr marL="1371360" indent="0" algn="ctr">
              <a:buNone/>
              <a:defRPr/>
            </a:lvl4pPr>
            <a:lvl5pPr marL="1828480" indent="0" algn="ctr">
              <a:buNone/>
              <a:defRPr/>
            </a:lvl5pPr>
            <a:lvl6pPr marL="2285600" indent="0" algn="ctr">
              <a:buNone/>
              <a:defRPr/>
            </a:lvl6pPr>
            <a:lvl7pPr marL="2742720" indent="0" algn="ctr">
              <a:buNone/>
              <a:defRPr/>
            </a:lvl7pPr>
            <a:lvl8pPr marL="3199840" indent="0" algn="ctr">
              <a:buNone/>
              <a:defRPr/>
            </a:lvl8pPr>
            <a:lvl9pPr marL="365696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6B54-3F61-4CF3-851F-45A4696CD825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A351A-F371-47AF-9785-0FCCB56D184F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2" y="205983"/>
            <a:ext cx="6019799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EB4-3364-4EDC-98A3-D102395BB048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1E4B-0F5F-4665-A0CC-E8EC9D05916C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0" indent="0">
              <a:buNone/>
              <a:defRPr sz="1800"/>
            </a:lvl2pPr>
            <a:lvl3pPr marL="914240" indent="0">
              <a:buNone/>
              <a:defRPr sz="1600"/>
            </a:lvl3pPr>
            <a:lvl4pPr marL="1371360" indent="0">
              <a:buNone/>
              <a:defRPr sz="1400"/>
            </a:lvl4pPr>
            <a:lvl5pPr marL="1828480" indent="0">
              <a:buNone/>
              <a:defRPr sz="1400"/>
            </a:lvl5pPr>
            <a:lvl6pPr marL="2285600" indent="0">
              <a:buNone/>
              <a:defRPr sz="1400"/>
            </a:lvl6pPr>
            <a:lvl7pPr marL="2742720" indent="0">
              <a:buNone/>
              <a:defRPr sz="1400"/>
            </a:lvl7pPr>
            <a:lvl8pPr marL="3199840" indent="0">
              <a:buNone/>
              <a:defRPr sz="1400"/>
            </a:lvl8pPr>
            <a:lvl9pPr marL="365696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72FBE-A342-4B9F-ACD7-8E623D3FF5C9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F471-62BB-4333-B0E0-2BD9E107D6BC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9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9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74CBE-5DE3-4F2F-91A8-94E4C7AD8D73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3CD52-05CB-456F-8882-BE4010A6FA65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355C-F6E7-4FD8-9A2F-6DD7C60ED9C3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6BB-AB87-41B3-B427-1796E0875374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20" indent="0">
              <a:buNone/>
              <a:defRPr sz="2800"/>
            </a:lvl2pPr>
            <a:lvl3pPr marL="914240" indent="0">
              <a:buNone/>
              <a:defRPr sz="2400"/>
            </a:lvl3pPr>
            <a:lvl4pPr marL="1371360" indent="0">
              <a:buNone/>
              <a:defRPr sz="2000"/>
            </a:lvl4pPr>
            <a:lvl5pPr marL="1828480" indent="0">
              <a:buNone/>
              <a:defRPr sz="2000"/>
            </a:lvl5pPr>
            <a:lvl6pPr marL="2285600" indent="0">
              <a:buNone/>
              <a:defRPr sz="2000"/>
            </a:lvl6pPr>
            <a:lvl7pPr marL="2742720" indent="0">
              <a:buNone/>
              <a:defRPr sz="2000"/>
            </a:lvl7pPr>
            <a:lvl8pPr marL="3199840" indent="0">
              <a:buNone/>
              <a:defRPr sz="2000"/>
            </a:lvl8pPr>
            <a:lvl9pPr marL="365696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9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4F345-9577-456B-B059-CE763D107B2B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200153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683919"/>
            <a:ext cx="2133601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12D91F-81B4-4D99-94F5-BF96ABD3DFCC}" type="datetime1">
              <a:rPr lang="ru-RU" smtClean="0"/>
              <a:pPr>
                <a:defRPr/>
              </a:pPr>
              <a:t>22.07.2020</a:t>
            </a:fld>
            <a:endParaRPr lang="ru-RU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1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12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24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36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48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840" indent="-34284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800" indent="-22856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920" indent="-22856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040" indent="-22856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16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28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40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52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92261" y="262220"/>
            <a:ext cx="7978664" cy="72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ОТДЕЛ МОНИТОРИНГА ЗАКОНОДАТЕЛЬСТВА УПРАВЛЕНИЯ АППАРАТА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ПРАВИТЕЛЬСТВА ТВЕРСКОЙ ОБЛАСТИ ПО ВЗАИМОДЕЙСТВИЮ С ЗАКОНОДАТЕЛЬНЫМИ ОРГАНАМИ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Прямоугольник 13"/>
          <p:cNvSpPr>
            <a:spLocks noChangeArrowheads="1"/>
          </p:cNvSpPr>
          <p:nvPr/>
        </p:nvSpPr>
        <p:spPr bwMode="auto">
          <a:xfrm>
            <a:off x="1015479" y="3771691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700956" y="1060305"/>
            <a:ext cx="7742090" cy="268374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3000" b="1" dirty="0" smtClean="0"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buNone/>
            </a:pPr>
            <a:r>
              <a:rPr lang="ru-RU" sz="3000" b="1" dirty="0" smtClean="0">
                <a:latin typeface="Times New Roman"/>
                <a:cs typeface="Times New Roman"/>
              </a:rPr>
              <a:t>ВВЕДЕНИЕ В ДОЛЖНОСТЬ</a:t>
            </a:r>
            <a:r>
              <a:rPr lang="en-US" sz="3000" b="1" dirty="0" smtClean="0">
                <a:latin typeface="Times New Roman"/>
                <a:cs typeface="Times New Roman"/>
              </a:rPr>
              <a:t> </a:t>
            </a:r>
          </a:p>
          <a:p>
            <a:pPr algn="ctr">
              <a:spcBef>
                <a:spcPts val="0"/>
              </a:spcBef>
              <a:buNone/>
            </a:pPr>
            <a:endParaRPr lang="ru-RU" sz="27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53374" y="4355134"/>
            <a:ext cx="667220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</a:t>
            </a: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Тверь</a:t>
            </a: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" y="-781927"/>
            <a:ext cx="184682" cy="30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400" dirty="0"/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 ОСУЩЕСТВЛЕНИЕ МОНИТОРИНГА ИЗМЕНЕНИЙ ЗАКОНОДАТЕЛЬСТВА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9" name="Скругленный прямоугольник 28"/>
          <p:cNvSpPr/>
          <p:nvPr/>
        </p:nvSpPr>
        <p:spPr>
          <a:xfrm>
            <a:off x="907961" y="2539626"/>
            <a:ext cx="7682248" cy="220096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just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Проведение детального анализа каждого Федерального закона, Указа Президента РФ, постановлений Правительства РФ из составленных перечней с целью выявления: </a:t>
            </a:r>
          </a:p>
          <a:p>
            <a:pPr marL="285750" indent="-285750" algn="just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необходимости внесения изменений в региональное законодательство (изменений действующих, принятие новых, признание утратившими силу нормативных правовых актов Тверской области);</a:t>
            </a:r>
          </a:p>
          <a:p>
            <a:pPr marL="285750" indent="-285750" algn="just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возможности изменение регионального законодательства;</a:t>
            </a:r>
          </a:p>
          <a:p>
            <a:pPr marL="285750" indent="-285750" algn="just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необходимости выполнения рекомендованных мероприятий;</a:t>
            </a:r>
          </a:p>
          <a:p>
            <a:pPr marL="285750" indent="-285750" algn="just"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необходимости исполнения положений федеральных актов, напрямую регулирующих выполнение функций исполнительными органами государственной власти Тверской области. </a:t>
            </a: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91674" y="869418"/>
            <a:ext cx="7514822" cy="3818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Ежедневный мониторинг интернет-портала правовой информации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www.pravo.gov.ru</a:t>
            </a: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23871" y="1597509"/>
            <a:ext cx="7566338" cy="5381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Составление перечней Федеральных законов, Указов Президента РФ, постановлений Правительства РФ, затрагивающих компетенцию субъектов РФ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4343523" y="1284885"/>
            <a:ext cx="177571" cy="317355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низ 3"/>
          <p:cNvSpPr/>
          <p:nvPr/>
        </p:nvSpPr>
        <p:spPr>
          <a:xfrm>
            <a:off x="4333736" y="2189470"/>
            <a:ext cx="176388" cy="29241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945739" y="1270298"/>
            <a:ext cx="3018208" cy="1500921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необходимости изменения регионального законодательства (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изменений действующих, принятие новых, признание утратившими силу нормативных правовых актов Тверской области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3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2. ПОДГОТОВКА ПИСЕМ ПО ИТОГАМ ПРОВЕДЕНИЯ</a:t>
            </a: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МОНИТОРИНГА ЗАКОНОДАТЕЛЬСТВА</a:t>
            </a:r>
            <a:endParaRPr lang="ru-RU" sz="1800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066919" y="3126777"/>
            <a:ext cx="7660222" cy="13034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just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Направляется письмо в адрес Заместителя Председателя Правительства Тверской области – руководителя аппарата Правительства Тверской области с предложениями о необходимости (возможности) изменения регионального законодательства с приложением перечня нормативных правовых актов Тверской области, подлежащих принятию, изменению или признанию утратившими силу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137470" y="1447434"/>
            <a:ext cx="1791645" cy="105989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</a:t>
            </a: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возможности изменения 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регионального законодательства</a:t>
            </a:r>
            <a:endParaRPr lang="ru-RU" sz="1400" dirty="0"/>
          </a:p>
        </p:txBody>
      </p:sp>
      <p:sp>
        <p:nvSpPr>
          <p:cNvPr id="5" name="Стрелка вниз 4"/>
          <p:cNvSpPr/>
          <p:nvPr/>
        </p:nvSpPr>
        <p:spPr>
          <a:xfrm>
            <a:off x="2221392" y="2771219"/>
            <a:ext cx="199381" cy="32717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4934561" y="2554930"/>
            <a:ext cx="195034" cy="543459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02638" y="1270297"/>
            <a:ext cx="2624503" cy="1500922"/>
          </a:xfrm>
          <a:prstGeom prst="roundRect">
            <a:avLst>
              <a:gd name="adj" fmla="val 18902"/>
            </a:avLst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поручения (рекомендации) субъекту РФ выполнения каких-либо мероприятий либо принятия нормативных правовых актов Тверской области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232" y="2767429"/>
            <a:ext cx="262151" cy="353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ПОДГОТОВКА ПИСЕМ ПО ИТОГАМ ПРОВЕДЕНИЯ</a:t>
            </a:r>
          </a:p>
          <a:p>
            <a:pPr algn="ctr">
              <a:defRPr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МОНИТОРИНГА ЗАКОНОДАТЕЛЬСТВА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309896" y="2907847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4432309" y="2710641"/>
            <a:ext cx="249980" cy="5690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14235" y="3336052"/>
            <a:ext cx="7221991" cy="118536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Направляется письмо в адрес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руководителей ИОГВ Тверской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области </a:t>
            </a:r>
            <a:endPara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сведения и использования в работе.</a:t>
            </a:r>
            <a:endParaRPr lang="ru-RU" sz="16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27166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114236" y="1193706"/>
            <a:ext cx="7221990" cy="145494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случае, когда изменения регионального законодательства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требуется, но федеральный акт содержит положения напрямую регулирующие деятельность ИОГВ или исполнение ими своих функций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84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ФОРМИРОВАНИЕ ПЛАНА ЗАКОНОПРОЕКТНОЙ ДЕЯТЕЛЬНОСТИ НА ОЧЕРЕДНОЙ 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ГОД И ПЛАНА РАЗРАБОТКИ ПРОЕКТОВ ПРАВОВЫХ АКТОВ ТВЕРСКОЙ ОБЛАСТИ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9" name="Скругленный прямоугольник 28"/>
          <p:cNvSpPr/>
          <p:nvPr/>
        </p:nvSpPr>
        <p:spPr>
          <a:xfrm>
            <a:off x="922492" y="3376751"/>
            <a:ext cx="7682248" cy="142900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получении возражений от ИОГВ ТО о разработке необходимых НПА ТО. Инициируется проведение совещаний с участием заинтересованных лиц с целью выработки позиции по спорным вопросам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1" y="1348059"/>
            <a:ext cx="7697959" cy="193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4. ОСУЩЕСТВЛЕНИЕ ПРОДЛЕНИЯ И (ИЛИ) СНЯТИЯ С КОНТРОЛЯ СРОКОВ ПРИНЯТИЯ НПА ТО</a:t>
            </a:r>
          </a:p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309896" y="2907847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321972" y="942366"/>
            <a:ext cx="7160366" cy="152016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случае обращения ИОГВ ТО о продлении и (или) снятия с контроля сроков принятия НПА ТО осуществляется рассмотрение указанных обращений по существу и подготавливается письмо на имя заместителя Председателя Правительства Тверской области – руководителя аппарата Тверской области 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293711" y="3020430"/>
            <a:ext cx="3216190" cy="151354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 продлении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(или) снятия с контроля сроков принятия НПА ТО</a:t>
            </a:r>
            <a:endPara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789135" y="3052585"/>
            <a:ext cx="3693203" cy="144923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 отказе в продлении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(или)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снятии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контроля сроков принятия НПА ТО</a:t>
            </a:r>
            <a:endPara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2530069" y="2462530"/>
            <a:ext cx="254382" cy="549235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6324844" y="2464282"/>
            <a:ext cx="254382" cy="55614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8"/>
            <a:ext cx="7920318" cy="81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. ПОДГОТОВКА ОПЕРАТИВНОЙ ИНФОРМАЦИИ О ПРИНЯТИЙ НАИБОЛЕЕ ВАЖНЫХ ПРАВОВЫХ АКТОВ ФЕДЕРАЛЬНОГО ЗАКОНОДАТЕЛЬСТВА</a:t>
            </a: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309896" y="2907847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9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293711" y="1561875"/>
            <a:ext cx="7377453" cy="142883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u="sng" dirty="0" smtClean="0">
              <a:solidFill>
                <a:schemeClr val="tx1"/>
              </a:solidFill>
            </a:endParaRPr>
          </a:p>
          <a:p>
            <a:pPr algn="ctr"/>
            <a:endParaRPr lang="ru-RU" sz="1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итогам осуществления мониторинга изменений федерального законодательства еженедельно готовится информационная справка о наиболее важных изменениях федерального законодательства, затрагивающих интересы Тверской области</a:t>
            </a: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7141</TotalTime>
  <Words>447</Words>
  <Application>Microsoft Office PowerPoint</Application>
  <PresentationFormat>Экран (16:9)</PresentationFormat>
  <Paragraphs>104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1_Оформление по умолчанию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RogoshkinaOV</cp:lastModifiedBy>
  <cp:revision>791</cp:revision>
  <cp:lastPrinted>2020-07-22T13:52:37Z</cp:lastPrinted>
  <dcterms:created xsi:type="dcterms:W3CDTF">2008-10-17T07:39:58Z</dcterms:created>
  <dcterms:modified xsi:type="dcterms:W3CDTF">2020-07-22T14:47:22Z</dcterms:modified>
</cp:coreProperties>
</file>