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8" r:id="rId3"/>
    <p:sldId id="377" r:id="rId4"/>
    <p:sldId id="378" r:id="rId5"/>
    <p:sldId id="381" r:id="rId6"/>
    <p:sldId id="379" r:id="rId7"/>
    <p:sldId id="393" r:id="rId8"/>
    <p:sldId id="382" r:id="rId9"/>
    <p:sldId id="389" r:id="rId10"/>
    <p:sldId id="392" r:id="rId11"/>
    <p:sldId id="391" r:id="rId12"/>
    <p:sldId id="390" r:id="rId13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5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4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3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2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4537" userDrawn="1">
          <p15:clr>
            <a:srgbClr val="A4A3A4"/>
          </p15:clr>
        </p15:guide>
        <p15:guide id="3" pos="3842" userDrawn="1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3403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5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0033"/>
    <a:srgbClr val="FFCC99"/>
    <a:srgbClr val="66FFFF"/>
    <a:srgbClr val="66CCFF"/>
    <a:srgbClr val="99FF99"/>
    <a:srgbClr val="CCECFF"/>
    <a:srgbClr val="FFCCFF"/>
    <a:srgbClr val="FFCCCC"/>
    <a:srgbClr val="FFFFCC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8407" autoAdjust="0"/>
  </p:normalViewPr>
  <p:slideViewPr>
    <p:cSldViewPr snapToGrid="0">
      <p:cViewPr varScale="1">
        <p:scale>
          <a:sx n="153" d="100"/>
          <a:sy n="153" d="100"/>
        </p:scale>
        <p:origin x="-642" y="-90"/>
      </p:cViewPr>
      <p:guideLst>
        <p:guide orient="horz" pos="2160"/>
        <p:guide orient="horz" pos="1620"/>
        <p:guide pos="4537"/>
        <p:guide pos="3842"/>
        <p:guide pos="3403"/>
        <p:guide pos="2882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045"/>
        <p:guide orient="horz" pos="3128"/>
        <p:guide pos="2160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52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2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3" y="4715479"/>
            <a:ext cx="5437510" cy="4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3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4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5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6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8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597823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1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120" indent="0" algn="ctr">
              <a:buNone/>
              <a:defRPr/>
            </a:lvl2pPr>
            <a:lvl3pPr marL="914240" indent="0" algn="ctr">
              <a:buNone/>
              <a:defRPr/>
            </a:lvl3pPr>
            <a:lvl4pPr marL="1371360" indent="0" algn="ctr">
              <a:buNone/>
              <a:defRPr/>
            </a:lvl4pPr>
            <a:lvl5pPr marL="1828480" indent="0" algn="ctr">
              <a:buNone/>
              <a:defRPr/>
            </a:lvl5pPr>
            <a:lvl6pPr marL="2285600" indent="0" algn="ctr">
              <a:buNone/>
              <a:defRPr/>
            </a:lvl6pPr>
            <a:lvl7pPr marL="2742720" indent="0" algn="ctr">
              <a:buNone/>
              <a:defRPr/>
            </a:lvl7pPr>
            <a:lvl8pPr marL="3199840" indent="0" algn="ctr">
              <a:buNone/>
              <a:defRPr/>
            </a:lvl8pPr>
            <a:lvl9pPr marL="365696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6B54-3F61-4CF3-851F-45A4696CD825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A351A-F371-47AF-9785-0FCCB56D184F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2" y="205983"/>
            <a:ext cx="6019799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EB4-3364-4EDC-98A3-D102395BB048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1E4B-0F5F-4665-A0CC-E8EC9D05916C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0" indent="0">
              <a:buNone/>
              <a:defRPr sz="1800"/>
            </a:lvl2pPr>
            <a:lvl3pPr marL="914240" indent="0">
              <a:buNone/>
              <a:defRPr sz="1600"/>
            </a:lvl3pPr>
            <a:lvl4pPr marL="1371360" indent="0">
              <a:buNone/>
              <a:defRPr sz="1400"/>
            </a:lvl4pPr>
            <a:lvl5pPr marL="1828480" indent="0">
              <a:buNone/>
              <a:defRPr sz="1400"/>
            </a:lvl5pPr>
            <a:lvl6pPr marL="2285600" indent="0">
              <a:buNone/>
              <a:defRPr sz="1400"/>
            </a:lvl6pPr>
            <a:lvl7pPr marL="2742720" indent="0">
              <a:buNone/>
              <a:defRPr sz="1400"/>
            </a:lvl7pPr>
            <a:lvl8pPr marL="3199840" indent="0">
              <a:buNone/>
              <a:defRPr sz="1400"/>
            </a:lvl8pPr>
            <a:lvl9pPr marL="365696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72FBE-A342-4B9F-ACD7-8E623D3FF5C9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F471-62BB-4333-B0E0-2BD9E107D6BC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9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9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74CBE-5DE3-4F2F-91A8-94E4C7AD8D73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3CD52-05CB-456F-8882-BE4010A6FA65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355C-F6E7-4FD8-9A2F-6DD7C60ED9C3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5" name="Рисунок 1"/>
          <p:cNvPicPr>
            <a:picLocks noChangeAspect="1" noChangeArrowheads="1"/>
          </p:cNvPicPr>
          <p:nvPr userDrawn="1"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6BB-AB87-41B3-B427-1796E0875374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20" indent="0">
              <a:buNone/>
              <a:defRPr sz="2800"/>
            </a:lvl2pPr>
            <a:lvl3pPr marL="914240" indent="0">
              <a:buNone/>
              <a:defRPr sz="2400"/>
            </a:lvl3pPr>
            <a:lvl4pPr marL="1371360" indent="0">
              <a:buNone/>
              <a:defRPr sz="2000"/>
            </a:lvl4pPr>
            <a:lvl5pPr marL="1828480" indent="0">
              <a:buNone/>
              <a:defRPr sz="2000"/>
            </a:lvl5pPr>
            <a:lvl6pPr marL="2285600" indent="0">
              <a:buNone/>
              <a:defRPr sz="2000"/>
            </a:lvl6pPr>
            <a:lvl7pPr marL="2742720" indent="0">
              <a:buNone/>
              <a:defRPr sz="2000"/>
            </a:lvl7pPr>
            <a:lvl8pPr marL="3199840" indent="0">
              <a:buNone/>
              <a:defRPr sz="2000"/>
            </a:lvl8pPr>
            <a:lvl9pPr marL="365696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9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4F345-9577-456B-B059-CE763D107B2B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200153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683919"/>
            <a:ext cx="2133601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12D91F-81B4-4D99-94F5-BF96ABD3DFCC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1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12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24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36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48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840" indent="-34284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800" indent="-22856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920" indent="-22856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040" indent="-22856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16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28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40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52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92261" y="262220"/>
            <a:ext cx="7978664" cy="110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ОТДЕЛ МОНИТОРИНГА ЗАКОНОДАТЕЛЬСТВА 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УПРАВЛЕНИЯ АППАРАТА ПРАВИТЕЛЬСТВА ТВЕРСКОЙ ОБЛАСТИ 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 ВЗАИМОДЕЙСТВИЮ С ЗАКОНОДАТЕЛЬНЫМИ ОРГАНАМИ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Прямоугольник 13"/>
          <p:cNvSpPr>
            <a:spLocks noChangeArrowheads="1"/>
          </p:cNvSpPr>
          <p:nvPr/>
        </p:nvSpPr>
        <p:spPr bwMode="auto">
          <a:xfrm>
            <a:off x="1015479" y="3771691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700956" y="1060305"/>
            <a:ext cx="7742090" cy="268374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3000" b="1" dirty="0" smtClean="0"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buNone/>
            </a:pPr>
            <a:r>
              <a:rPr lang="ru-RU" sz="3000" b="1" dirty="0" smtClean="0">
                <a:latin typeface="Times New Roman"/>
                <a:cs typeface="Times New Roman"/>
              </a:rPr>
              <a:t>ВВЕДЕНИЕ В ДОЛЖНОСТЬ</a:t>
            </a:r>
            <a:r>
              <a:rPr lang="en-US" sz="3000" b="1" dirty="0" smtClean="0">
                <a:latin typeface="Times New Roman"/>
                <a:cs typeface="Times New Roman"/>
              </a:rPr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ru-RU" sz="3000" b="1" dirty="0" smtClean="0">
                <a:latin typeface="Times New Roman"/>
                <a:cs typeface="Times New Roman"/>
              </a:rPr>
              <a:t>НАЧАЛЬНИК ОТДЕЛА</a:t>
            </a:r>
            <a:endParaRPr lang="ru-RU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27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53374" y="4355134"/>
            <a:ext cx="667220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</a:t>
            </a: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Тверь</a:t>
            </a: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" y="-781927"/>
            <a:ext cx="184682" cy="30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400" dirty="0"/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099" y="205979"/>
            <a:ext cx="7886701" cy="1327546"/>
          </a:xfrm>
        </p:spPr>
        <p:txBody>
          <a:bodyPr/>
          <a:lstStyle/>
          <a:p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4.ПОДГОТОВКА ИНФОРМАЦИИ ПОЛПРЕДУ В ЦФО О ПРИНЯТЫХ РЕШЕНИЯХ ФЕДЕРАЛЬНЫХ ОРГАНОВ ИСПОЛНИТЕЛЬНОЙ ВЛАСТИ, ЗАТРАГИВАЮЩИХ ИНТЕРЕСЫ  ТВЕРСКОЙ ОБЛАСТИ </a:t>
            </a:r>
            <a:b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rgbClr val="66003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52260" y="236352"/>
            <a:ext cx="540000" cy="664860"/>
          </a:xfrm>
          <a:prstGeom prst="rect">
            <a:avLst/>
          </a:prstGeom>
          <a:noFill/>
        </p:spPr>
      </p:pic>
      <p:sp>
        <p:nvSpPr>
          <p:cNvPr id="7" name="Скругленный прямоугольник 6"/>
          <p:cNvSpPr/>
          <p:nvPr/>
        </p:nvSpPr>
        <p:spPr>
          <a:xfrm>
            <a:off x="1088768" y="1420536"/>
            <a:ext cx="7377453" cy="7290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Направление в ИОГВ запросов информации о принятых решениях федеральных органов исполнительной власти, затрагивающих интересы ТО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79243" y="2514599"/>
            <a:ext cx="7377453" cy="53985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Обобщение поступившей информации от ИОГВ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79243" y="3476624"/>
            <a:ext cx="7377453" cy="53985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сводной информации Полпреду в ЦФО (2 раза в год – до 15 июня и до 15 декабря) 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4469806" y="2143126"/>
            <a:ext cx="206969" cy="39052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460281" y="3095626"/>
            <a:ext cx="206969" cy="39052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1525" y="205979"/>
            <a:ext cx="7915276" cy="857250"/>
          </a:xfrm>
        </p:spPr>
        <p:txBody>
          <a:bodyPr/>
          <a:lstStyle/>
          <a:p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5.УЧАСТИЕ В ПОДГОТОВКЕ ОТЗЫВОВ ПРАВИТЕЛЬСТВА ТО НА ПРОЕКТЫ ФЕДЕРАЛЬНЫХ ЗАКОНОВ </a:t>
            </a:r>
            <a:b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52260" y="236352"/>
            <a:ext cx="540000" cy="664860"/>
          </a:xfrm>
          <a:prstGeom prst="rect">
            <a:avLst/>
          </a:prstGeom>
          <a:noFill/>
        </p:spPr>
      </p:pic>
      <p:sp>
        <p:nvSpPr>
          <p:cNvPr id="7" name="Скругленный прямоугольник 6"/>
          <p:cNvSpPr/>
          <p:nvPr/>
        </p:nvSpPr>
        <p:spPr>
          <a:xfrm>
            <a:off x="1088768" y="1420536"/>
            <a:ext cx="7377453" cy="7290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Направление в ИОГВ в соответствии со сферой ведения проектов федеральных законов, поступивших из Госдумы, для подготовки проектов отзывов Правительства ТО  или осуществление подготовки проектов отзывов Правительства ТО в отделе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69718" y="2620686"/>
            <a:ext cx="7377453" cy="7290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Согласование проектов отзывов Правительства ТО на проекты федеральных законов, поступивших из Госдумы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64968" y="3830361"/>
            <a:ext cx="7377453" cy="7290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Представление проектов отзывов Правительства ТО на подпись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руководителю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аппарата ТО (при подготовке проекта отзыва непосредственно в отделе)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4403131" y="2171701"/>
            <a:ext cx="206969" cy="39052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441231" y="3419476"/>
            <a:ext cx="206969" cy="39052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575" y="205979"/>
            <a:ext cx="7896226" cy="857250"/>
          </a:xfrm>
        </p:spPr>
        <p:txBody>
          <a:bodyPr/>
          <a:lstStyle/>
          <a:p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6.РАССМОТРЕНИЕ ОБРАЩЕНИЙ ОРГАНИЗАЦИЙ И ГРАЖДАН ПО ВОПРОСАМ, ОТНЕСЕННЫМ К КОМПЕТЕНЦИИ УПРАВЛЕНИЯ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52260" y="236352"/>
            <a:ext cx="540000" cy="664860"/>
          </a:xfrm>
          <a:prstGeom prst="rect">
            <a:avLst/>
          </a:prstGeom>
          <a:noFill/>
        </p:spPr>
      </p:pic>
      <p:sp>
        <p:nvSpPr>
          <p:cNvPr id="6" name="Скругленный прямоугольник 5"/>
          <p:cNvSpPr/>
          <p:nvPr/>
        </p:nvSpPr>
        <p:spPr>
          <a:xfrm>
            <a:off x="1088768" y="1420536"/>
            <a:ext cx="7377453" cy="7290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Изучение обращения по существу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69718" y="2544486"/>
            <a:ext cx="7377453" cy="7290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законодательства по вопросам, содержащимся в обращении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69718" y="3687486"/>
            <a:ext cx="7377453" cy="7290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и направление (или согласование) ответа по обращению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4403131" y="2171701"/>
            <a:ext cx="206969" cy="39052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4441231" y="3267076"/>
            <a:ext cx="206969" cy="39052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3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8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1. ОРГАНИЗАЦИЯ РАБОТЫ ОТДЕЛА ПО СЛЕДУЮЩИМ НАПРАВЛЕНИЯМ:    </a:t>
            </a:r>
            <a:endParaRPr lang="ru-RU" sz="1800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одержимое 9"/>
          <p:cNvSpPr txBox="1">
            <a:spLocks/>
          </p:cNvSpPr>
          <p:nvPr/>
        </p:nvSpPr>
        <p:spPr bwMode="auto">
          <a:xfrm>
            <a:off x="457201" y="1209678"/>
            <a:ext cx="8220074" cy="1133472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342840" marR="0" lvl="0" indent="-34284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840" marR="0" lvl="0" indent="-34284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840" marR="0" lvl="0" indent="-34284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ru-RU" sz="12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840" marR="0" lvl="0" indent="-34284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Организация и осуществление мониторинга изменений законодательства</a:t>
            </a:r>
            <a:r>
              <a: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marL="342840" marR="0" lvl="0" indent="-34284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1200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электронное информирование об изменении федерального законодательства</a:t>
            </a: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840" indent="-342840" algn="ctr" eaLnBrk="0" hangingPunct="0">
              <a:spcBef>
                <a:spcPct val="20000"/>
              </a:spcBef>
              <a:buFontTx/>
              <a:buChar char="-"/>
            </a:pP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писем по итогам проведения мониторинга изменений законодательства </a:t>
            </a:r>
          </a:p>
          <a:p>
            <a:pPr marL="342840" indent="-342840" algn="ctr" eaLnBrk="0" hangingPunct="0">
              <a:spcBef>
                <a:spcPct val="20000"/>
              </a:spcBef>
              <a:buFontTx/>
              <a:buChar char="-"/>
            </a:pPr>
            <a:r>
              <a:rPr lang="ru-RU" sz="12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осуществление продления и (или) снятия с контроля сроков принятия проектов ПА ТО</a:t>
            </a:r>
          </a:p>
          <a:p>
            <a:pPr marL="342840" indent="-342840" algn="ctr" eaLnBrk="0" hangingPunct="0">
              <a:spcBef>
                <a:spcPct val="20000"/>
              </a:spcBef>
              <a:buFontTx/>
              <a:buChar char="-"/>
            </a:pPr>
            <a:r>
              <a:rPr lang="ru-RU" sz="12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подготовка информации о мониторинге изменений федерального законодательства для Губернатора еженедельно</a:t>
            </a:r>
          </a:p>
          <a:p>
            <a:pPr marL="342840" indent="-342840" algn="ctr" eaLnBrk="0" hangingPunct="0">
              <a:spcBef>
                <a:spcPct val="20000"/>
              </a:spcBef>
              <a:buFontTx/>
              <a:buChar char="•"/>
            </a:pP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840" marR="0" lvl="0" indent="-34284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840" marR="0" lvl="0" indent="-34284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Содержимое 9"/>
          <p:cNvSpPr txBox="1">
            <a:spLocks/>
          </p:cNvSpPr>
          <p:nvPr/>
        </p:nvSpPr>
        <p:spPr bwMode="auto">
          <a:xfrm>
            <a:off x="476251" y="2428878"/>
            <a:ext cx="8220074" cy="314322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342840" lvl="0" indent="-342840" algn="ctr" eaLnBrk="0" hangingPunct="0">
              <a:spcBef>
                <a:spcPct val="20000"/>
              </a:spcBef>
              <a:buFontTx/>
              <a:buChar char="•"/>
            </a:pPr>
            <a:r>
              <a:rPr lang="ru-RU" sz="1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организация мониторинга правоприменения и подготовка сводного доклада о его результатах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одержимое 9"/>
          <p:cNvSpPr txBox="1">
            <a:spLocks/>
          </p:cNvSpPr>
          <p:nvPr/>
        </p:nvSpPr>
        <p:spPr bwMode="auto">
          <a:xfrm>
            <a:off x="495301" y="2819400"/>
            <a:ext cx="8220074" cy="466726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342840" marR="0" lvl="0" indent="-34284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840" lvl="0" indent="-342840" algn="ctr" eaLnBrk="0" hangingPunct="0">
              <a:spcBef>
                <a:spcPct val="20000"/>
              </a:spcBef>
              <a:buFontTx/>
              <a:buChar char="•"/>
            </a:pPr>
            <a:r>
              <a:rPr lang="ru-RU" sz="1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подготовка информации Полпреду в ЦФО о возникновении разногласий с федеральными органами государственной власти, требующих его участия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840" marR="0" lvl="0" indent="-34284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Содержимое 9"/>
          <p:cNvSpPr txBox="1">
            <a:spLocks/>
          </p:cNvSpPr>
          <p:nvPr/>
        </p:nvSpPr>
        <p:spPr bwMode="auto">
          <a:xfrm>
            <a:off x="495301" y="3333753"/>
            <a:ext cx="8220074" cy="523872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342840" lvl="0" indent="-342840" algn="ctr" eaLnBrk="0" hangingPunct="0">
              <a:spcBef>
                <a:spcPct val="20000"/>
              </a:spcBef>
              <a:buFontTx/>
              <a:buChar char="•"/>
            </a:pPr>
            <a:r>
              <a:rPr lang="ru-RU" sz="1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подготовка информации Полпреду в ЦФО о принятых решениях федеральных органов исполнительной власти, затрагивающих интересы Тверской области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Содержимое 9"/>
          <p:cNvSpPr txBox="1">
            <a:spLocks/>
          </p:cNvSpPr>
          <p:nvPr/>
        </p:nvSpPr>
        <p:spPr bwMode="auto">
          <a:xfrm>
            <a:off x="504826" y="3943353"/>
            <a:ext cx="8220074" cy="295272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342840" lvl="0" indent="-342840" algn="ctr" eaLnBrk="0" hangingPunct="0">
              <a:spcBef>
                <a:spcPct val="20000"/>
              </a:spcBef>
              <a:buFontTx/>
              <a:buChar char="•"/>
            </a:pPr>
            <a:r>
              <a:rPr lang="ru-RU" sz="1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организация и участие в подготовке отзывов Правительства ТО на проекты федеральных законов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одержимое 9"/>
          <p:cNvSpPr txBox="1">
            <a:spLocks/>
          </p:cNvSpPr>
          <p:nvPr/>
        </p:nvSpPr>
        <p:spPr bwMode="auto">
          <a:xfrm>
            <a:off x="523876" y="4314828"/>
            <a:ext cx="8220074" cy="428622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342840" lvl="0" indent="-342840" algn="ctr" eaLnBrk="0" hangingPunct="0">
              <a:spcBef>
                <a:spcPct val="20000"/>
              </a:spcBef>
              <a:buFontTx/>
              <a:buChar char="•"/>
            </a:pPr>
            <a:r>
              <a:rPr lang="ru-RU" sz="1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рассмотрение обращений организаций и граждан  по  вопросам, отнесенным  к  компетенции  управления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366994"/>
            <a:ext cx="7920318" cy="89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marL="342900" indent="-342900" algn="ctr">
              <a:buAutoNum type="arabicPeriod"/>
              <a:defRPr/>
            </a:pPr>
            <a:r>
              <a:rPr lang="ru-RU" sz="1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 ОСУЩЕСТВЛЕНИЕ МОНИТОРИНГА ИЗМЕНЕНИЙ ЗАКОНОДАТЕЛЬСТВА</a:t>
            </a:r>
          </a:p>
          <a:p>
            <a:pPr marL="342900" indent="-342900" algn="ctr">
              <a:defRPr/>
            </a:pPr>
            <a:r>
              <a:rPr lang="ru-RU" sz="1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Электронное информирование об изменении федерального законодательства 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8"/>
            <a:ext cx="6863041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477531" y="10889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9" name="Скругленный прямоугольник 28"/>
          <p:cNvSpPr/>
          <p:nvPr/>
        </p:nvSpPr>
        <p:spPr>
          <a:xfrm>
            <a:off x="907961" y="4149352"/>
            <a:ext cx="7682248" cy="60362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just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Электронное информирование зампредов, руководителей ИОГВ, руководителей структурных подразделений аппарата ПТО в соответствии со сферой деятельности </a:t>
            </a: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6898" y="1421868"/>
            <a:ext cx="7637977" cy="3818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Ежедневный мониторинг интернет-портала правовой информации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www.pravo.gov.ru</a:t>
            </a: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90521" y="3000375"/>
            <a:ext cx="7710554" cy="86677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Составление перечней принятых  федеральных законов, указов Президента РФ, постановлений Правительства РФ,  направляемых по системе электронного оборота зампредам, руководителям ИОГВ, руководителям структурных подразделений аппарата ПТО в соответствии со сферой деятельности 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4448298" y="1837335"/>
            <a:ext cx="171327" cy="239115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низ 3"/>
          <p:cNvSpPr/>
          <p:nvPr/>
        </p:nvSpPr>
        <p:spPr>
          <a:xfrm>
            <a:off x="4448036" y="2713345"/>
            <a:ext cx="176388" cy="29241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69861" y="2111002"/>
            <a:ext cx="7682248" cy="60362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Проведение  анализа  опубликованных федеральных законов, указов Президента РФ, постановлений Правительства РФ</a:t>
            </a:r>
          </a:p>
        </p:txBody>
      </p:sp>
      <p:sp>
        <p:nvSpPr>
          <p:cNvPr id="14" name="Стрелка вниз 13"/>
          <p:cNvSpPr/>
          <p:nvPr/>
        </p:nvSpPr>
        <p:spPr>
          <a:xfrm>
            <a:off x="4448298" y="3894735"/>
            <a:ext cx="171327" cy="239115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945739" y="1270298"/>
            <a:ext cx="3018208" cy="150092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необходимости изменения регионального законодательства (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изменений действующих, принятие новых, признание утратившими силу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НПА ТО)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3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1.2. Подготовка писем по итогам проведения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мониторинга законодательства</a:t>
            </a:r>
            <a:endParaRPr lang="ru-RU" sz="1800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066919" y="3126777"/>
            <a:ext cx="7660222" cy="13034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just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Направляется письмо в адрес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руководителя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аппарата Правительства Тверской области с предложениями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 изменении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регионального законодательства с приложением перечня НПА ТО, подлежащих принятию, изменению или признанию утратившими силу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137470" y="1270297"/>
            <a:ext cx="1791645" cy="1497132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возможности изменения 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регионального законодательства</a:t>
            </a:r>
            <a:endParaRPr lang="ru-RU" sz="1400" dirty="0"/>
          </a:p>
        </p:txBody>
      </p:sp>
      <p:sp>
        <p:nvSpPr>
          <p:cNvPr id="5" name="Стрелка вниз 4"/>
          <p:cNvSpPr/>
          <p:nvPr/>
        </p:nvSpPr>
        <p:spPr>
          <a:xfrm>
            <a:off x="2221392" y="2771219"/>
            <a:ext cx="199381" cy="32717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4934561" y="2767429"/>
            <a:ext cx="201204" cy="33096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02638" y="1270297"/>
            <a:ext cx="2624503" cy="1500922"/>
          </a:xfrm>
          <a:prstGeom prst="roundRect">
            <a:avLst>
              <a:gd name="adj" fmla="val 18902"/>
            </a:avLst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поручения (рекомендации) субъекту РФ выполнения каких-либо мероприятий либо принятия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НПА ТО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232" y="2767429"/>
            <a:ext cx="262151" cy="353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1.2. Подготовка писем по итогам проведения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мониторинга законодательства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309896" y="2907847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4432309" y="2710641"/>
            <a:ext cx="249980" cy="5690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14235" y="3336052"/>
            <a:ext cx="7221991" cy="118536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Направляется письмо в адрес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руководителей ИОГВ ТО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сведения и использования в работе.</a:t>
            </a:r>
            <a:endParaRPr lang="ru-RU" sz="16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27166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114236" y="1193706"/>
            <a:ext cx="7221990" cy="145494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случае, когда изменения регионального законодательства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требуется, но федеральный акт содержит положения напрямую регулирующие деятельность ИОГВ ТО или исполнение ими своих функций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1.3. Осуществление продления и (или) снятия с контроля сроков принятия проекта па то</a:t>
            </a:r>
          </a:p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309896" y="2907847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321972" y="942366"/>
            <a:ext cx="7160366" cy="152016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случае обращения ИОГВ ТО о продлении и (или) снятия с контроля сроков принятия ПА ТО осуществляется рассмотрение указанных обращений по существу и подготавливается письмо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руководителю аппарата Правительства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 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293711" y="3020430"/>
            <a:ext cx="3216190" cy="151354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 продлении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(или)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снятии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контроля сроков принятия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789135" y="3052585"/>
            <a:ext cx="3693203" cy="144923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 отказе в продлении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(или)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снятии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контроля сроков принятия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2530069" y="2462530"/>
            <a:ext cx="254382" cy="549235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6324844" y="2464282"/>
            <a:ext cx="254382" cy="55614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1.4. Подготовка информации о мониторинге изменений федерального законодательства для Губернатора </a:t>
            </a:r>
          </a:p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86898" y="1421868"/>
            <a:ext cx="7637977" cy="62600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принятых за неделю федеральных законов, указов Президента РФ, постановлений Правительства РФ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58323" y="2326743"/>
            <a:ext cx="7637977" cy="68315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информационной справки о мониторинге изменений федерального законодательства для Губернатора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15473" y="3298293"/>
            <a:ext cx="7637977" cy="48313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Направление информационной справки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докладчику на </a:t>
            </a:r>
            <a:r>
              <a:rPr lang="ru-RU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оргсовещании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4467836" y="2986504"/>
            <a:ext cx="201204" cy="33096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448786" y="2072104"/>
            <a:ext cx="201204" cy="33096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8"/>
            <a:ext cx="7920318" cy="81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lvl="0"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2. ОРГАНИЗАЦИЯ МОНИТОРИНГА ПРАВОПРИМЕНЕНИЯ И ПОДГОТОВКА СВОДНОГО ДОКЛАДА О ЕГО РЕЗУЛЬТАТАХ</a:t>
            </a:r>
            <a:endParaRPr lang="ru-RU" sz="1800" kern="0" dirty="0" smtClean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309896" y="2907847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156059" y="551483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36393" y="1001436"/>
            <a:ext cx="7377453" cy="7290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Направление в ответственные ИОГВ информации о необходимости проведения мониторинга правоприменения соответствующей отрасли (</a:t>
            </a:r>
            <a:r>
              <a:rPr lang="ru-RU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подотрасли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права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16729" y="2112481"/>
            <a:ext cx="7377453" cy="5618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Изучение и анализ поступившей из ИОГВ для обобщения информации о мониторинге правоприменения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97065" y="3017049"/>
            <a:ext cx="7377453" cy="54222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Изучение открытых источников информации для подготовки доклада о мониторинге правоприменения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97065" y="3921615"/>
            <a:ext cx="7377453" cy="7290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проекта доклада Правительства ТО  о мониторинге правоприменения  в Минюст России (ежегодно до 1 июня)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4526956" y="1827503"/>
            <a:ext cx="171327" cy="239115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4482711" y="2736987"/>
            <a:ext cx="171327" cy="239115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4448298" y="3636638"/>
            <a:ext cx="171327" cy="239115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5799" y="205979"/>
            <a:ext cx="8001001" cy="857250"/>
          </a:xfrm>
        </p:spPr>
        <p:txBody>
          <a:bodyPr/>
          <a:lstStyle/>
          <a:p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3. ПОДГОТОВКА ИНФОРМАЦИИ ПОЛПРЕДУ В ЦФО О ВОЗНИКНОВЕНИИ РАЗНОГЛАСИЙ С ФЕДЕРАЛЬНЫМИ ОРГАНАМИ ГОСУДАРСТВЕННОЙ ВЛАСТИ, ТРЕБУЮЩИХ ЕГО УЧАСТИЯ</a:t>
            </a:r>
            <a:endParaRPr lang="ru-RU" sz="1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88768" y="1420536"/>
            <a:ext cx="7377453" cy="7290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Направление в ИОГВ запросов информации об  имеющихся случаях возникновения разногласий с федеральными органами государственной власти, требующих участия Полпреда в ЦФО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60193" y="2600325"/>
            <a:ext cx="7377453" cy="49222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Обобщение поступившей информации от ИОГВ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60193" y="3533774"/>
            <a:ext cx="7377453" cy="52080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сводной информации Полпреду в ЦФО (ежегодно до 15 декабря) 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4460281" y="2209801"/>
            <a:ext cx="206969" cy="39052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4431707" y="3086100"/>
            <a:ext cx="226018" cy="409575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52260" y="236352"/>
            <a:ext cx="540000" cy="66486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7341</TotalTime>
  <Words>785</Words>
  <Application>Microsoft Office PowerPoint</Application>
  <PresentationFormat>Экран (16:9)</PresentationFormat>
  <Paragraphs>263</Paragraphs>
  <Slides>12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1_Оформление по умолчанию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3. ПОДГОТОВКА ИНФОРМАЦИИ ПОЛПРЕДУ В ЦФО О ВОЗНИКНОВЕНИИ РАЗНОГЛАСИЙ С ФЕДЕРАЛЬНЫМИ ОРГАНАМИ ГОСУДАРСТВЕННОЙ ВЛАСТИ, ТРЕБУЮЩИХ ЕГО УЧАСТИЯ</vt:lpstr>
      <vt:lpstr>4.ПОДГОТОВКА ИНФОРМАЦИИ ПОЛПРЕДУ В ЦФО О ПРИНЯТЫХ РЕШЕНИЯХ ФЕДЕРАЛЬНЫХ ОРГАНОВ ИСПОЛНИТЕЛЬНОЙ ВЛАСТИ, ЗАТРАГИВАЮЩИХ ИНТЕРЕСЫ  ТВЕРСКОЙ ОБЛАСТИ  </vt:lpstr>
      <vt:lpstr>5.УЧАСТИЕ В ПОДГОТОВКЕ ОТЗЫВОВ ПРАВИТЕЛЬСТВА ТО НА ПРОЕКТЫ ФЕДЕРАЛЬНЫХ ЗАКОНОВ  </vt:lpstr>
      <vt:lpstr>6.РАССМОТРЕНИЕ ОБРАЩЕНИЙ ОРГАНИЗАЦИЙ И ГРАЖДАН ПО ВОПРОСАМ, ОТНЕСЕННЫМ К КОМПЕТЕНЦИИ УПРАВЛЕНИЯ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nima</cp:lastModifiedBy>
  <cp:revision>822</cp:revision>
  <cp:lastPrinted>2020-07-22T13:52:37Z</cp:lastPrinted>
  <dcterms:created xsi:type="dcterms:W3CDTF">2008-10-17T07:39:58Z</dcterms:created>
  <dcterms:modified xsi:type="dcterms:W3CDTF">2020-10-29T13:24:31Z</dcterms:modified>
</cp:coreProperties>
</file>