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50" r:id="rId1"/>
  </p:sldMasterIdLst>
  <p:notesMasterIdLst>
    <p:notesMasterId r:id="rId6"/>
  </p:notesMasterIdLst>
  <p:handoutMasterIdLst>
    <p:handoutMasterId r:id="rId7"/>
  </p:handoutMasterIdLst>
  <p:sldIdLst>
    <p:sldId id="256" r:id="rId2"/>
    <p:sldId id="388" r:id="rId3"/>
    <p:sldId id="377" r:id="rId4"/>
    <p:sldId id="378" r:id="rId5"/>
  </p:sldIdLst>
  <p:sldSz cx="9144000" cy="5143500" type="screen16x9"/>
  <p:notesSz cx="6797675" cy="9926638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342900"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685800"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028700"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371600"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1714500" algn="l" defTabSz="6858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057400" algn="l" defTabSz="6858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2400300" algn="l" defTabSz="6858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2743200" algn="l" defTabSz="6858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4537" userDrawn="1">
          <p15:clr>
            <a:srgbClr val="A4A3A4"/>
          </p15:clr>
        </p15:guide>
        <p15:guide id="3" pos="3842" userDrawn="1">
          <p15:clr>
            <a:srgbClr val="A4A3A4"/>
          </p15:clr>
        </p15:guide>
        <p15:guide id="4" orient="horz" pos="1620">
          <p15:clr>
            <a:srgbClr val="A4A3A4"/>
          </p15:clr>
        </p15:guide>
        <p15:guide id="5" pos="3403">
          <p15:clr>
            <a:srgbClr val="A4A3A4"/>
          </p15:clr>
        </p15:guide>
        <p15:guide id="6" pos="28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45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8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БарановаЭВ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660033"/>
    <a:srgbClr val="FFCC99"/>
    <a:srgbClr val="66FFFF"/>
    <a:srgbClr val="66CCFF"/>
    <a:srgbClr val="99FF99"/>
    <a:srgbClr val="CCECFF"/>
    <a:srgbClr val="FFCCFF"/>
    <a:srgbClr val="FFCCCC"/>
    <a:srgbClr val="FFFFCC"/>
    <a:srgbClr val="CC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Средний стиль 3 -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4B1156A-380E-4F78-BDF5-A606A8083BF9}" styleName="Средний стиль 4 -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8603FDC-E32A-4AB5-989C-0864C3EAD2B8}" styleName="Стиль из темы 2 - акцент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9" autoAdjust="0"/>
    <p:restoredTop sz="94118" autoAdjust="0"/>
  </p:normalViewPr>
  <p:slideViewPr>
    <p:cSldViewPr snapToGrid="0">
      <p:cViewPr>
        <p:scale>
          <a:sx n="130" d="100"/>
          <a:sy n="130" d="100"/>
        </p:scale>
        <p:origin x="-1302" y="-348"/>
      </p:cViewPr>
      <p:guideLst>
        <p:guide orient="horz" pos="2160"/>
        <p:guide orient="horz" pos="1620"/>
        <p:guide pos="4537"/>
        <p:guide pos="3842"/>
        <p:guide pos="3403"/>
        <p:guide pos="2882"/>
      </p:guideLst>
    </p:cSldViewPr>
  </p:slideViewPr>
  <p:outlineViewPr>
    <p:cViewPr>
      <p:scale>
        <a:sx n="33" d="100"/>
        <a:sy n="33" d="100"/>
      </p:scale>
      <p:origin x="206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584"/>
    </p:cViewPr>
  </p:sorterViewPr>
  <p:notesViewPr>
    <p:cSldViewPr snapToGrid="0">
      <p:cViewPr varScale="1">
        <p:scale>
          <a:sx n="60" d="100"/>
          <a:sy n="60" d="100"/>
        </p:scale>
        <p:origin x="-1146" y="-84"/>
      </p:cViewPr>
      <p:guideLst>
        <p:guide orient="horz" pos="3045"/>
        <p:guide orient="horz" pos="3128"/>
        <p:guide pos="2160"/>
        <p:guide pos="2142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450" cy="497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0" tIns="46150" rIns="92300" bIns="4615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652" y="0"/>
            <a:ext cx="2945450" cy="497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0" tIns="46150" rIns="92300" bIns="4615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7697"/>
            <a:ext cx="2945450" cy="497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0" tIns="46150" rIns="92300" bIns="4615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652" y="9427697"/>
            <a:ext cx="2945450" cy="497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0" tIns="46150" rIns="92300" bIns="4615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B3AC6DF-2A79-4258-A95C-14D6AD83247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676150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450" cy="497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0" tIns="46150" rIns="92300" bIns="4615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652" y="0"/>
            <a:ext cx="2945450" cy="497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0" tIns="46150" rIns="92300" bIns="4615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8900" y="742950"/>
            <a:ext cx="6619875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083" y="4715479"/>
            <a:ext cx="5437510" cy="4467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0" tIns="46150" rIns="92300" bIns="461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7697"/>
            <a:ext cx="2945450" cy="497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0" tIns="46150" rIns="92300" bIns="4615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652" y="9427697"/>
            <a:ext cx="2945450" cy="497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0" tIns="46150" rIns="92300" bIns="4615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B4FF850-78FA-4D5A-A52A-778847184A3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234845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1pPr>
    <a:lvl2pPr marL="3429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/>
      </a:defRPr>
    </a:lvl2pPr>
    <a:lvl3pPr marL="6858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/>
      </a:defRPr>
    </a:lvl3pPr>
    <a:lvl4pPr marL="10287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/>
      </a:defRPr>
    </a:lvl4pPr>
    <a:lvl5pPr marL="13716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06B909-A12E-4202-B5B9-AA49A8407391}" type="slidenum">
              <a:rPr lang="ru-RU" smtClean="0"/>
              <a:pPr/>
              <a:t>1</a:t>
            </a:fld>
            <a:endParaRPr lang="ru-RU" smtClean="0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8900" y="742950"/>
            <a:ext cx="6619875" cy="3724275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850652" y="9427697"/>
            <a:ext cx="2945450" cy="497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300" tIns="46150" rIns="92300" bIns="46150" anchor="b"/>
          <a:lstStyle/>
          <a:p>
            <a:pPr algn="r"/>
            <a:fld id="{626C0AF5-638A-4054-8FF0-7F4CFAE79DE9}" type="slidenum">
              <a:rPr lang="ru-RU" sz="1200"/>
              <a:pPr algn="r"/>
              <a:t>3</a:t>
            </a:fld>
            <a:endParaRPr lang="ru-RU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8900" y="742950"/>
            <a:ext cx="6619875" cy="3724275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850652" y="9427697"/>
            <a:ext cx="2945450" cy="497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300" tIns="46150" rIns="92300" bIns="46150" anchor="b"/>
          <a:lstStyle/>
          <a:p>
            <a:pPr algn="r"/>
            <a:fld id="{626C0AF5-638A-4054-8FF0-7F4CFAE79DE9}" type="slidenum">
              <a:rPr lang="ru-RU" sz="1200"/>
              <a:pPr algn="r"/>
              <a:t>4</a:t>
            </a:fld>
            <a:endParaRPr lang="ru-RU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8900" y="742950"/>
            <a:ext cx="6619875" cy="3724275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1" y="1597823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1" y="2914650"/>
            <a:ext cx="6400801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120" indent="0" algn="ctr">
              <a:buNone/>
              <a:defRPr/>
            </a:lvl2pPr>
            <a:lvl3pPr marL="914240" indent="0" algn="ctr">
              <a:buNone/>
              <a:defRPr/>
            </a:lvl3pPr>
            <a:lvl4pPr marL="1371360" indent="0" algn="ctr">
              <a:buNone/>
              <a:defRPr/>
            </a:lvl4pPr>
            <a:lvl5pPr marL="1828480" indent="0" algn="ctr">
              <a:buNone/>
              <a:defRPr/>
            </a:lvl5pPr>
            <a:lvl6pPr marL="2285600" indent="0" algn="ctr">
              <a:buNone/>
              <a:defRPr/>
            </a:lvl6pPr>
            <a:lvl7pPr marL="2742720" indent="0" algn="ctr">
              <a:buNone/>
              <a:defRPr/>
            </a:lvl7pPr>
            <a:lvl8pPr marL="3199840" indent="0" algn="ctr">
              <a:buNone/>
              <a:defRPr/>
            </a:lvl8pPr>
            <a:lvl9pPr marL="365696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9D6B54-3F61-4CF3-851F-45A4696CD825}" type="datetime1">
              <a:rPr lang="ru-RU" smtClean="0"/>
              <a:pPr>
                <a:defRPr/>
              </a:pPr>
              <a:t>29.10.2020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1E0FAC-DFF5-4C37-8971-F1A2400B7D1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comb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1A351A-F371-47AF-9785-0FCCB56D184F}" type="datetime1">
              <a:rPr lang="ru-RU" smtClean="0"/>
              <a:pPr>
                <a:defRPr/>
              </a:pPr>
              <a:t>29.10.2020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6A69C5-DC48-45D0-BF9B-9208117BA79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comb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83"/>
            <a:ext cx="2057401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2" y="205983"/>
            <a:ext cx="6019799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03EB4-3364-4EDC-98A3-D102395BB048}" type="datetime1">
              <a:rPr lang="ru-RU" smtClean="0"/>
              <a:pPr>
                <a:defRPr/>
              </a:pPr>
              <a:t>29.10.2020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D9E421-0DE1-44FF-A035-9D13A2B7EFB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comb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E11E4B-0F5F-4665-A0CC-E8EC9D05916C}" type="datetime1">
              <a:rPr lang="ru-RU" smtClean="0"/>
              <a:pPr>
                <a:defRPr/>
              </a:pPr>
              <a:t>29.10.2020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8497B2-772D-4023-84D7-D473E8386A4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comb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5" y="3305179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5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20" indent="0">
              <a:buNone/>
              <a:defRPr sz="1800"/>
            </a:lvl2pPr>
            <a:lvl3pPr marL="914240" indent="0">
              <a:buNone/>
              <a:defRPr sz="1600"/>
            </a:lvl3pPr>
            <a:lvl4pPr marL="1371360" indent="0">
              <a:buNone/>
              <a:defRPr sz="1400"/>
            </a:lvl4pPr>
            <a:lvl5pPr marL="1828480" indent="0">
              <a:buNone/>
              <a:defRPr sz="1400"/>
            </a:lvl5pPr>
            <a:lvl6pPr marL="2285600" indent="0">
              <a:buNone/>
              <a:defRPr sz="1400"/>
            </a:lvl6pPr>
            <a:lvl7pPr marL="2742720" indent="0">
              <a:buNone/>
              <a:defRPr sz="1400"/>
            </a:lvl7pPr>
            <a:lvl8pPr marL="3199840" indent="0">
              <a:buNone/>
              <a:defRPr sz="1400"/>
            </a:lvl8pPr>
            <a:lvl9pPr marL="365696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772FBE-A342-4B9F-ACD7-8E623D3FF5C9}" type="datetime1">
              <a:rPr lang="ru-RU" smtClean="0"/>
              <a:pPr>
                <a:defRPr/>
              </a:pPr>
              <a:t>29.10.2020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94FC00-40E4-458D-AD05-801E70F2013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comb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1" y="1200154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1" y="1200154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9F471-62BB-4333-B0E0-2BD9E107D6BC}" type="datetime1">
              <a:rPr lang="ru-RU" smtClean="0"/>
              <a:pPr>
                <a:defRPr/>
              </a:pPr>
              <a:t>29.10.2020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3A6127-1D2B-4715-AF84-0F5BAC70167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comb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1" y="1151335"/>
            <a:ext cx="4040189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20" indent="0">
              <a:buNone/>
              <a:defRPr sz="2000" b="1"/>
            </a:lvl2pPr>
            <a:lvl3pPr marL="914240" indent="0">
              <a:buNone/>
              <a:defRPr sz="1800" b="1"/>
            </a:lvl3pPr>
            <a:lvl4pPr marL="1371360" indent="0">
              <a:buNone/>
              <a:defRPr sz="1600" b="1"/>
            </a:lvl4pPr>
            <a:lvl5pPr marL="1828480" indent="0">
              <a:buNone/>
              <a:defRPr sz="1600" b="1"/>
            </a:lvl5pPr>
            <a:lvl6pPr marL="2285600" indent="0">
              <a:buNone/>
              <a:defRPr sz="1600" b="1"/>
            </a:lvl6pPr>
            <a:lvl7pPr marL="2742720" indent="0">
              <a:buNone/>
              <a:defRPr sz="1600" b="1"/>
            </a:lvl7pPr>
            <a:lvl8pPr marL="3199840" indent="0">
              <a:buNone/>
              <a:defRPr sz="1600" b="1"/>
            </a:lvl8pPr>
            <a:lvl9pPr marL="365696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9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20" indent="0">
              <a:buNone/>
              <a:defRPr sz="2000" b="1"/>
            </a:lvl2pPr>
            <a:lvl3pPr marL="914240" indent="0">
              <a:buNone/>
              <a:defRPr sz="1800" b="1"/>
            </a:lvl3pPr>
            <a:lvl4pPr marL="1371360" indent="0">
              <a:buNone/>
              <a:defRPr sz="1600" b="1"/>
            </a:lvl4pPr>
            <a:lvl5pPr marL="1828480" indent="0">
              <a:buNone/>
              <a:defRPr sz="1600" b="1"/>
            </a:lvl5pPr>
            <a:lvl6pPr marL="2285600" indent="0">
              <a:buNone/>
              <a:defRPr sz="1600" b="1"/>
            </a:lvl6pPr>
            <a:lvl7pPr marL="2742720" indent="0">
              <a:buNone/>
              <a:defRPr sz="1600" b="1"/>
            </a:lvl7pPr>
            <a:lvl8pPr marL="3199840" indent="0">
              <a:buNone/>
              <a:defRPr sz="1600" b="1"/>
            </a:lvl8pPr>
            <a:lvl9pPr marL="365696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474CBE-5DE3-4F2F-91A8-94E4C7AD8D73}" type="datetime1">
              <a:rPr lang="ru-RU" smtClean="0"/>
              <a:pPr>
                <a:defRPr/>
              </a:pPr>
              <a:t>29.10.2020</a:t>
            </a:fld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C40FB-3978-453C-9EA6-4B4D26F0FC0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comb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43CD52-05CB-456F-8882-BE4010A6FA65}" type="datetime1">
              <a:rPr lang="ru-RU" smtClean="0"/>
              <a:pPr>
                <a:defRPr/>
              </a:pPr>
              <a:t>29.10.2020</a:t>
            </a:fld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89682F-536C-4E12-9DD5-23251CA590B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comb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3355C-F6E7-4FD8-9A2F-6DD7C60ED9C3}" type="datetime1">
              <a:rPr lang="ru-RU" smtClean="0"/>
              <a:pPr>
                <a:defRPr/>
              </a:pPr>
              <a:t>29.10.2020</a:t>
            </a:fld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522EF4-1242-4F83-8B32-EDCAE45C01A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pic>
        <p:nvPicPr>
          <p:cNvPr id="5" name="Рисунок 1"/>
          <p:cNvPicPr>
            <a:picLocks noChangeAspect="1" noChangeArrowheads="1"/>
          </p:cNvPicPr>
          <p:nvPr userDrawn="1"/>
        </p:nvPicPr>
        <p:blipFill>
          <a:blip r:embed="rId2">
            <a:lum contrast="12000"/>
          </a:blip>
          <a:srcRect l="5005"/>
          <a:stretch>
            <a:fillRect/>
          </a:stretch>
        </p:blipFill>
        <p:spPr bwMode="auto">
          <a:xfrm>
            <a:off x="252260" y="207777"/>
            <a:ext cx="540000" cy="664860"/>
          </a:xfrm>
          <a:prstGeom prst="rect">
            <a:avLst/>
          </a:prstGeom>
          <a:noFill/>
        </p:spPr>
      </p:pic>
    </p:spTree>
  </p:cSld>
  <p:clrMapOvr>
    <a:masterClrMapping/>
  </p:clrMapOvr>
  <p:transition>
    <p:comb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4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1" y="204792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4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20" indent="0">
              <a:buNone/>
              <a:defRPr sz="1200"/>
            </a:lvl2pPr>
            <a:lvl3pPr marL="914240" indent="0">
              <a:buNone/>
              <a:defRPr sz="1000"/>
            </a:lvl3pPr>
            <a:lvl4pPr marL="1371360" indent="0">
              <a:buNone/>
              <a:defRPr sz="900"/>
            </a:lvl4pPr>
            <a:lvl5pPr marL="1828480" indent="0">
              <a:buNone/>
              <a:defRPr sz="900"/>
            </a:lvl5pPr>
            <a:lvl6pPr marL="2285600" indent="0">
              <a:buNone/>
              <a:defRPr sz="900"/>
            </a:lvl6pPr>
            <a:lvl7pPr marL="2742720" indent="0">
              <a:buNone/>
              <a:defRPr sz="900"/>
            </a:lvl7pPr>
            <a:lvl8pPr marL="3199840" indent="0">
              <a:buNone/>
              <a:defRPr sz="900"/>
            </a:lvl8pPr>
            <a:lvl9pPr marL="365696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1B6BB-AB87-41B3-B427-1796E0875374}" type="datetime1">
              <a:rPr lang="ru-RU" smtClean="0"/>
              <a:pPr>
                <a:defRPr/>
              </a:pPr>
              <a:t>29.10.2020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A09878-4BB2-48FB-B231-050E9C9DA9B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comb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9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9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20" indent="0">
              <a:buNone/>
              <a:defRPr sz="2800"/>
            </a:lvl2pPr>
            <a:lvl3pPr marL="914240" indent="0">
              <a:buNone/>
              <a:defRPr sz="2400"/>
            </a:lvl3pPr>
            <a:lvl4pPr marL="1371360" indent="0">
              <a:buNone/>
              <a:defRPr sz="2000"/>
            </a:lvl4pPr>
            <a:lvl5pPr marL="1828480" indent="0">
              <a:buNone/>
              <a:defRPr sz="2000"/>
            </a:lvl5pPr>
            <a:lvl6pPr marL="2285600" indent="0">
              <a:buNone/>
              <a:defRPr sz="2000"/>
            </a:lvl6pPr>
            <a:lvl7pPr marL="2742720" indent="0">
              <a:buNone/>
              <a:defRPr sz="2000"/>
            </a:lvl7pPr>
            <a:lvl8pPr marL="3199840" indent="0">
              <a:buNone/>
              <a:defRPr sz="2000"/>
            </a:lvl8pPr>
            <a:lvl9pPr marL="365696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9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20" indent="0">
              <a:buNone/>
              <a:defRPr sz="1200"/>
            </a:lvl2pPr>
            <a:lvl3pPr marL="914240" indent="0">
              <a:buNone/>
              <a:defRPr sz="1000"/>
            </a:lvl3pPr>
            <a:lvl4pPr marL="1371360" indent="0">
              <a:buNone/>
              <a:defRPr sz="900"/>
            </a:lvl4pPr>
            <a:lvl5pPr marL="1828480" indent="0">
              <a:buNone/>
              <a:defRPr sz="900"/>
            </a:lvl5pPr>
            <a:lvl6pPr marL="2285600" indent="0">
              <a:buNone/>
              <a:defRPr sz="900"/>
            </a:lvl6pPr>
            <a:lvl7pPr marL="2742720" indent="0">
              <a:buNone/>
              <a:defRPr sz="900"/>
            </a:lvl7pPr>
            <a:lvl8pPr marL="3199840" indent="0">
              <a:buNone/>
              <a:defRPr sz="900"/>
            </a:lvl8pPr>
            <a:lvl9pPr marL="365696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24F345-9577-456B-B059-CE763D107B2B}" type="datetime1">
              <a:rPr lang="ru-RU" smtClean="0"/>
              <a:pPr>
                <a:defRPr/>
              </a:pPr>
              <a:t>29.10.2020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87ABC3-BC3D-4BE2-9729-44701FC26DF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comb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1" y="1200153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35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1" y="4683919"/>
            <a:ext cx="2133601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12D91F-81B4-4D99-94F5-BF96ABD3DFCC}" type="datetime1">
              <a:rPr lang="ru-RU" smtClean="0"/>
              <a:pPr>
                <a:defRPr/>
              </a:pPr>
              <a:t>29.10.2020</a:t>
            </a:fld>
            <a:endParaRPr lang="ru-RU"/>
          </a:p>
        </p:txBody>
      </p:sp>
      <p:sp>
        <p:nvSpPr>
          <p:cNvPr id="135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1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ctr"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35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1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0F82F95-DA4D-4799-A38A-F25AB182E45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3" r:id="rId1"/>
    <p:sldLayoutId id="2147484064" r:id="rId2"/>
    <p:sldLayoutId id="2147484065" r:id="rId3"/>
    <p:sldLayoutId id="2147484066" r:id="rId4"/>
    <p:sldLayoutId id="2147484067" r:id="rId5"/>
    <p:sldLayoutId id="2147484068" r:id="rId6"/>
    <p:sldLayoutId id="2147484069" r:id="rId7"/>
    <p:sldLayoutId id="2147484070" r:id="rId8"/>
    <p:sldLayoutId id="2147484071" r:id="rId9"/>
    <p:sldLayoutId id="2147484072" r:id="rId10"/>
    <p:sldLayoutId id="2147484073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12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24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36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48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840" indent="-34284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820" indent="-2857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2800" indent="-22856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599920" indent="-22856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040" indent="-22856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160" indent="-22856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280" indent="-22856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8400" indent="-22856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5520" indent="-22856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6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8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0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2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4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792261" y="262220"/>
            <a:ext cx="7978664" cy="1109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/>
          <a:lstStyle/>
          <a:p>
            <a:pPr algn="ctr">
              <a:defRPr/>
            </a:pPr>
            <a:r>
              <a:rPr lang="ru-RU" sz="16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ОТДЕЛ МОНИТОРИНГА ЗАКОНОДАТЕЛЬСТВА </a:t>
            </a:r>
          </a:p>
          <a:p>
            <a:pPr algn="ctr">
              <a:defRPr/>
            </a:pPr>
            <a:r>
              <a:rPr lang="ru-RU" sz="16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УПРАВЛЕНИЯ АППАРАТА ПРАВИТЕЛЬСТВА ТВЕРСКОЙ ОБЛАСТИ </a:t>
            </a:r>
          </a:p>
          <a:p>
            <a:pPr algn="ctr">
              <a:defRPr/>
            </a:pPr>
            <a:r>
              <a:rPr lang="ru-RU" sz="16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ПО ВЗАИМОДЕЙСТВИЮ С ЗАКОНОДАТЕЛЬНЫМИ ОРГАНАМИ</a:t>
            </a:r>
            <a:endParaRPr 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ru-RU" sz="1800" b="1" dirty="0">
              <a:solidFill>
                <a:srgbClr val="A88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87" name="Прямоугольник 13"/>
          <p:cNvSpPr>
            <a:spLocks noChangeArrowheads="1"/>
          </p:cNvSpPr>
          <p:nvPr/>
        </p:nvSpPr>
        <p:spPr bwMode="auto">
          <a:xfrm>
            <a:off x="1015479" y="3771691"/>
            <a:ext cx="7147992" cy="1392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pPr algn="ctr"/>
            <a:endParaRPr lang="ru-RU" sz="2400" b="1" i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400" b="1" i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400" b="1" i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400" dirty="0"/>
          </a:p>
        </p:txBody>
      </p:sp>
      <p:sp>
        <p:nvSpPr>
          <p:cNvPr id="7" name="Содержимое 4"/>
          <p:cNvSpPr txBox="1">
            <a:spLocks/>
          </p:cNvSpPr>
          <p:nvPr/>
        </p:nvSpPr>
        <p:spPr>
          <a:xfrm>
            <a:off x="700956" y="1060305"/>
            <a:ext cx="7742090" cy="2683741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Bef>
                <a:spcPts val="0"/>
              </a:spcBef>
              <a:buNone/>
            </a:pP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0"/>
              </a:spcBef>
              <a:buNone/>
            </a:pP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0"/>
              </a:spcBef>
              <a:buNone/>
            </a:pPr>
            <a:endParaRPr lang="ru-RU" sz="3000" b="1" dirty="0" smtClean="0">
              <a:latin typeface="Times New Roman"/>
              <a:cs typeface="Times New Roman"/>
            </a:endParaRPr>
          </a:p>
          <a:p>
            <a:pPr algn="ctr">
              <a:spcBef>
                <a:spcPts val="0"/>
              </a:spcBef>
              <a:buNone/>
            </a:pPr>
            <a:r>
              <a:rPr lang="ru-RU" sz="3000" b="1" dirty="0" smtClean="0">
                <a:latin typeface="Times New Roman"/>
                <a:cs typeface="Times New Roman"/>
              </a:rPr>
              <a:t>ПОДГОТОВКА ОТЗЫВОВ НА ПРОЕКТЫ ФЕДЕРАЛЬНЫХ ЗАКОНОВ</a:t>
            </a:r>
            <a:endParaRPr lang="ru-RU" sz="3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0"/>
              </a:spcBef>
              <a:buNone/>
            </a:pPr>
            <a:endParaRPr lang="ru-RU" sz="2700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0"/>
              </a:spcBef>
              <a:buNone/>
            </a:pPr>
            <a:endParaRPr lang="ru-RU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1253374" y="4355134"/>
            <a:ext cx="6672203" cy="315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ru-RU" sz="16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г. </a:t>
            </a:r>
            <a:r>
              <a:rPr lang="ru-RU" sz="16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Тверь</a:t>
            </a:r>
            <a:endParaRPr lang="ru-RU" sz="1600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" y="-781927"/>
            <a:ext cx="184682" cy="307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24" tIns="45712" rIns="91424" bIns="45712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1400" dirty="0"/>
          </a:p>
        </p:txBody>
      </p:sp>
      <p:pic>
        <p:nvPicPr>
          <p:cNvPr id="9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252260" y="207777"/>
            <a:ext cx="540000" cy="66486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22EF4-1242-4F83-8B32-EDCAE45C01A0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  <p:sp>
        <p:nvSpPr>
          <p:cNvPr id="3" name="Rectangle 38"/>
          <p:cNvSpPr>
            <a:spLocks noChangeArrowheads="1"/>
          </p:cNvSpPr>
          <p:nvPr/>
        </p:nvSpPr>
        <p:spPr bwMode="auto">
          <a:xfrm>
            <a:off x="382281" y="441214"/>
            <a:ext cx="8100057" cy="4608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/>
          <a:lstStyle/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ru-RU" sz="2400" b="1" dirty="0">
                <a:solidFill>
                  <a:srgbClr val="002060"/>
                </a:solidFill>
                <a:latin typeface="Times New Roman" pitchFamily="18" charset="0"/>
              </a:rPr>
              <a:t> 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ru-RU" sz="2400" b="1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</a:pPr>
            <a:endParaRPr lang="ru-RU" sz="1800" b="1" i="1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ru-RU" sz="1800" b="1" i="1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</a:pPr>
            <a:endParaRPr lang="ru-RU" sz="1800" b="1" dirty="0">
              <a:solidFill>
                <a:srgbClr val="002060"/>
              </a:solidFill>
              <a:latin typeface="Times New Roman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20271" y="262219"/>
            <a:ext cx="7920318" cy="814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endParaRPr lang="ru-RU" sz="1800" b="1" dirty="0" smtClean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ru-RU" sz="18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 ОРГАНИЗАЦИЯ РАБОТЫ ПО ПОДГОТОВКЕ ОТЗЫВОВ НА ПРОЕКТЫ ФЕДЕРАЛЬНЫХ ЗАКОНОВ    </a:t>
            </a:r>
            <a:endParaRPr lang="ru-RU" sz="1800" b="1" dirty="0" smtClean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Содержимое 9"/>
          <p:cNvSpPr txBox="1">
            <a:spLocks/>
          </p:cNvSpPr>
          <p:nvPr/>
        </p:nvSpPr>
        <p:spPr bwMode="auto">
          <a:xfrm>
            <a:off x="476251" y="1504952"/>
            <a:ext cx="8220074" cy="2838448"/>
          </a:xfrm>
          <a:prstGeom prst="roundRect">
            <a:avLst/>
          </a:prstGeom>
          <a:noFill/>
          <a:ln w="25400" cap="flat" cmpd="sng" algn="ctr">
            <a:solidFill>
              <a:srgbClr val="FFC000"/>
            </a:solidFill>
            <a:prstDash val="solid"/>
            <a:miter lim="800000"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342840" marR="0" lvl="0" indent="-34284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ru-RU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algn="just"/>
            <a:endParaRPr lang="ru-RU" sz="1600" b="1" kern="0" noProof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1600" b="1" kern="0" noProof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ПРАВОВОЕ РЕГУЛИРОВАНИЕ</a:t>
            </a:r>
          </a:p>
          <a:p>
            <a:r>
              <a:rPr lang="ru-RU" sz="1600" kern="0" noProof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</a:t>
            </a:r>
            <a:r>
              <a:rPr kumimoji="0" 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бота по подготовке отзывов на проекты федеральных законов, поступивших в Правительство Тверской области из Государственной </a:t>
            </a:r>
            <a:r>
              <a:rPr lang="ru-RU" sz="1600" kern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</a:t>
            </a:r>
            <a:r>
              <a:rPr kumimoji="0" 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умы, осуществляется в соответствии:</a:t>
            </a:r>
          </a:p>
          <a:p>
            <a:pPr>
              <a:buFontTx/>
              <a:buChar char="-"/>
            </a:pPr>
            <a:r>
              <a:rPr lang="ru-RU" sz="1600" kern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со статьей 26.4 </a:t>
            </a:r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Федерального закона от 06.10.1999 № 184-ФЗ «Об общих принципах организации законодательных (представительных) и исполнительных органов государственной власти субъектов Российской Федерации»;</a:t>
            </a:r>
            <a:endParaRPr lang="ru-RU" sz="1600" kern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kumimoji="0" 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- с разделом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III </a:t>
            </a:r>
            <a:r>
              <a:rPr kumimoji="0" 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Регламента Правительства Тверской области, утвержденного </a:t>
            </a:r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постановлением Губернатора Тверской области от 02.08.2018 № 75-пг «О Регламенте Правительства Тверской области».</a:t>
            </a:r>
          </a:p>
          <a:p>
            <a:pPr marL="342840" marR="0" lvl="0" indent="-342840" algn="just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840" marR="0" lvl="0" indent="-34284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ru-RU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22" name="Рисунок 1"/>
          <p:cNvPicPr>
            <a:picLocks noChangeAspect="1" noChangeArrowheads="1"/>
          </p:cNvPicPr>
          <p:nvPr/>
        </p:nvPicPr>
        <p:blipFill>
          <a:blip r:embed="rId2">
            <a:lum contrast="12000"/>
          </a:blip>
          <a:srcRect l="5005"/>
          <a:stretch>
            <a:fillRect/>
          </a:stretch>
        </p:blipFill>
        <p:spPr bwMode="auto">
          <a:xfrm>
            <a:off x="252260" y="207777"/>
            <a:ext cx="540000" cy="664860"/>
          </a:xfrm>
          <a:prstGeom prst="rect">
            <a:avLst/>
          </a:prstGeom>
          <a:noFill/>
        </p:spPr>
      </p:pic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820271" y="366994"/>
            <a:ext cx="7920318" cy="890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 marL="342900" indent="-342900" algn="ctr">
              <a:defRPr/>
            </a:pPr>
            <a:r>
              <a:rPr lang="ru-RU" sz="18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СХЕМА ПОДГОТОВКИ ПРОЕКТА ОТЗЫВА НА ПРОЕКТ ФЕДЕРАЛЬНОГО ЗАКОНА</a:t>
            </a:r>
            <a:endParaRPr lang="ru-RU" sz="1800" b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141" name="Прямоугольник 12"/>
          <p:cNvSpPr>
            <a:spLocks noChangeArrowheads="1"/>
          </p:cNvSpPr>
          <p:nvPr/>
        </p:nvSpPr>
        <p:spPr bwMode="auto">
          <a:xfrm>
            <a:off x="1293711" y="492488"/>
            <a:ext cx="6863041" cy="377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endParaRPr lang="ru-RU" sz="2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142" name="Rectangle 38"/>
          <p:cNvSpPr>
            <a:spLocks noChangeArrowheads="1"/>
          </p:cNvSpPr>
          <p:nvPr/>
        </p:nvSpPr>
        <p:spPr bwMode="auto">
          <a:xfrm>
            <a:off x="477531" y="1088914"/>
            <a:ext cx="8100057" cy="4608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/>
          <a:lstStyle/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ru-RU" sz="2400" b="1" dirty="0">
                <a:solidFill>
                  <a:srgbClr val="002060"/>
                </a:solidFill>
                <a:latin typeface="Times New Roman" pitchFamily="18" charset="0"/>
              </a:rPr>
              <a:t> 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ru-RU" sz="2400" b="1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</a:pPr>
            <a:endParaRPr lang="ru-RU" sz="1800" b="1" i="1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ru-RU" sz="1800" b="1" i="1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</a:pPr>
            <a:endParaRPr lang="ru-RU" sz="1800" b="1" dirty="0">
              <a:solidFill>
                <a:srgbClr val="002060"/>
              </a:solidFill>
              <a:latin typeface="Times New Roman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727142" y="4752975"/>
            <a:ext cx="210665" cy="307343"/>
          </a:xfrm>
        </p:spPr>
        <p:txBody>
          <a:bodyPr/>
          <a:lstStyle/>
          <a:p>
            <a:pPr>
              <a:defRPr/>
            </a:pP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-858918"/>
            <a:ext cx="637963" cy="461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24" tIns="45712" rIns="91424" bIns="45712" numCol="1" anchor="ctr" anchorCtr="0" compatLnSpc="1">
            <a:prstTxWarp prst="textNoShape">
              <a:avLst/>
            </a:prstTxWarp>
            <a:spAutoFit/>
          </a:bodyPr>
          <a:lstStyle/>
          <a:p>
            <a:pPr indent="449185" defTabSz="914240"/>
            <a:endParaRPr lang="ru-RU" sz="600" dirty="0">
              <a:latin typeface="Arial" pitchFamily="34" charset="0"/>
              <a:cs typeface="Arial" pitchFamily="34" charset="0"/>
            </a:endParaRPr>
          </a:p>
          <a:p>
            <a:pPr indent="449185" defTabSz="914240" eaLnBrk="0" hangingPunct="0"/>
            <a:endParaRPr lang="ru-RU"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252260" y="207777"/>
            <a:ext cx="540000" cy="664860"/>
          </a:xfrm>
          <a:prstGeom prst="rect">
            <a:avLst/>
          </a:prstGeom>
          <a:noFill/>
        </p:spPr>
      </p:pic>
      <p:sp>
        <p:nvSpPr>
          <p:cNvPr id="29" name="Скругленный прямоугольник 28"/>
          <p:cNvSpPr/>
          <p:nvPr/>
        </p:nvSpPr>
        <p:spPr>
          <a:xfrm>
            <a:off x="907961" y="4149352"/>
            <a:ext cx="7682248" cy="632197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Представление проекта отзыва на подпись и направление в соответствующий Комитет Государственной Думы </a:t>
            </a: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886898" y="1421870"/>
            <a:ext cx="7637977" cy="47360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Руководитель аппарата Правительства ТО</a:t>
            </a:r>
            <a:endParaRPr lang="en-US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886898" y="2126720"/>
            <a:ext cx="7637977" cy="47360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Исполнители: ИОГВ, структурные подразделения аппарата Правительства ТО</a:t>
            </a:r>
            <a:endParaRPr lang="en-US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915473" y="2822045"/>
            <a:ext cx="7637977" cy="47360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Подготовка проекта отзыва на проект федерального закона</a:t>
            </a:r>
            <a:endParaRPr lang="en-US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905948" y="3498320"/>
            <a:ext cx="7637977" cy="47360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Согласование проекта отзыва  на проект федерального закона</a:t>
            </a:r>
            <a:endParaRPr lang="en-US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Стрелка вниз 20"/>
          <p:cNvSpPr/>
          <p:nvPr/>
        </p:nvSpPr>
        <p:spPr>
          <a:xfrm>
            <a:off x="4391636" y="1891129"/>
            <a:ext cx="170839" cy="204371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 вниз 22"/>
          <p:cNvSpPr/>
          <p:nvPr/>
        </p:nvSpPr>
        <p:spPr>
          <a:xfrm>
            <a:off x="4391636" y="2624554"/>
            <a:ext cx="170839" cy="204371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 вниз 23"/>
          <p:cNvSpPr/>
          <p:nvPr/>
        </p:nvSpPr>
        <p:spPr>
          <a:xfrm>
            <a:off x="4420211" y="3310354"/>
            <a:ext cx="170839" cy="204371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трелка вниз 24"/>
          <p:cNvSpPr/>
          <p:nvPr/>
        </p:nvSpPr>
        <p:spPr>
          <a:xfrm>
            <a:off x="4429736" y="3948529"/>
            <a:ext cx="170839" cy="204371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820271" y="262219"/>
            <a:ext cx="7920318" cy="583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endParaRPr lang="ru-RU" sz="1800" b="1" dirty="0" smtClean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ru-RU" sz="1800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ОБРАЗЕЦ ОТЗЫВА НА ПРОЕКТ ФЕДЕРАЛЬНОГО ЗАКОНА</a:t>
            </a:r>
            <a:endParaRPr lang="ru-RU" sz="1800" b="1" dirty="0" smtClean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141" name="Прямоугольник 12"/>
          <p:cNvSpPr>
            <a:spLocks noChangeArrowheads="1"/>
          </p:cNvSpPr>
          <p:nvPr/>
        </p:nvSpPr>
        <p:spPr bwMode="auto">
          <a:xfrm>
            <a:off x="1323207" y="561315"/>
            <a:ext cx="6863041" cy="376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endParaRPr lang="ru-RU" sz="2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-858918"/>
            <a:ext cx="637963" cy="461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24" tIns="45712" rIns="91424" bIns="45712" numCol="1" anchor="ctr" anchorCtr="0" compatLnSpc="1">
            <a:prstTxWarp prst="textNoShape">
              <a:avLst/>
            </a:prstTxWarp>
            <a:spAutoFit/>
          </a:bodyPr>
          <a:lstStyle/>
          <a:p>
            <a:pPr indent="449185" defTabSz="914240"/>
            <a:endParaRPr lang="ru-RU" sz="600" dirty="0">
              <a:latin typeface="Arial" pitchFamily="34" charset="0"/>
              <a:cs typeface="Arial" pitchFamily="34" charset="0"/>
            </a:endParaRPr>
          </a:p>
          <a:p>
            <a:pPr indent="449185" defTabSz="914240" eaLnBrk="0" hangingPunct="0"/>
            <a:endParaRPr lang="ru-RU"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252260" y="207777"/>
            <a:ext cx="540000" cy="664860"/>
          </a:xfrm>
          <a:prstGeom prst="rect">
            <a:avLst/>
          </a:prstGeom>
          <a:noFill/>
        </p:spPr>
      </p:pic>
      <p:sp>
        <p:nvSpPr>
          <p:cNvPr id="26" name="Прямоугольник 13"/>
          <p:cNvSpPr>
            <a:spLocks noChangeArrowheads="1"/>
          </p:cNvSpPr>
          <p:nvPr/>
        </p:nvSpPr>
        <p:spPr bwMode="auto">
          <a:xfrm>
            <a:off x="-1263228" y="3600303"/>
            <a:ext cx="7147992" cy="1392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pPr algn="ctr"/>
            <a:endParaRPr lang="ru-RU" sz="2400" b="1" i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400" b="1" i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400" b="1" i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400" dirty="0"/>
          </a:p>
        </p:txBody>
      </p:sp>
      <p:pic>
        <p:nvPicPr>
          <p:cNvPr id="13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/>
          <a:srcRect l="12829" t="4704" r="12668" b="3879"/>
          <a:stretch>
            <a:fillRect/>
          </a:stretch>
        </p:blipFill>
        <p:spPr bwMode="auto">
          <a:xfrm>
            <a:off x="1934870" y="916051"/>
            <a:ext cx="5599786" cy="38649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Оформление по умолчанию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7438</TotalTime>
  <Words>170</Words>
  <Application>Microsoft Office PowerPoint</Application>
  <PresentationFormat>Экран (16:9)</PresentationFormat>
  <Paragraphs>44</Paragraphs>
  <Slides>4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1_Оформление по умолчанию</vt:lpstr>
      <vt:lpstr>Слайд 1</vt:lpstr>
      <vt:lpstr>Слайд 2</vt:lpstr>
      <vt:lpstr>Слайд 3</vt:lpstr>
      <vt:lpstr>Слайд 4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ТЕХНИЧЕСКОЕ ЗАДАНИЕ  НА РЕКОНСТРУКЦИЮ МОУ «СРЕДНЯЯ ШКОЛА №13»  (с устройством пристройки столовой)   в г. КИМРЫ   ТВЕРСКОЙ ОБЛАСТИ  А.А.Каспржак начальник департамента образования Тверской области</dc:title>
  <dc:creator>peres</dc:creator>
  <cp:lastModifiedBy>nima</cp:lastModifiedBy>
  <cp:revision>831</cp:revision>
  <cp:lastPrinted>2020-07-22T13:52:37Z</cp:lastPrinted>
  <dcterms:created xsi:type="dcterms:W3CDTF">2008-10-17T07:39:58Z</dcterms:created>
  <dcterms:modified xsi:type="dcterms:W3CDTF">2020-10-29T13:14:40Z</dcterms:modified>
</cp:coreProperties>
</file>