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1"/>
  </p:notesMasterIdLst>
  <p:sldIdLst>
    <p:sldId id="263" r:id="rId2"/>
    <p:sldId id="257" r:id="rId3"/>
    <p:sldId id="258" r:id="rId4"/>
    <p:sldId id="259" r:id="rId5"/>
    <p:sldId id="262" r:id="rId6"/>
    <p:sldId id="261" r:id="rId7"/>
    <p:sldId id="265" r:id="rId8"/>
    <p:sldId id="266" r:id="rId9"/>
    <p:sldId id="264" r:id="rId10"/>
  </p:sldIdLst>
  <p:sldSz cx="9144000" cy="6858000" type="screen4x3"/>
  <p:notesSz cx="6808788" cy="99409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C6912-1120-46ED-9D19-5DE7FAD9FCC9}" type="datetimeFigureOut">
              <a:rPr lang="ru-RU" smtClean="0"/>
              <a:pPr/>
              <a:t>21.07.2020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95D6-DC7C-45C1-B74B-7BA4EA35DC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36009F9-97A2-4436-9A11-A62228FA7E95}" type="datetime1">
              <a:rPr lang="ru-RU" smtClean="0"/>
              <a:t>21.07.2020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3CCC-24D5-4C8C-84C3-1ACACD781F4B}" type="datetime1">
              <a:rPr lang="ru-RU" smtClean="0"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80A9-CCF2-424E-8DE8-69FE3CC8A578}" type="datetime1">
              <a:rPr lang="ru-RU" smtClean="0"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6D25-2AA1-40FD-A2FD-056881BAB4F7}" type="datetime1">
              <a:rPr lang="ru-RU" smtClean="0"/>
              <a:t>21.07.2020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F4E998B-F3C5-4660-9756-CBD8A7C25940}" type="datetime1">
              <a:rPr lang="ru-RU" smtClean="0"/>
              <a:t>21.07.2020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F99-47FF-4BF4-8D52-C0436F3C0E72}" type="datetime1">
              <a:rPr lang="ru-RU" smtClean="0"/>
              <a:t>21.07.2020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A5B-0F18-4933-AFC6-C9A1DFEA25E0}" type="datetime1">
              <a:rPr lang="ru-RU" smtClean="0"/>
              <a:t>21.07.2020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2F0-BB6A-4BB9-9DE1-430942435F43}" type="datetime1">
              <a:rPr lang="ru-RU" smtClean="0"/>
              <a:t>21.07.2020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449B-A265-40A1-B6BF-F7EBDB872422}" type="datetime1">
              <a:rPr lang="ru-RU" smtClean="0"/>
              <a:t>21.07.2020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C787DAA5-DC4B-4B19-B41D-86E566407792}" type="datetime1">
              <a:rPr lang="ru-RU" smtClean="0"/>
              <a:t>21.07.2020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D2B6FD0F-785E-4B3D-A13F-9361CF9CDB6C}" type="datetime1">
              <a:rPr lang="ru-RU" smtClean="0"/>
              <a:t>21.07.2020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67FB68A-C4C8-4326-A27F-C0457D801E2E}" type="datetime1">
              <a:rPr lang="ru-RU" smtClean="0"/>
              <a:t>21.07.2020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06C4947-4BB4-4D87-8DCB-5FA78DBB5B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9816" y="260648"/>
            <a:ext cx="7772400" cy="1816100"/>
          </a:xfrm>
          <a:solidFill>
            <a:schemeClr val="accent1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Arial Narrow" pitchFamily="34" charset="0"/>
              </a:rPr>
              <a:t>Информационный материал по оплате труда  для вновь принятых сотрудников 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971600" y="2737784"/>
            <a:ext cx="74888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Выплата заработной платы осуществляется два раза в месяц, а именно: 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за первую половину месяца - 20 числа текущего месяца (аванс);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за вторую половину месяца  - 5 числа следующего месяца производится полный расчет за месяц. 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Размер заработной платы за первую половину месяца устанавливается в размере 43% от ежемесячного денежного содержания. Если день выплаты заработной платы совпадает с выходным или нерабочим праздничным днем, то выплата производится накануне.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Выплата заработной платы за вторую половину декабря текущего финансового года осуществляется до 31 декабря.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Оплата отпуска производится не позднее, чем за три дня до его начала, при условии своевременного поступления сотрудникам отдела, </a:t>
            </a: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осуществляющим </a:t>
            </a:r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учет расчетов по оплате труда, распоряжения (приказа) о предоставлении отпуска. 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44816" cy="108012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перечислении заработной платы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ctr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Зачисление денежных средств сотрудникам производится только на банковские карты «Мир».                                                                В Правительстве Тверской области два зарплатных проекта: 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договор с Тверским отделением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8607 ПАО Сбербанк ;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договор  с Тверским </a:t>
            </a:r>
            <a:r>
              <a:rPr lang="ru-R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филиалом </a:t>
            </a:r>
            <a:r>
              <a:rPr lang="ru-RU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3652 ВТБ24 (ПАО). </a:t>
            </a:r>
          </a:p>
          <a:p>
            <a:pPr algn="just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 управление финансов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контрактной службы аппарата Правительства Тверской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заявление на выпуск карты «Мир» </a:t>
            </a:r>
            <a:r>
              <a:rPr lang="ru-RU" sz="16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выбор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 из вышеуказанных банков или банковские реквизиты уже имеющейся банковской карты.</a:t>
            </a:r>
          </a:p>
          <a:p>
            <a:pPr>
              <a:buNone/>
            </a:pPr>
            <a:endParaRPr lang="ru-RU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4858" t="3935" r="25218" b="4687"/>
          <a:stretch>
            <a:fillRect/>
          </a:stretch>
        </p:blipFill>
        <p:spPr bwMode="auto">
          <a:xfrm>
            <a:off x="5076056" y="1471925"/>
            <a:ext cx="3456384" cy="498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44816" cy="115212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Информация о расчетных </a:t>
            </a:r>
            <a:r>
              <a:rPr lang="ru-RU" sz="3600" b="1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листках по </a:t>
            </a:r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заработной плате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ru-RU" sz="1600" dirty="0">
              <a:latin typeface="Arial Narrow" pitchFamily="34" charset="0"/>
            </a:endParaRPr>
          </a:p>
          <a:p>
            <a:pPr algn="just"/>
            <a:endParaRPr lang="ru-RU" sz="1600" dirty="0">
              <a:latin typeface="Arial Narrow" pitchFamily="34" charset="0"/>
            </a:endParaRPr>
          </a:p>
          <a:p>
            <a:pPr algn="just"/>
            <a:endParaRPr lang="ru-RU" sz="1600" dirty="0">
              <a:latin typeface="Arial Narrow" pitchFamily="34" charset="0"/>
            </a:endParaRPr>
          </a:p>
          <a:p>
            <a:pPr algn="just"/>
            <a:endParaRPr lang="ru-RU" sz="1600" dirty="0">
              <a:latin typeface="Arial Narrow" pitchFamily="34" charset="0"/>
            </a:endParaRPr>
          </a:p>
          <a:p>
            <a:pPr algn="just"/>
            <a:endParaRPr lang="ru-RU" sz="1600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  <a:p>
            <a:pPr algn="ctr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итогам месяца формируются расчетные листки на каждого сотрудника Правительства Тверской области, которые направляются на личную  электронную почту.</a:t>
            </a: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>
              <a:buNone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haroni" pitchFamily="2" charset="-79"/>
              </a:rPr>
              <a:t>         </a:t>
            </a: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12377" t="3318" r="50180" b="4758"/>
          <a:stretch>
            <a:fillRect/>
          </a:stretch>
        </p:blipFill>
        <p:spPr bwMode="auto">
          <a:xfrm>
            <a:off x="4932041" y="1464210"/>
            <a:ext cx="3816423" cy="49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44816" cy="100811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Материальная помощь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ctr">
              <a:buNone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haroni" pitchFamily="2" charset="-79"/>
              </a:rPr>
              <a:t>   </a:t>
            </a:r>
            <a:r>
              <a:rPr lang="ru-RU" sz="15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haroni" pitchFamily="2" charset="-79"/>
              </a:rPr>
              <a:t>	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Материальная помощь  выплачивается  в размере одного оклада месячного денежного содержания по замещаемой на дату подачи заявления должности.</a:t>
            </a:r>
          </a:p>
          <a:p>
            <a:pPr algn="ctr">
              <a:buNone/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трудоустройства в течение текущего календарного года материальная помощь выплачивается пропорционально фактически отработанному времени в текущем календарном году.</a:t>
            </a:r>
          </a:p>
          <a:p>
            <a:pPr algn="ctr">
              <a:buNone/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если сотрудником в течение календарного года или до увольнения не было подано заявление о выплате материальной помощи, данная помощь выплачивается без представления письменного заявления соответственно в декабре или при увольнении пропорционально фактически отработанному времени в текущем календарном году.</a:t>
            </a:r>
          </a:p>
          <a:p>
            <a:pPr algn="ctr">
              <a:buNone/>
            </a:pPr>
            <a:endParaRPr lang="ru-RU" sz="1600" dirty="0">
              <a:solidFill>
                <a:schemeClr val="tx2"/>
              </a:solidFill>
              <a:latin typeface="Arial Narrow" pitchFamily="34" charset="0"/>
            </a:endParaRPr>
          </a:p>
          <a:p>
            <a:pPr algn="ctr">
              <a:buNone/>
            </a:pPr>
            <a:endParaRPr lang="ru-RU" sz="1600" dirty="0">
              <a:solidFill>
                <a:schemeClr val="tx2"/>
              </a:solidFill>
              <a:latin typeface="Arial Narrow" pitchFamily="34" charset="0"/>
            </a:endParaRPr>
          </a:p>
          <a:p>
            <a:pPr algn="ctr">
              <a:buNone/>
            </a:pPr>
            <a:endParaRPr lang="ru-RU" sz="1600" dirty="0">
              <a:solidFill>
                <a:schemeClr val="tx2"/>
              </a:solidFill>
              <a:latin typeface="Arial Narrow" pitchFamily="34" charset="0"/>
            </a:endParaRPr>
          </a:p>
          <a:p>
            <a:pPr algn="ctr">
              <a:buNone/>
            </a:pPr>
            <a:endParaRPr lang="ru-RU" sz="1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12409" t="3318" r="50052" b="4758"/>
          <a:stretch>
            <a:fillRect/>
          </a:stretch>
        </p:blipFill>
        <p:spPr bwMode="auto">
          <a:xfrm>
            <a:off x="4932040" y="1412777"/>
            <a:ext cx="37444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416824" cy="143417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Выплаты лицам, замещающим государственные должности Тверской области в Правительстве Тверской области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haroni" pitchFamily="2" charset="-79"/>
              </a:rPr>
              <a:t>        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Единовременная выплата в размере 1,5 ежемесячного денежного содержания производится, как правило, при предоставлении ежегодного оплачиваемого отпуска по письменному заявлению.</a:t>
            </a:r>
          </a:p>
          <a:p>
            <a:pPr algn="ctr">
              <a:buNone/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поступления на работу лица, замещающего государственную должность, в течение текущего календарного года единовременная выплата выплачивается пропорционально фактически отработанному времени в текущем календарном году.</a:t>
            </a:r>
          </a:p>
          <a:p>
            <a:pPr algn="ctr">
              <a:buNone/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если лицом, замещающим государственную должность, в течение текущего календарного года не было подано заявление о единовременной выплате, единовременная выплата производится без представления письменного заявления соответственно в декабре или при расчете при увольнении пропорционально фактически отработанному времени в текущем календарном году.</a:t>
            </a:r>
          </a:p>
          <a:p>
            <a:pPr algn="ctr">
              <a:buNone/>
            </a:pPr>
            <a:endParaRPr lang="ru-RU" sz="1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4858" t="3934" r="25218" b="4687"/>
          <a:stretch>
            <a:fillRect/>
          </a:stretch>
        </p:blipFill>
        <p:spPr bwMode="auto">
          <a:xfrm>
            <a:off x="5148064" y="1577365"/>
            <a:ext cx="3456384" cy="487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44816" cy="13681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Единовременная выплата к отпуску государственным гражданским служащим</a:t>
            </a:r>
            <a:br>
              <a:rPr lang="ru-RU" sz="2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(2 оклада)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just"/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cs typeface="Aharoni" pitchFamily="2" charset="-79"/>
            </a:endParaRPr>
          </a:p>
          <a:p>
            <a:pPr algn="ctr">
              <a:buNone/>
            </a:pP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haroni" pitchFamily="2" charset="-79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Единовременная выплата к отпуску в размере двух окладов месячного денежного содержания  выплачивается пропорционально фактически отработанному времени в текущем календарном году, данная выплата производится только к отпуску.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12377" t="3503" r="50180" b="4574"/>
          <a:stretch>
            <a:fillRect/>
          </a:stretch>
        </p:blipFill>
        <p:spPr bwMode="auto">
          <a:xfrm>
            <a:off x="4984185" y="1498501"/>
            <a:ext cx="3692271" cy="49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3536"/>
            <a:ext cx="8291264" cy="9432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Оформление льготы по НДФЛ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Arial Narrow" pitchFamily="34" charset="0"/>
            </a:endParaRPr>
          </a:p>
          <a:p>
            <a:endParaRPr lang="ru-RU" sz="1600" dirty="0">
              <a:latin typeface="Arial Narrow" pitchFamily="34" charset="0"/>
            </a:endParaRPr>
          </a:p>
          <a:p>
            <a:endParaRPr lang="ru-RU" sz="1600" dirty="0">
              <a:latin typeface="Arial Narrow" pitchFamily="34" charset="0"/>
            </a:endParaRPr>
          </a:p>
          <a:p>
            <a:endParaRPr lang="ru-RU" sz="1600" dirty="0">
              <a:latin typeface="Arial Narrow" pitchFamily="34" charset="0"/>
            </a:endParaRPr>
          </a:p>
          <a:p>
            <a:endParaRPr lang="ru-RU" sz="16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1600" dirty="0">
                <a:latin typeface="Arial Narrow" pitchFamily="34" charset="0"/>
              </a:rPr>
              <a:t>	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оформления льготы по НДФЛ, сотрудникам, имеющим детей до 18 лет или детей в возрасте до 24 лет – студентов очной формы обучения, необходимо написать заявление и приложить к нему документы,  подтверждающие его право на стандартные налоговые вычеты </a:t>
            </a:r>
            <a:b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(копия свидетельства о рождении ребенка, справка с места учебы). 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4858" t="3934" r="25218" b="4687"/>
          <a:stretch>
            <a:fillRect/>
          </a:stretch>
        </p:blipFill>
        <p:spPr bwMode="auto">
          <a:xfrm>
            <a:off x="5364088" y="1471926"/>
            <a:ext cx="3401938" cy="498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Оформление имущественного </a:t>
            </a:r>
            <a:b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налогового вычета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/>
            <a:endParaRPr lang="ru-RU" sz="1600" dirty="0">
              <a:latin typeface="Arial Narrow" pitchFamily="34" charset="0"/>
            </a:endParaRPr>
          </a:p>
          <a:p>
            <a:pPr algn="ctr">
              <a:buNone/>
            </a:pPr>
            <a:r>
              <a:rPr lang="en-US" sz="1600" dirty="0">
                <a:solidFill>
                  <a:schemeClr val="bg1"/>
                </a:solidFill>
                <a:latin typeface="Arial Narrow" pitchFamily="34" charset="0"/>
              </a:rPr>
              <a:t>      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имущественного  налогового вычета, сотрудникам необходимо написать заявление и приложить к нему налоговое уведомление.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4858" t="3934" r="25218" b="4687"/>
          <a:stretch>
            <a:fillRect/>
          </a:stretch>
        </p:blipFill>
        <p:spPr bwMode="auto">
          <a:xfrm>
            <a:off x="5140845" y="1484784"/>
            <a:ext cx="354595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52928" cy="4680520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25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Заявления сотрудников, реквизиты банковских карт, справки с предыдущих мест работы (формы 2-НДФЛ и 1-н) предоставляются в отдел сводной бюджетной и бухгалтерской отчетности управления финансов и контрактной службы аппарата Правительства Тверской области (каб. № 124).</a:t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возникающим вопросам обращаться к сотрудникам  управления финансов и контрактной службы аппарата Правительства Тверской области:</a:t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Оксана Николаевна 8(4822) 34-10-50</a:t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Беляева Елена Владимировна 8(4822) 34-10-50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4947-4BB4-4D87-8DCB-5FA78DBB5BF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357</Words>
  <Application>Microsoft Office PowerPoint</Application>
  <PresentationFormat>Экран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Литейная</vt:lpstr>
      <vt:lpstr>Информационный материал по оплате труда  для вновь принятых сотрудников </vt:lpstr>
      <vt:lpstr>  О перечислении заработной платы</vt:lpstr>
      <vt:lpstr>Информация о расчетных листках по заработной плате</vt:lpstr>
      <vt:lpstr>Материальная помощь</vt:lpstr>
      <vt:lpstr>Выплаты лицам, замещающим государственные должности Тверской области в Правительстве Тверской области</vt:lpstr>
      <vt:lpstr>Единовременная выплата к отпуску государственным гражданским служащим (2 оклада)</vt:lpstr>
      <vt:lpstr>Оформление льготы по НДФЛ</vt:lpstr>
      <vt:lpstr>Оформление имущественного  налогового вычета</vt:lpstr>
      <vt:lpstr>                        Заявления сотрудников, реквизиты банковских карт, справки с предыдущих мест работы (формы 2-НДФЛ и 1-н) предоставляются в отдел сводной бюджетной и бухгалтерской отчетности управления финансов и контрактной службы аппарата Правительства Тверской области (каб. № 124).  По возникающим вопросам обращаться к сотрудникам  управления финансов и контрактной службы аппарата Правительства Тверской области:   Дмитриева Оксана Николаевна 8(4822) 34-10-50  Беляева Елена Владимировна 8(4822) 34-10-50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belv</dc:creator>
  <cp:lastModifiedBy>sno</cp:lastModifiedBy>
  <cp:revision>55</cp:revision>
  <dcterms:created xsi:type="dcterms:W3CDTF">2020-07-14T15:03:54Z</dcterms:created>
  <dcterms:modified xsi:type="dcterms:W3CDTF">2020-07-21T13:41:18Z</dcterms:modified>
</cp:coreProperties>
</file>